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2"/>
  </p:notesMasterIdLst>
  <p:handoutMasterIdLst>
    <p:handoutMasterId r:id="rId23"/>
  </p:handoutMasterIdLst>
  <p:sldIdLst>
    <p:sldId id="502" r:id="rId2"/>
    <p:sldId id="506" r:id="rId3"/>
    <p:sldId id="535" r:id="rId4"/>
    <p:sldId id="529" r:id="rId5"/>
    <p:sldId id="508" r:id="rId6"/>
    <p:sldId id="536" r:id="rId7"/>
    <p:sldId id="537" r:id="rId8"/>
    <p:sldId id="541" r:id="rId9"/>
    <p:sldId id="530" r:id="rId10"/>
    <p:sldId id="532" r:id="rId11"/>
    <p:sldId id="531" r:id="rId12"/>
    <p:sldId id="533" r:id="rId13"/>
    <p:sldId id="534" r:id="rId14"/>
    <p:sldId id="525" r:id="rId15"/>
    <p:sldId id="526" r:id="rId16"/>
    <p:sldId id="543" r:id="rId17"/>
    <p:sldId id="539" r:id="rId18"/>
    <p:sldId id="514" r:id="rId19"/>
    <p:sldId id="528" r:id="rId20"/>
    <p:sldId id="522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1EB8EB-E722-B9A0-9B95-C48EDEDE71B1}" name="Bergeron, Christa" initials="BC" userId="S::Christa.Bergeron@sac-isc.gc.ca::8b13d2a2-5b13-45ae-ae31-e995b65dde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36"/>
    <a:srgbClr val="394C73"/>
    <a:srgbClr val="000000"/>
    <a:srgbClr val="A28683"/>
    <a:srgbClr val="567BB6"/>
    <a:srgbClr val="0000DE"/>
    <a:srgbClr val="0035DE"/>
    <a:srgbClr val="000099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2481" autoAdjust="0"/>
  </p:normalViewPr>
  <p:slideViewPr>
    <p:cSldViewPr snapToObjects="1">
      <p:cViewPr varScale="1">
        <p:scale>
          <a:sx n="60" d="100"/>
          <a:sy n="60" d="100"/>
        </p:scale>
        <p:origin x="1049" y="48"/>
      </p:cViewPr>
      <p:guideLst>
        <p:guide orient="horz" pos="72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1" tIns="46176" rIns="92351" bIns="46176" numCol="1" anchor="b" anchorCtr="0" compatLnSpc="1">
            <a:prstTxWarp prst="textNoShape">
              <a:avLst/>
            </a:prstTxWarp>
          </a:bodyPr>
          <a:lstStyle>
            <a:lvl1pPr algn="r" defTabSz="923789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41" indent="-285708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33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965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099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232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364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498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630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23AF0-CE7E-BB99-2AD0-0E6DECDA2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35E70-3296-EC6E-43D8-F36197D9F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E7616-96F6-3E79-1B88-8684376CC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47629-CD1A-E73C-AAB4-FC77E8FFE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22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653CF-21B9-51AA-276A-00F53B12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F53E52-3754-2A0A-9ACE-FC9D0F2B1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6D2A3-91E6-8A21-19F5-14DACE1EF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7F3C0-B1B1-B473-FD30-9666E7D47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3679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361C5-E5DD-0644-6E9B-DA623A0D2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2E9E8-E210-11F9-BCDD-2CA99C168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8CF77-8503-C765-8B71-7C0D9C0F4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3867F-7569-C18D-A842-9B3FFA060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46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4193-5421-5806-CA50-C814355F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E8FB3-4B6C-BCDB-0D7F-D9F11D0B2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DC284-8791-F896-B339-CD0FC3AB9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BF858-A737-E275-7F3C-3937A910A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167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51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36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620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53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672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669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045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45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007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of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97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42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528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670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007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078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07FC-F867-0779-6BA7-C6FED561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8DE66-BF9E-0D54-58C1-A0E0B8321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0127-54F6-F7FA-F607-8DFD9CFF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0185-7BB8-9158-EF56-9783772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3E27-0E7D-4B15-8734-EA0ED9AC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20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11E6-071E-6530-DD91-9CD31914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636DD-70BA-F042-1AFF-7BC6D81DF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F72EF-FAC6-B319-C1FC-DA5EA94B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2BD8-5299-FC6F-BF67-FDEEBF2D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1D530-0BA3-1BB6-1D14-5AB1FBC3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53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6C4FF-7446-3F6C-BF8A-45383517A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C1C6-EBF6-273F-F741-2D47307AE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280A2-3E88-B895-DA39-9F2D9060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177D-1369-5492-380D-54124D4B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AD83B-EE3D-03F1-1C53-D3AF48B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680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C_Branding_PPT_standard_10x7.5_ENG_FINAL_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A3B0-02BB-4BE0-BE5D-7C630EC5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094E-8777-80DD-92E8-9A563171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C169-4734-F1E5-D5E4-091E0C6B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9438F-15FD-420F-3A2E-32F61AA5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099E6-896B-8F66-D70A-768DB6D6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ED8-EF74-D88D-A447-46DA7F5B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F4AC4-01CA-9064-0726-B2AB2F946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48A8D-4862-2A46-F3CD-D7E82C14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88A09-14F0-F0E2-B32D-ADBB8D99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D398-A6C8-1B06-DC52-A45666B8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5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437-0B30-17A4-CF16-E40D8A87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6356-A855-5AED-542F-ADA2FB03E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2F815-A55C-CFC0-A858-A6EB9F7C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3560A-5B85-5B99-3B92-E0FE6C96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E6E15-56AF-C96E-AAE5-6C31981B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61853-7A51-D2C2-A9C2-019CBF29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1158-238F-0968-E16C-B43A244D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0D024-F10F-CD26-0753-90E3AE97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D07E2-4526-8FF7-C01D-30AD73525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FAD8D-2C23-351F-D51B-B5F5B0EA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F158A-2C6B-C509-7DF9-83D39CFD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F61DA-F207-2524-8E22-544E8982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E9F9B-EBCB-FD07-2357-FF6D36CC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BE85B-A4EC-4835-EDE9-ACF7DEBC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94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F5AB-6D00-68F3-5DB1-2F64C98E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BDBB9-C022-E6E7-8D34-9EAA9767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CA173-E9B7-111B-2867-28FDB4C6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F1516-BD29-811D-48E0-1F47ACCD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23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BF2CB-E894-A86F-6E10-02CFEC55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A9B4-42BD-008F-F16D-D20BF5D2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5C979-916D-1673-A73D-D14F43B2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F242-DB1E-A0CD-ACB6-DBA4D240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CEC4-0C9A-4C0D-41C4-E6A6E7440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3D1FE-1159-5F37-D3C8-66EC432C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7F3ED-7AB0-1AA2-8146-B6D3703F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ED772-6295-8C2F-AFD0-0A126795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45C29-C7C4-02BC-869E-C49C16C4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380C-7585-531B-121C-95CEA09F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19317-5775-EEF7-1ED6-8E7FFE568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9564F-9B5F-25C7-841F-0A4B3EE0E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A848A-135E-2E99-7B41-0A2CDAB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86204-6B82-947F-A528-8D0F1E8D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FD3FA-0FA2-4496-0758-A06ECDF5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FB3C4-513E-07D7-4453-CB0D9C70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97A4-FE83-2A6A-F721-BB94706E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8C044-56E5-F6A5-60A7-8BE8BF1DE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ABD5-0F02-4599-8D25-E158C1F5CA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076F3-CAC7-04D6-B114-7D65C53B4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94548-7DD7-8E40-3D28-32467704F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CFB0-317F-4142-9E7D-591BBC932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9C14D-02C9-45F0-6C2F-CFD3D7FF9800}"/>
              </a:ext>
            </a:extLst>
          </p:cNvPr>
          <p:cNvSpPr txBox="1"/>
          <p:nvPr userDrawn="1"/>
        </p:nvSpPr>
        <p:spPr>
          <a:xfrm>
            <a:off x="33968" y="6238718"/>
            <a:ext cx="8611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2816EBD-076B-0740-B037-2845E45D885E}" type="slidenum">
              <a:rPr lang="en-US" sz="1200" b="0" i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 algn="ctr"/>
              <a:t>‹#›</a:t>
            </a:fld>
            <a:endParaRPr lang="en-US" sz="1200" b="0" i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28038-B995-999F-E69E-44434275175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918325" y="63500"/>
            <a:ext cx="219392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NON CLASSIFIÉ / UNCLASSIFIED</a:t>
            </a:r>
          </a:p>
        </p:txBody>
      </p:sp>
    </p:spTree>
    <p:extLst>
      <p:ext uri="{BB962C8B-B14F-4D97-AF65-F5344CB8AC3E}">
        <p14:creationId xmlns:p14="http://schemas.microsoft.com/office/powerpoint/2010/main" val="151824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8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B758C8C-071E-96D3-0048-A2323F964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557" y="2455110"/>
            <a:ext cx="7143751" cy="97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800" b="1" kern="0" dirty="0">
                <a:solidFill>
                  <a:srgbClr val="394C73"/>
                </a:solidFill>
                <a:latin typeface="Bierstadt" panose="020B0004020202020204" pitchFamily="34" charset="0"/>
              </a:rPr>
              <a:t>INDIGENOUS SERVICES CANADA</a:t>
            </a: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800" b="1" kern="0" dirty="0">
                <a:solidFill>
                  <a:srgbClr val="394C73"/>
                </a:solidFill>
                <a:latin typeface="Bierstadt" panose="020B0004020202020204" pitchFamily="34" charset="0"/>
              </a:rPr>
              <a:t>REGIONAL DELIVERY SECTOR - ALBERTA</a:t>
            </a:r>
          </a:p>
          <a:p>
            <a:pPr marL="0" indent="0" algn="ctr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800" b="1" kern="0" dirty="0">
                <a:solidFill>
                  <a:srgbClr val="394C73"/>
                </a:solidFill>
                <a:latin typeface="Bierstadt" panose="020B0004020202020204" pitchFamily="34" charset="0"/>
              </a:rPr>
              <a:t>WATER AND WASTEWATER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5C3F6-3675-B6FE-BC4D-76644C253930}"/>
              </a:ext>
            </a:extLst>
          </p:cNvPr>
          <p:cNvSpPr/>
          <p:nvPr/>
        </p:nvSpPr>
        <p:spPr>
          <a:xfrm>
            <a:off x="3696768" y="4191000"/>
            <a:ext cx="151323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US" altLang="en-US" dirty="0">
                <a:solidFill>
                  <a:srgbClr val="567BB6"/>
                </a:solidFill>
                <a:latin typeface="Bierstadt" panose="020B0004020202020204" pitchFamily="34" charset="0"/>
              </a:rPr>
              <a:t>May 26, 2026</a:t>
            </a:r>
            <a:endParaRPr lang="en-CA" altLang="en-US" dirty="0">
              <a:solidFill>
                <a:srgbClr val="567BB6"/>
              </a:solidFill>
              <a:latin typeface="Bierstadt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A8417-E423-1917-FD79-E6C65E9D6CE4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50CA7-3887-8807-FA24-BBE6E04E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25CCCE-8616-9144-30AF-CA26FA6DF598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62BA02-8486-11E0-7615-2507CCF16352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Louis Bull Band</a:t>
            </a:r>
          </a:p>
          <a:p>
            <a:pPr algn="ctr"/>
            <a:r>
              <a:rPr lang="en-US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Interim Water Treatment Plant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C8BF0-AC4D-17FA-79EB-6214893B2B25}"/>
              </a:ext>
            </a:extLst>
          </p:cNvPr>
          <p:cNvSpPr/>
          <p:nvPr/>
        </p:nvSpPr>
        <p:spPr>
          <a:xfrm>
            <a:off x="2971800" y="3464643"/>
            <a:ext cx="5879164" cy="2906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Engineer: WSP</a:t>
            </a:r>
          </a:p>
          <a:p>
            <a:r>
              <a:rPr lang="en-US" dirty="0"/>
              <a:t>Contractor: Laminar and Alpha Construction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greensand filtration containerized treatment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pumphouse for distribution including reservoir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WTP commissioned in January/February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989CF-9F2A-8981-F529-0924215E3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334" r="42501" b="32222"/>
          <a:stretch>
            <a:fillRect/>
          </a:stretch>
        </p:blipFill>
        <p:spPr>
          <a:xfrm>
            <a:off x="533400" y="922173"/>
            <a:ext cx="52578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C7F5D-389A-F52B-43B6-6783C5D56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138" y="3834904"/>
            <a:ext cx="2962085" cy="2221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E7D3C-E561-48F6-9C7B-B20053281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12156"/>
          <a:stretch>
            <a:fillRect/>
          </a:stretch>
        </p:blipFill>
        <p:spPr>
          <a:xfrm>
            <a:off x="6023149" y="942270"/>
            <a:ext cx="2590800" cy="23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170F-A34D-3BFD-98D9-B25168EFC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D64A31-233E-C056-B495-9F7A6F8E90D4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178CF9-402B-72CA-9137-A039C0359035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Enoch Cree Nation</a:t>
            </a:r>
          </a:p>
          <a:p>
            <a:pPr algn="ctr"/>
            <a:r>
              <a:rPr lang="en-US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Village Core Area – Water and Sewer Upgrades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0C00DE-A122-C019-806E-76BC1724990A}"/>
              </a:ext>
            </a:extLst>
          </p:cNvPr>
          <p:cNvSpPr/>
          <p:nvPr/>
        </p:nvSpPr>
        <p:spPr>
          <a:xfrm>
            <a:off x="876252" y="3882973"/>
            <a:ext cx="7440063" cy="24881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Engineer: M2</a:t>
            </a:r>
          </a:p>
          <a:p>
            <a:r>
              <a:rPr lang="en-US" dirty="0"/>
              <a:t>Contractor: </a:t>
            </a:r>
            <a:r>
              <a:rPr lang="en-US" dirty="0" err="1"/>
              <a:t>Pidherney’s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completed on time and on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1150 m of new sanitary sewer and 850 m CIPP sewer lining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925 m of replaced water mainline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 services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CEA Award recipient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EDF9D-0874-E1B3-B168-246FD60F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52" y="767862"/>
            <a:ext cx="7440063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21CE0-717B-3A5B-4AC5-090C19CA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4593F3-3254-31F5-A635-564B64FD1471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6F63BA-58E3-91ED-E0E7-B21CFA26E296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Saddle Lake Cree Nation</a:t>
            </a:r>
          </a:p>
          <a:p>
            <a:pPr algn="ctr"/>
            <a:r>
              <a:rPr lang="en-US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Lagoon Desludging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A3B020-B8FD-CC0E-5E38-0E00EE677794}"/>
              </a:ext>
            </a:extLst>
          </p:cNvPr>
          <p:cNvSpPr/>
          <p:nvPr/>
        </p:nvSpPr>
        <p:spPr>
          <a:xfrm>
            <a:off x="4038600" y="4211933"/>
            <a:ext cx="4525340" cy="24151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Engineer: ISL</a:t>
            </a:r>
          </a:p>
          <a:p>
            <a:r>
              <a:rPr lang="en-US" dirty="0"/>
              <a:t>Contractor: Lambourne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650 m3 of sludge within anaerobic cells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project to repair damaged liner in facultative cell and increase facultative treatment capacity while restoring flow to the storage cell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0E1F9-F949-B81B-F027-276334F58B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7" t="19066" r="9051" b="11333"/>
          <a:stretch>
            <a:fillRect/>
          </a:stretch>
        </p:blipFill>
        <p:spPr>
          <a:xfrm>
            <a:off x="628625" y="782934"/>
            <a:ext cx="793531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EF589-71B0-34CE-EA50-28BCF0BAB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5" y="4289291"/>
            <a:ext cx="3125490" cy="24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7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ED54-BAE7-D378-A78F-92C38FE8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B83C7A-2E43-730F-BC61-AE8201B0560C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6F3CAA-DC7B-C7CA-BAF1-60D23E50B14C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Samson Cree Nation</a:t>
            </a:r>
          </a:p>
          <a:p>
            <a:pPr algn="ctr"/>
            <a:r>
              <a:rPr lang="en-US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SAGR Cell Grass Fire Damage Repairs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60C6D7-B4E5-F214-7675-102D7D4FD64F}"/>
              </a:ext>
            </a:extLst>
          </p:cNvPr>
          <p:cNvSpPr/>
          <p:nvPr/>
        </p:nvSpPr>
        <p:spPr>
          <a:xfrm>
            <a:off x="4038600" y="4211933"/>
            <a:ext cx="4525340" cy="24151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Insurance Adjuster: Coast Claims</a:t>
            </a:r>
          </a:p>
          <a:p>
            <a:r>
              <a:rPr lang="en-US" dirty="0"/>
              <a:t>Engineer: Urban Systems</a:t>
            </a:r>
          </a:p>
          <a:p>
            <a:r>
              <a:rPr lang="en-US" dirty="0"/>
              <a:t>Contractor: </a:t>
            </a:r>
            <a:r>
              <a:rPr lang="en-US" dirty="0" err="1"/>
              <a:t>Nexom</a:t>
            </a:r>
            <a:r>
              <a:rPr lang="en-US" dirty="0"/>
              <a:t>, Nu Edge and Elgie &amp; Sons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with bypass authorization to ECCC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Repair piping and HDPE liner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insulation on control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firebreak around cells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B53F-9C99-4B2B-6724-6C139F2E2C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50"/>
          <a:stretch>
            <a:fillRect/>
          </a:stretch>
        </p:blipFill>
        <p:spPr>
          <a:xfrm>
            <a:off x="800100" y="736042"/>
            <a:ext cx="7886700" cy="3227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FFD2B-4399-241A-30CF-9E0D57B4B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107219"/>
            <a:ext cx="2514600" cy="24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C7397-FA39-46F4-0140-B9E7169EECE7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8FEB1-E5C3-7908-7C2F-27B3678AC7AC}"/>
              </a:ext>
            </a:extLst>
          </p:cNvPr>
          <p:cNvSpPr txBox="1"/>
          <p:nvPr/>
        </p:nvSpPr>
        <p:spPr>
          <a:xfrm>
            <a:off x="514350" y="838307"/>
            <a:ext cx="4492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67BB6"/>
                </a:solidFill>
                <a:latin typeface="Bierstadt" panose="020B0004020202020204" pitchFamily="34" charset="0"/>
              </a:rPr>
              <a:t>Annual Performance Inspections (API’s)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CD88401-4A67-83AC-37A7-733FCDBEF19B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D412C-EF48-2A05-371C-1AC5C4ACFEA9}"/>
              </a:ext>
            </a:extLst>
          </p:cNvPr>
          <p:cNvSpPr txBox="1"/>
          <p:nvPr/>
        </p:nvSpPr>
        <p:spPr>
          <a:xfrm>
            <a:off x="514350" y="1133832"/>
            <a:ext cx="81153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latin typeface="Bierstadt" panose="020B0004020202020204" pitchFamily="34" charset="0"/>
              </a:rPr>
              <a:t>Neegan</a:t>
            </a:r>
            <a:r>
              <a:rPr lang="en-CA" b="1" dirty="0">
                <a:latin typeface="Bierstadt" panose="020B0004020202020204" pitchFamily="34" charset="0"/>
              </a:rPr>
              <a:t> Burnside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An Initial National Assessment was completed by </a:t>
            </a:r>
            <a:r>
              <a:rPr lang="en-US" sz="1600" dirty="0" err="1">
                <a:latin typeface="Bierstadt" panose="020B0004020202020204" pitchFamily="34" charset="0"/>
              </a:rPr>
              <a:t>Neegan</a:t>
            </a:r>
            <a:r>
              <a:rPr lang="en-US" sz="1600" dirty="0">
                <a:latin typeface="Bierstadt" panose="020B0004020202020204" pitchFamily="34" charset="0"/>
              </a:rPr>
              <a:t> Burnside</a:t>
            </a:r>
            <a:r>
              <a:rPr lang="en-CA" sz="1600" dirty="0">
                <a:latin typeface="Bierstadt" panose="020B0004020202020204" pitchFamily="34" charset="0"/>
              </a:rPr>
              <a:t> in </a:t>
            </a:r>
            <a:r>
              <a:rPr lang="en-CA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2009/10</a:t>
            </a:r>
            <a:r>
              <a:rPr lang="en-CA" sz="1600" dirty="0">
                <a:latin typeface="Bierstadt" panose="020B0004020202020204" pitchFamily="34" charset="0"/>
              </a:rPr>
              <a:t> and </a:t>
            </a:r>
            <a:r>
              <a:rPr lang="en-CA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2010/11</a:t>
            </a:r>
            <a:r>
              <a:rPr lang="en-CA" sz="1600" dirty="0">
                <a:latin typeface="Bierstadt" panose="020B0004020202020204" pitchFamily="34" charset="0"/>
              </a:rPr>
              <a:t>.</a:t>
            </a:r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A report was sent out to each First Nation.</a:t>
            </a:r>
          </a:p>
          <a:p>
            <a:pPr lvl="1"/>
            <a:endParaRPr lang="en-US" sz="1600" dirty="0">
              <a:latin typeface="Bierstadt" panose="020B0004020202020204" pitchFamily="34" charset="0"/>
            </a:endParaRPr>
          </a:p>
          <a:p>
            <a:r>
              <a:rPr lang="en-CA" b="1" dirty="0">
                <a:latin typeface="Bierstadt" panose="020B0004020202020204" pitchFamily="34" charset="0"/>
              </a:rPr>
              <a:t>Annual Performance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Completed on an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annual basis</a:t>
            </a:r>
            <a:r>
              <a:rPr lang="en-US" sz="1600" dirty="0"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Have been led by FNTSAG since 2011/12.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Summary letters are sent to Chief and Council with cc to Public Works Directors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API’s identify risks associated with water and wastewater systems.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Risks are categorized under five different headings.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solidFill>
                  <a:srgbClr val="000000"/>
                </a:solidFill>
                <a:latin typeface="Bierstadt" panose="020B0004020202020204" pitchFamily="34" charset="0"/>
              </a:rPr>
              <a:t>The weighted risk for each category is combined to calculate an overall risk for each system.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solidFill>
                  <a:srgbClr val="000000"/>
                </a:solidFill>
                <a:latin typeface="Bierstadt" panose="020B0004020202020204" pitchFamily="34" charset="0"/>
              </a:rPr>
              <a:t>Each system is identified as a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high</a:t>
            </a:r>
            <a:r>
              <a:rPr lang="en-US" sz="1600" dirty="0">
                <a:solidFill>
                  <a:srgbClr val="000000"/>
                </a:solidFill>
                <a:latin typeface="Bierstadt" panose="020B0004020202020204" pitchFamily="34" charset="0"/>
              </a:rPr>
              <a:t>,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medium</a:t>
            </a:r>
            <a:r>
              <a:rPr lang="en-US" sz="1600" dirty="0">
                <a:solidFill>
                  <a:srgbClr val="000000"/>
                </a:solidFill>
                <a:latin typeface="Bierstadt" panose="020B0004020202020204" pitchFamily="34" charset="0"/>
              </a:rPr>
              <a:t>, or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low</a:t>
            </a:r>
            <a:r>
              <a:rPr lang="en-US" sz="1600" dirty="0">
                <a:solidFill>
                  <a:srgbClr val="000000"/>
                </a:solidFill>
                <a:latin typeface="Bierstadt" panose="020B0004020202020204" pitchFamily="34" charset="0"/>
              </a:rPr>
              <a:t> risk system.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4C0D3D-0212-7FCA-6D00-3D3545F836AB}"/>
              </a:ext>
            </a:extLst>
          </p:cNvPr>
          <p:cNvGrpSpPr/>
          <p:nvPr/>
        </p:nvGrpSpPr>
        <p:grpSpPr>
          <a:xfrm>
            <a:off x="1717674" y="5092466"/>
            <a:ext cx="5867400" cy="1613134"/>
            <a:chOff x="1600200" y="4514003"/>
            <a:chExt cx="5867400" cy="16131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37711-625F-4547-9739-7F90E61CBC5C}"/>
                </a:ext>
              </a:extLst>
            </p:cNvPr>
            <p:cNvSpPr txBox="1"/>
            <p:nvPr/>
          </p:nvSpPr>
          <p:spPr>
            <a:xfrm>
              <a:off x="1600200" y="4514003"/>
              <a:ext cx="2133600" cy="161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088" lvl="1" algn="ctr">
                <a:lnSpc>
                  <a:spcPct val="80000"/>
                </a:lnSpc>
                <a:spcAft>
                  <a:spcPct val="35000"/>
                </a:spcAft>
                <a:tabLst>
                  <a:tab pos="5715000" algn="l"/>
                </a:tabLst>
              </a:pPr>
              <a:r>
                <a:rPr lang="en-US" sz="2000" b="1" dirty="0">
                  <a:solidFill>
                    <a:srgbClr val="394C73"/>
                  </a:solidFill>
                  <a:latin typeface="Bierstadt" panose="020B0004020202020204" pitchFamily="34" charset="0"/>
                </a:rPr>
                <a:t>WATER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Source Water – 10%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Design – 30%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Operations – 30%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Reporting – 10%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Operators – 20%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9F028-D50F-4EDA-9B8A-0503804E2FDB}"/>
                </a:ext>
              </a:extLst>
            </p:cNvPr>
            <p:cNvSpPr txBox="1"/>
            <p:nvPr/>
          </p:nvSpPr>
          <p:spPr>
            <a:xfrm>
              <a:off x="4949190" y="4514003"/>
              <a:ext cx="2518410" cy="161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088" lvl="1" algn="ctr">
                <a:lnSpc>
                  <a:spcPct val="80000"/>
                </a:lnSpc>
                <a:spcAft>
                  <a:spcPct val="35000"/>
                </a:spcAft>
                <a:tabLst>
                  <a:tab pos="5715000" algn="l"/>
                </a:tabLst>
              </a:pPr>
              <a:r>
                <a:rPr lang="en-US" sz="2000" b="1" dirty="0">
                  <a:solidFill>
                    <a:srgbClr val="394C73"/>
                  </a:solidFill>
                  <a:latin typeface="Bierstadt" panose="020B0004020202020204" pitchFamily="34" charset="0"/>
                </a:rPr>
                <a:t>WASTEWATER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Effluent Receiver – 20%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Design – 25%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Operations – 25%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Reporting – 10%</a:t>
              </a:r>
            </a:p>
            <a:p>
              <a:pPr marL="382588" lvl="1" indent="-190500">
                <a:lnSpc>
                  <a:spcPct val="8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tabLst>
                  <a:tab pos="5715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Bierstadt" panose="020B0004020202020204" pitchFamily="34" charset="0"/>
                </a:rPr>
                <a:t>Operators – 20%</a:t>
              </a:r>
            </a:p>
          </p:txBody>
        </p:sp>
        <p:pic>
          <p:nvPicPr>
            <p:cNvPr id="2050" name="Picture 2" descr="See the source image">
              <a:extLst>
                <a:ext uri="{FF2B5EF4-FFF2-40B4-BE49-F238E27FC236}">
                  <a16:creationId xmlns:a16="http://schemas.microsoft.com/office/drawing/2014/main" id="{71208043-1420-4032-C044-9BAE0B8AA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228" y="4813800"/>
              <a:ext cx="269433" cy="38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" name="Picture 2" descr="See the source image">
              <a:extLst>
                <a:ext uri="{FF2B5EF4-FFF2-40B4-BE49-F238E27FC236}">
                  <a16:creationId xmlns:a16="http://schemas.microsoft.com/office/drawing/2014/main" id="{F13E9DE8-049B-F240-ED84-214B32DD4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228" y="4933600"/>
              <a:ext cx="269433" cy="38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939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8618CA-A85C-D7C7-3CD7-9D2AC3435473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2E415D-135F-6C6B-D929-3BDF84F2A356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C3696-C258-CACA-6950-BC71FDD43B22}"/>
              </a:ext>
            </a:extLst>
          </p:cNvPr>
          <p:cNvSpPr txBox="1"/>
          <p:nvPr/>
        </p:nvSpPr>
        <p:spPr>
          <a:xfrm>
            <a:off x="2774948" y="1524000"/>
            <a:ext cx="38544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>
                <a:latin typeface="Bierstadt" panose="020B0004020202020204" pitchFamily="34" charset="0"/>
              </a:rPr>
              <a:t>2025/26 API Results</a:t>
            </a:r>
          </a:p>
          <a:p>
            <a:pPr algn="ctr"/>
            <a:endParaRPr lang="en-CA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 panose="020B0004020202020204" pitchFamily="34" charset="0"/>
              </a:rPr>
              <a:t>Water Systems: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2000" b="1" dirty="0">
                <a:solidFill>
                  <a:srgbClr val="C00000"/>
                </a:solidFill>
                <a:latin typeface="Bierstadt" panose="020B0004020202020204" pitchFamily="34" charset="0"/>
              </a:rPr>
              <a:t>2 High Risk System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2000" b="1" dirty="0">
                <a:solidFill>
                  <a:srgbClr val="FFC000"/>
                </a:solidFill>
                <a:latin typeface="Bierstadt" panose="020B0004020202020204" pitchFamily="34" charset="0"/>
              </a:rPr>
              <a:t>17 Medium Risk Systems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2000" b="1" dirty="0">
                <a:solidFill>
                  <a:srgbClr val="00B050"/>
                </a:solidFill>
                <a:latin typeface="Bierstadt" panose="020B0004020202020204" pitchFamily="34" charset="0"/>
              </a:rPr>
              <a:t>49 Low Risk Systems</a:t>
            </a:r>
          </a:p>
          <a:p>
            <a:pPr lvl="1"/>
            <a:endParaRPr lang="en-US" sz="20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 panose="020B0004020202020204" pitchFamily="34" charset="0"/>
              </a:rPr>
              <a:t>Wastewater Systems: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2000" b="1" dirty="0">
                <a:solidFill>
                  <a:srgbClr val="C00000"/>
                </a:solidFill>
                <a:latin typeface="Bierstadt" panose="020B0004020202020204" pitchFamily="34" charset="0"/>
              </a:rPr>
              <a:t>6 High Risk Systems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2000" b="1" dirty="0">
                <a:solidFill>
                  <a:srgbClr val="FFC000"/>
                </a:solidFill>
                <a:latin typeface="Bierstadt" panose="020B0004020202020204" pitchFamily="34" charset="0"/>
              </a:rPr>
              <a:t>38 Medium Risk Systems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2000" b="1" dirty="0">
                <a:solidFill>
                  <a:srgbClr val="00B050"/>
                </a:solidFill>
                <a:latin typeface="Bierstadt" panose="020B0004020202020204" pitchFamily="34" charset="0"/>
              </a:rPr>
              <a:t>21 Low Risk Systems</a:t>
            </a:r>
          </a:p>
        </p:txBody>
      </p:sp>
    </p:spTree>
    <p:extLst>
      <p:ext uri="{BB962C8B-B14F-4D97-AF65-F5344CB8AC3E}">
        <p14:creationId xmlns:p14="http://schemas.microsoft.com/office/powerpoint/2010/main" val="82639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2B951-B47A-FDA9-E159-02DB8AF3D3E1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05387A-DD84-C4D3-31C0-E3007D163601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F9ABF-F475-2072-5366-DE02A046D392}"/>
              </a:ext>
            </a:extLst>
          </p:cNvPr>
          <p:cNvSpPr txBox="1"/>
          <p:nvPr/>
        </p:nvSpPr>
        <p:spPr>
          <a:xfrm>
            <a:off x="445093" y="685800"/>
            <a:ext cx="81153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7BB6"/>
                </a:solidFill>
                <a:latin typeface="Bierstadt" panose="020B0004020202020204" pitchFamily="34" charset="0"/>
              </a:rPr>
              <a:t>Litigation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Team works with the Litigation Management Resolution Branch and the Department of Justice on various litigation files in the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erstadt" panose="020B0004020202020204" pitchFamily="34" charset="0"/>
            </a:endParaRPr>
          </a:p>
          <a:p>
            <a:r>
              <a:rPr lang="en-US" dirty="0">
                <a:solidFill>
                  <a:srgbClr val="567BB6"/>
                </a:solidFill>
                <a:latin typeface="Bierstadt" panose="020B0004020202020204" pitchFamily="34" charset="0"/>
              </a:rPr>
              <a:t>Policy, Protocol and Guideline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Team works with the ISC Strategic Water Management (SWM) team in HQ on review and updates to policies and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erstadt" panose="020B0004020202020204" pitchFamily="34" charset="0"/>
            </a:endParaRPr>
          </a:p>
          <a:p>
            <a:r>
              <a:rPr lang="en-US" dirty="0">
                <a:solidFill>
                  <a:srgbClr val="567BB6"/>
                </a:solidFill>
                <a:latin typeface="Bierstadt" panose="020B0004020202020204" pitchFamily="34" charset="0"/>
              </a:rPr>
              <a:t>Provincial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Government of Alberta First Nation Regional Water Tie-In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Partnership with AB Indigenous Relations and AB 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Funding targeted to support a potable water supply to FN boundary.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Program is opportunity driven (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5 communities connected to date</a:t>
            </a:r>
            <a:r>
              <a:rPr lang="en-US" sz="1600" dirty="0">
                <a:latin typeface="Bierstadt" panose="020B000402020202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ISC is responsible for project costs that fall within the boundary of the FN.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GOA has allocated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~$100M</a:t>
            </a:r>
            <a:r>
              <a:rPr lang="en-US" sz="1600" dirty="0">
                <a:latin typeface="Bierstadt" panose="020B0004020202020204" pitchFamily="34" charset="0"/>
              </a:rPr>
              <a:t> for the program, which is reported to be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fully allocated</a:t>
            </a:r>
            <a:r>
              <a:rPr lang="en-US" sz="1600" dirty="0"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3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2B951-B47A-FDA9-E159-02DB8AF3D3E1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05387A-DD84-C4D3-31C0-E3007D163601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F9ABF-F475-2072-5366-DE02A046D392}"/>
              </a:ext>
            </a:extLst>
          </p:cNvPr>
          <p:cNvSpPr txBox="1"/>
          <p:nvPr/>
        </p:nvSpPr>
        <p:spPr>
          <a:xfrm>
            <a:off x="457200" y="990600"/>
            <a:ext cx="81153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7BB6"/>
                </a:solidFill>
                <a:latin typeface="Bierstadt" panose="020B0004020202020204" pitchFamily="34" charset="0"/>
              </a:rPr>
              <a:t>Operations and Maintenance (O&amp;M)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O&amp;M funding is a subsidy to assist with operations and maintenance costs for eligible assets.</a:t>
            </a:r>
          </a:p>
          <a:p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Funding is based on a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national asset formula</a:t>
            </a:r>
            <a:r>
              <a:rPr lang="en-US" sz="1600" dirty="0">
                <a:solidFill>
                  <a:srgbClr val="D98F36"/>
                </a:solidFill>
                <a:latin typeface="Bierstadt" panose="020B0004020202020204" pitchFamily="34" charset="0"/>
              </a:rPr>
              <a:t> </a:t>
            </a:r>
            <a:r>
              <a:rPr lang="en-US" sz="1600" dirty="0">
                <a:latin typeface="Bierstadt" panose="020B0004020202020204" pitchFamily="34" charset="0"/>
              </a:rPr>
              <a:t>which takes into account factors such as the geographical location and proximity to city centers.  </a:t>
            </a:r>
          </a:p>
          <a:p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A review of the full formula was completed by headquarters and resulted in significant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increases</a:t>
            </a:r>
            <a:r>
              <a:rPr lang="en-US" sz="1600" dirty="0">
                <a:latin typeface="Bierstadt" panose="020B0004020202020204" pitchFamily="34" charset="0"/>
              </a:rPr>
              <a:t> in the O&amp;M funding provided.</a:t>
            </a:r>
          </a:p>
          <a:p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Water and wastewater assets are now funded at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100%</a:t>
            </a:r>
            <a:r>
              <a:rPr lang="en-US" sz="1600" dirty="0">
                <a:latin typeface="Bierstadt" panose="020B0004020202020204" pitchFamily="34" charset="0"/>
              </a:rPr>
              <a:t> of the amount calculated by the formula.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bills for purchase of water from a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regional water system </a:t>
            </a:r>
            <a:r>
              <a:rPr lang="en-US" sz="1600" dirty="0">
                <a:latin typeface="Bierstadt" panose="020B0004020202020204" pitchFamily="34" charset="0"/>
              </a:rPr>
              <a:t>are considered an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eligible O&amp;M expense </a:t>
            </a:r>
            <a:r>
              <a:rPr lang="en-US" sz="1600" dirty="0">
                <a:latin typeface="Bierstadt" panose="020B0004020202020204" pitchFamily="34" charset="0"/>
              </a:rPr>
              <a:t>and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covered </a:t>
            </a:r>
            <a:r>
              <a:rPr lang="en-US" sz="1600" dirty="0">
                <a:latin typeface="Bierstadt" panose="020B0004020202020204" pitchFamily="34" charset="0"/>
              </a:rPr>
              <a:t>under the O&amp;M program </a:t>
            </a:r>
          </a:p>
          <a:p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A new tool has been developed to outline the </a:t>
            </a:r>
            <a:r>
              <a:rPr lang="en-US" sz="1600" b="1" dirty="0" err="1">
                <a:solidFill>
                  <a:srgbClr val="D98F36"/>
                </a:solidFill>
                <a:latin typeface="Bierstadt" panose="020B0004020202020204" pitchFamily="34" charset="0"/>
              </a:rPr>
              <a:t>labour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 component (in $)</a:t>
            </a:r>
            <a:r>
              <a:rPr lang="en-US" sz="1600" b="1" dirty="0">
                <a:latin typeface="Bierstadt" panose="020B0004020202020204" pitchFamily="34" charset="0"/>
              </a:rPr>
              <a:t> </a:t>
            </a:r>
            <a:r>
              <a:rPr lang="en-US" sz="1600" dirty="0">
                <a:latin typeface="Bierstadt" panose="020B0004020202020204" pitchFamily="34" charset="0"/>
              </a:rPr>
              <a:t>included in the O&amp;M provided for water and wastewater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O&amp;M funding levels </a:t>
            </a:r>
            <a:r>
              <a:rPr lang="en-US" sz="1600" dirty="0">
                <a:latin typeface="Bierstadt" panose="020B0004020202020204" pitchFamily="34" charset="0"/>
              </a:rPr>
              <a:t>are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shared</a:t>
            </a:r>
            <a:r>
              <a:rPr lang="en-US" sz="1600" dirty="0">
                <a:latin typeface="Bierstadt" panose="020B0004020202020204" pitchFamily="34" charset="0"/>
              </a:rPr>
              <a:t> with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leadership and portfolio holders </a:t>
            </a:r>
            <a:r>
              <a:rPr lang="en-US" sz="1600" dirty="0">
                <a:latin typeface="Bierstadt" panose="020B0004020202020204" pitchFamily="34" charset="0"/>
              </a:rPr>
              <a:t>at the start of every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Tracey Travis (Regional Program Development Advisor) leads the O&amp;M program for Alberta Region.</a:t>
            </a:r>
          </a:p>
        </p:txBody>
      </p:sp>
    </p:spTree>
    <p:extLst>
      <p:ext uri="{BB962C8B-B14F-4D97-AF65-F5344CB8AC3E}">
        <p14:creationId xmlns:p14="http://schemas.microsoft.com/office/powerpoint/2010/main" val="101480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A754A8-FC5A-C483-3962-E3392941CA28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841D5-A680-49F1-16D7-695102F4E605}"/>
              </a:ext>
            </a:extLst>
          </p:cNvPr>
          <p:cNvSpPr txBox="1"/>
          <p:nvPr/>
        </p:nvSpPr>
        <p:spPr>
          <a:xfrm>
            <a:off x="2627312" y="648968"/>
            <a:ext cx="400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67BB6"/>
                </a:solidFill>
                <a:latin typeface="Bierstadt" panose="020B0004020202020204" pitchFamily="34" charset="0"/>
              </a:rPr>
              <a:t>Drinking Water Advisory (DWA) Group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F2B8AD-21AD-3DCB-AD0B-8D93FD34C792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9F6B9-F450-333C-283A-2F5F7639B25D}"/>
              </a:ext>
            </a:extLst>
          </p:cNvPr>
          <p:cNvSpPr txBox="1"/>
          <p:nvPr/>
        </p:nvSpPr>
        <p:spPr>
          <a:xfrm>
            <a:off x="495300" y="1164610"/>
            <a:ext cx="81153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Bierstadt" panose="020B0004020202020204" pitchFamily="34" charset="0"/>
              </a:rPr>
              <a:t>Regional Drinking Water Advisory (DWA)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An Initial National Assessment was initiated in 2010/11.</a:t>
            </a:r>
          </a:p>
          <a:p>
            <a:endParaRPr lang="en-US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Collaborative approach in rectifying DWA issues.</a:t>
            </a:r>
          </a:p>
          <a:p>
            <a:endParaRPr lang="en-US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Participants include: 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ISC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ISC FNIHB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TSAG - CRTP</a:t>
            </a:r>
          </a:p>
          <a:p>
            <a:pPr lvl="1"/>
            <a:endParaRPr lang="en-US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Meetings are held weekly to review the ISC FNIHB report.</a:t>
            </a:r>
          </a:p>
          <a:p>
            <a:endParaRPr lang="en-US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Discuss common issues to resolve </a:t>
            </a:r>
            <a:r>
              <a:rPr lang="en-US" b="1" dirty="0">
                <a:solidFill>
                  <a:srgbClr val="D98F36"/>
                </a:solidFill>
                <a:latin typeface="Bierstadt" panose="020B0004020202020204" pitchFamily="34" charset="0"/>
              </a:rPr>
              <a:t>past</a:t>
            </a:r>
            <a:r>
              <a:rPr lang="en-US" dirty="0">
                <a:latin typeface="Bierstadt" panose="020B0004020202020204" pitchFamily="34" charset="0"/>
              </a:rPr>
              <a:t>, </a:t>
            </a:r>
            <a:r>
              <a:rPr lang="en-US" b="1" dirty="0">
                <a:solidFill>
                  <a:srgbClr val="D98F36"/>
                </a:solidFill>
                <a:latin typeface="Bierstadt" panose="020B0004020202020204" pitchFamily="34" charset="0"/>
              </a:rPr>
              <a:t>current</a:t>
            </a:r>
            <a:r>
              <a:rPr lang="en-US" dirty="0">
                <a:latin typeface="Bierstadt" panose="020B0004020202020204" pitchFamily="34" charset="0"/>
              </a:rPr>
              <a:t>, and </a:t>
            </a:r>
            <a:r>
              <a:rPr lang="en-US" b="1" dirty="0">
                <a:solidFill>
                  <a:srgbClr val="D98F36"/>
                </a:solidFill>
                <a:latin typeface="Bierstadt" panose="020B0004020202020204" pitchFamily="34" charset="0"/>
              </a:rPr>
              <a:t>outstanding</a:t>
            </a:r>
            <a:r>
              <a:rPr lang="en-US" dirty="0">
                <a:latin typeface="Bierstadt" panose="020B0004020202020204" pitchFamily="34" charset="0"/>
              </a:rPr>
              <a:t> drinking water advisories.</a:t>
            </a:r>
          </a:p>
          <a:p>
            <a:endParaRPr lang="en-US" dirty="0">
              <a:latin typeface="Bierstadt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Work collaboratively to develop DWA Work Plans with the goal to mitigate </a:t>
            </a:r>
            <a:r>
              <a:rPr lang="en-US" b="1" dirty="0">
                <a:solidFill>
                  <a:srgbClr val="D98F36"/>
                </a:solidFill>
                <a:latin typeface="Bierstadt" panose="020B0004020202020204" pitchFamily="34" charset="0"/>
              </a:rPr>
              <a:t>ALL DWA’s</a:t>
            </a:r>
            <a:r>
              <a:rPr lang="en-US" dirty="0">
                <a:latin typeface="Bierstadt" panose="020B0004020202020204" pitchFamily="34" charset="0"/>
              </a:rPr>
              <a:t>.</a:t>
            </a:r>
          </a:p>
          <a:p>
            <a:endParaRPr lang="en-US" sz="1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8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074420"/>
            <a:ext cx="7848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>
                <a:solidFill>
                  <a:srgbClr val="567BB6"/>
                </a:solidFill>
                <a:latin typeface="Bierstadt" panose="020B0004020202020204" pitchFamily="34" charset="0"/>
              </a:rPr>
              <a:t>Contact Information</a:t>
            </a:r>
            <a:endParaRPr lang="en-US" b="1" dirty="0">
              <a:solidFill>
                <a:srgbClr val="567BB6"/>
              </a:solidFill>
              <a:latin typeface="Bierstadt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05000"/>
            <a:ext cx="8191500" cy="3429000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CA" altLang="en-US" sz="1800" b="1" dirty="0">
                <a:latin typeface="Bierstadt" panose="020B0004020202020204" pitchFamily="34" charset="0"/>
              </a:rPr>
              <a:t>Andrew Wujcik</a:t>
            </a:r>
            <a:r>
              <a:rPr lang="en-US" altLang="en-US" sz="1800" b="1" dirty="0">
                <a:latin typeface="Bierstadt" panose="020B0004020202020204" pitchFamily="34" charset="0"/>
              </a:rPr>
              <a:t>	</a:t>
            </a:r>
            <a:r>
              <a:rPr lang="en-US" altLang="en-US" sz="1800" dirty="0">
                <a:latin typeface="Bierstadt" panose="020B0004020202020204" pitchFamily="34" charset="0"/>
              </a:rPr>
              <a:t>Director, Infrastructure, Lands and Environment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US" altLang="en-US" sz="1800" dirty="0">
                <a:latin typeface="Bierstadt" panose="020B0004020202020204" pitchFamily="34" charset="0"/>
              </a:rPr>
              <a:t>				</a:t>
            </a:r>
            <a:r>
              <a:rPr lang="en-CA" altLang="en-US" sz="1800" dirty="0" err="1">
                <a:solidFill>
                  <a:srgbClr val="567BB6"/>
                </a:solidFill>
                <a:latin typeface="Bierstadt" panose="020B0004020202020204" pitchFamily="34" charset="0"/>
              </a:rPr>
              <a:t>andrew.wujcik</a:t>
            </a:r>
            <a:r>
              <a:rPr lang="en-US" altLang="en-US" sz="1800" dirty="0">
                <a:solidFill>
                  <a:srgbClr val="567BB6"/>
                </a:solidFill>
                <a:latin typeface="Bierstadt" panose="020B0004020202020204" pitchFamily="34" charset="0"/>
              </a:rPr>
              <a:t>@sac-isc.gc.ca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US" altLang="en-US" sz="1800" b="1" dirty="0">
                <a:latin typeface="Bierstadt" panose="020B0004020202020204" pitchFamily="34" charset="0"/>
              </a:rPr>
              <a:t>				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US" altLang="en-US" sz="1800" b="1" dirty="0">
                <a:latin typeface="Bierstadt" panose="020B0004020202020204" pitchFamily="34" charset="0"/>
              </a:rPr>
              <a:t>Adam Kuehnbaum  </a:t>
            </a:r>
            <a:r>
              <a:rPr lang="en-US" altLang="en-US" sz="1800" dirty="0">
                <a:latin typeface="Bierstadt" panose="020B0004020202020204" pitchFamily="34" charset="0"/>
              </a:rPr>
              <a:t>Engineering Manager, Water &amp; Wastewater Infrastructure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US" altLang="en-US" sz="1800" dirty="0">
                <a:latin typeface="Bierstadt" panose="020B0004020202020204" pitchFamily="34" charset="0"/>
              </a:rPr>
              <a:t>				</a:t>
            </a:r>
            <a:r>
              <a:rPr lang="en-US" altLang="en-US" sz="1800" dirty="0">
                <a:solidFill>
                  <a:srgbClr val="567BB6"/>
                </a:solidFill>
                <a:latin typeface="Bierstadt" panose="020B0004020202020204" pitchFamily="34" charset="0"/>
              </a:rPr>
              <a:t>adam.kuehnbaum@sac-isc.gc.ca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1800" b="1" dirty="0">
              <a:latin typeface="Bierstadt" panose="020B00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Bierstadt" panose="020B0004020202020204" pitchFamily="34" charset="0"/>
              </a:rPr>
              <a:t>Naman Boodram	</a:t>
            </a:r>
            <a:r>
              <a:rPr lang="en-US" altLang="en-US" sz="1800" dirty="0">
                <a:latin typeface="Bierstadt" panose="020B0004020202020204" pitchFamily="34" charset="0"/>
              </a:rPr>
              <a:t>Capital Manager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Bierstadt" panose="020B0004020202020204" pitchFamily="34" charset="0"/>
              </a:rPr>
              <a:t>				</a:t>
            </a:r>
            <a:r>
              <a:rPr lang="en-US" altLang="en-US" sz="1800" dirty="0">
                <a:solidFill>
                  <a:srgbClr val="567BB6"/>
                </a:solidFill>
                <a:latin typeface="Bierstadt" panose="020B0004020202020204" pitchFamily="34" charset="0"/>
              </a:rPr>
              <a:t>naman.boodram@sac-isc.gc.ca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endParaRPr lang="en-US" altLang="en-US" sz="1800" b="1" dirty="0">
              <a:latin typeface="Bierstadt" panose="020B00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US" altLang="en-US" sz="1800" b="1" dirty="0">
                <a:latin typeface="Bierstadt" panose="020B0004020202020204" pitchFamily="34" charset="0"/>
              </a:rPr>
              <a:t>Tracey Travis	      	</a:t>
            </a:r>
            <a:r>
              <a:rPr lang="en-US" altLang="en-US" sz="1800" dirty="0">
                <a:latin typeface="Bierstadt" panose="020B0004020202020204" pitchFamily="34" charset="0"/>
              </a:rPr>
              <a:t>Acting Regional Program Development Advisor (O&amp;M)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lang="en-US" altLang="en-US" sz="1800" dirty="0">
                <a:latin typeface="Bierstadt" panose="020B0004020202020204" pitchFamily="34" charset="0"/>
              </a:rPr>
              <a:t>				</a:t>
            </a:r>
            <a:r>
              <a:rPr lang="en-US" altLang="en-US" sz="1800" dirty="0">
                <a:solidFill>
                  <a:srgbClr val="567BB6"/>
                </a:solidFill>
                <a:latin typeface="Bierstadt" panose="020B0004020202020204" pitchFamily="34" charset="0"/>
              </a:rPr>
              <a:t>tracey.travis@sac-isc.gc.ca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891CAE-B2F7-AEE7-16EA-1C2846F668E6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966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790" y="533400"/>
            <a:ext cx="19050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567BB6"/>
                </a:solidFill>
                <a:latin typeface="Bierstadt" panose="020B00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066800"/>
            <a:ext cx="78613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latin typeface="Bierstadt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Bierstadt" panose="020B0004020202020204" pitchFamily="34" charset="0"/>
              </a:rPr>
              <a:t>Organizational Structure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Bierstadt" panose="020B0004020202020204" pitchFamily="34" charset="0"/>
              </a:rPr>
              <a:t>Who We Are</a:t>
            </a:r>
            <a:endParaRPr lang="en-CA" sz="2000" b="1" dirty="0">
              <a:latin typeface="Bierstadt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b="1" dirty="0">
                <a:latin typeface="Bierstadt" panose="020B0004020202020204" pitchFamily="34" charset="0"/>
              </a:rPr>
              <a:t>What We Do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CA" dirty="0">
                <a:latin typeface="Bierstadt" panose="020B0004020202020204" pitchFamily="34" charset="0"/>
              </a:rPr>
              <a:t>Infrastructure Project Planning and Delivery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CA" dirty="0">
                <a:latin typeface="Bierstadt" panose="020B0004020202020204" pitchFamily="34" charset="0"/>
              </a:rPr>
              <a:t>Annual Performance Inspections (API’s)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CA" dirty="0">
                <a:latin typeface="Bierstadt" panose="020B0004020202020204" pitchFamily="34" charset="0"/>
              </a:rPr>
              <a:t>Water Legislation and Litigation Files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Policy, Protocol and Guidelines Review</a:t>
            </a:r>
            <a:endParaRPr lang="en-CA" dirty="0">
              <a:latin typeface="Bierstadt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Provincial Working Groups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Operations and Maintenance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Drinking Water Advisory Group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Bierstadt" panose="020B0004020202020204" pitchFamily="34" charset="0"/>
              <a:buChar char="–"/>
            </a:pPr>
            <a:r>
              <a:rPr lang="en-US" dirty="0">
                <a:latin typeface="Bierstadt" panose="020B0004020202020204" pitchFamily="34" charset="0"/>
              </a:rPr>
              <a:t>Capacity Building Initiatives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Bierstadt" panose="020B0004020202020204" pitchFamily="34" charset="0"/>
              </a:rPr>
              <a:t>Contact Information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b="1" dirty="0">
                <a:latin typeface="Bierstadt" panose="020B0004020202020204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373ABE-7ABE-7F0A-5375-00924346F125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solidFill>
                <a:srgbClr val="D98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BA9A1-0E97-B2AE-B14F-7668847A2098}"/>
              </a:ext>
            </a:extLst>
          </p:cNvPr>
          <p:cNvSpPr txBox="1"/>
          <p:nvPr/>
        </p:nvSpPr>
        <p:spPr>
          <a:xfrm>
            <a:off x="2667000" y="2667000"/>
            <a:ext cx="3810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567BB6"/>
                </a:solidFill>
                <a:latin typeface="Bierstadt" panose="020B0004020202020204" pitchFamily="34" charset="0"/>
              </a:rPr>
              <a:t>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469C1-5E0D-5D24-388E-4D56A777D1F0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4243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C901C-90FC-B73F-D13B-C0F753A4A464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3C0F5CEE-8AA3-24A6-18A0-0BF72F8A9FFB}"/>
              </a:ext>
            </a:extLst>
          </p:cNvPr>
          <p:cNvSpPr txBox="1">
            <a:spLocks/>
          </p:cNvSpPr>
          <p:nvPr/>
        </p:nvSpPr>
        <p:spPr bwMode="auto">
          <a:xfrm>
            <a:off x="2424122" y="260391"/>
            <a:ext cx="460484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Organizational Structure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A4B8E6-491B-3793-5E1A-E8E36E9E1844}"/>
              </a:ext>
            </a:extLst>
          </p:cNvPr>
          <p:cNvCxnSpPr>
            <a:cxnSpLocks/>
          </p:cNvCxnSpPr>
          <p:nvPr/>
        </p:nvCxnSpPr>
        <p:spPr>
          <a:xfrm>
            <a:off x="4572783" y="1711496"/>
            <a:ext cx="0" cy="32244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D5DBA6-8F18-96CE-119E-E9619AFEA819}"/>
              </a:ext>
            </a:extLst>
          </p:cNvPr>
          <p:cNvGrpSpPr/>
          <p:nvPr/>
        </p:nvGrpSpPr>
        <p:grpSpPr>
          <a:xfrm>
            <a:off x="254721" y="609600"/>
            <a:ext cx="7527106" cy="5744879"/>
            <a:chOff x="254721" y="609600"/>
            <a:chExt cx="7527106" cy="57448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E31E4F2-9723-2122-CF3B-039A4EEDEA29}"/>
                </a:ext>
              </a:extLst>
            </p:cNvPr>
            <p:cNvCxnSpPr>
              <a:cxnSpLocks/>
            </p:cNvCxnSpPr>
            <p:nvPr/>
          </p:nvCxnSpPr>
          <p:spPr>
            <a:xfrm>
              <a:off x="3098208" y="2879119"/>
              <a:ext cx="2948271" cy="2196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B9D646-3B33-C5AA-C3CA-9D730780D0AA}"/>
                </a:ext>
              </a:extLst>
            </p:cNvPr>
            <p:cNvCxnSpPr>
              <a:cxnSpLocks/>
            </p:cNvCxnSpPr>
            <p:nvPr/>
          </p:nvCxnSpPr>
          <p:spPr>
            <a:xfrm>
              <a:off x="3109420" y="2862577"/>
              <a:ext cx="0" cy="139854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98F778E-FB63-C3F4-1795-134D65613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57" y="4263478"/>
              <a:ext cx="5917762" cy="972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B123FA-7606-2902-20F8-F6B0155B3DE4}"/>
                </a:ext>
              </a:extLst>
            </p:cNvPr>
            <p:cNvCxnSpPr>
              <a:cxnSpLocks/>
            </p:cNvCxnSpPr>
            <p:nvPr/>
          </p:nvCxnSpPr>
          <p:spPr>
            <a:xfrm>
              <a:off x="3685455" y="4261120"/>
              <a:ext cx="0" cy="127640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ED85707-38B6-AA81-7DB5-6DE52F898CD4}"/>
                </a:ext>
              </a:extLst>
            </p:cNvPr>
            <p:cNvCxnSpPr>
              <a:cxnSpLocks/>
            </p:cNvCxnSpPr>
            <p:nvPr/>
          </p:nvCxnSpPr>
          <p:spPr>
            <a:xfrm>
              <a:off x="6932444" y="4263478"/>
              <a:ext cx="0" cy="30084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C5F7EF9-2A5B-5223-CD7F-9C69CAF9BE56}"/>
                </a:ext>
              </a:extLst>
            </p:cNvPr>
            <p:cNvCxnSpPr>
              <a:cxnSpLocks/>
            </p:cNvCxnSpPr>
            <p:nvPr/>
          </p:nvCxnSpPr>
          <p:spPr>
            <a:xfrm>
              <a:off x="4754097" y="4263478"/>
              <a:ext cx="0" cy="30084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A1902CA-C388-1F33-7F96-B8AFFFA22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4804" y="4267470"/>
              <a:ext cx="1077" cy="127144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81D6C3-1AD7-3DFA-B9D0-8E4D2627F714}"/>
                </a:ext>
              </a:extLst>
            </p:cNvPr>
            <p:cNvCxnSpPr>
              <a:cxnSpLocks/>
            </p:cNvCxnSpPr>
            <p:nvPr/>
          </p:nvCxnSpPr>
          <p:spPr>
            <a:xfrm>
              <a:off x="1023857" y="4261120"/>
              <a:ext cx="1587" cy="125735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1472D9-408F-3E51-FC4F-9B3E1C3D342C}"/>
                </a:ext>
              </a:extLst>
            </p:cNvPr>
            <p:cNvGrpSpPr/>
            <p:nvPr/>
          </p:nvGrpSpPr>
          <p:grpSpPr>
            <a:xfrm>
              <a:off x="1723535" y="3131535"/>
              <a:ext cx="2919848" cy="866898"/>
              <a:chOff x="3266620" y="3835276"/>
              <a:chExt cx="2919848" cy="866898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1013DF3-A7C4-77B4-E9B3-20F12A1C97D5}"/>
                  </a:ext>
                </a:extLst>
              </p:cNvPr>
              <p:cNvSpPr/>
              <p:nvPr/>
            </p:nvSpPr>
            <p:spPr>
              <a:xfrm>
                <a:off x="3413758" y="3835276"/>
                <a:ext cx="2645733" cy="866898"/>
              </a:xfrm>
              <a:prstGeom prst="roundRect">
                <a:avLst/>
              </a:prstGeom>
              <a:solidFill>
                <a:srgbClr val="2969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374E8C-03BD-D080-D31A-A5858FBC16FA}"/>
                  </a:ext>
                </a:extLst>
              </p:cNvPr>
              <p:cNvSpPr txBox="1"/>
              <p:nvPr/>
            </p:nvSpPr>
            <p:spPr>
              <a:xfrm>
                <a:off x="3266620" y="3912598"/>
                <a:ext cx="291984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Adam Kuehnbaum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Engineering Manager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Water and Wastewater Infrastructure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9590B6-B984-71E0-90E2-0AF6E95E7291}"/>
                </a:ext>
              </a:extLst>
            </p:cNvPr>
            <p:cNvGrpSpPr/>
            <p:nvPr/>
          </p:nvGrpSpPr>
          <p:grpSpPr>
            <a:xfrm>
              <a:off x="254721" y="5487581"/>
              <a:ext cx="1661559" cy="866898"/>
              <a:chOff x="254721" y="5229102"/>
              <a:chExt cx="1661559" cy="86689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28B3A50-1E5B-B944-9F53-597C828F4E20}"/>
                  </a:ext>
                </a:extLst>
              </p:cNvPr>
              <p:cNvSpPr/>
              <p:nvPr/>
            </p:nvSpPr>
            <p:spPr>
              <a:xfrm>
                <a:off x="254721" y="5229102"/>
                <a:ext cx="1661559" cy="8668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43A843-40C6-685B-0F37-81BC5D557085}"/>
                  </a:ext>
                </a:extLst>
              </p:cNvPr>
              <p:cNvSpPr txBox="1"/>
              <p:nvPr/>
            </p:nvSpPr>
            <p:spPr>
              <a:xfrm>
                <a:off x="326514" y="5398301"/>
                <a:ext cx="15179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Carlyle Goetzie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Project Officer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7FDC05-CE42-9788-C319-3BE364002CA8}"/>
                </a:ext>
              </a:extLst>
            </p:cNvPr>
            <p:cNvGrpSpPr/>
            <p:nvPr/>
          </p:nvGrpSpPr>
          <p:grpSpPr>
            <a:xfrm>
              <a:off x="3961339" y="4514376"/>
              <a:ext cx="1661559" cy="866898"/>
              <a:chOff x="1997427" y="5229102"/>
              <a:chExt cx="1661559" cy="8668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B5D6AF6-4C90-B104-1672-48EDC643E8BE}"/>
                  </a:ext>
                </a:extLst>
              </p:cNvPr>
              <p:cNvSpPr/>
              <p:nvPr/>
            </p:nvSpPr>
            <p:spPr>
              <a:xfrm>
                <a:off x="1997427" y="5229102"/>
                <a:ext cx="1661559" cy="8668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64A5CA-BD68-1E9F-B744-DFE0700DD5B7}"/>
                  </a:ext>
                </a:extLst>
              </p:cNvPr>
              <p:cNvSpPr txBox="1"/>
              <p:nvPr/>
            </p:nvSpPr>
            <p:spPr>
              <a:xfrm>
                <a:off x="2067818" y="5394964"/>
                <a:ext cx="1507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Wei Ming Chew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Senior Engineer</a:t>
                </a:r>
                <a:endParaRPr lang="en-US" sz="1200" dirty="0">
                  <a:solidFill>
                    <a:schemeClr val="bg1"/>
                  </a:solidFill>
                  <a:latin typeface="Bierstadt" panose="020B00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71A484-34B4-5A5B-D492-1419295D3F0C}"/>
                </a:ext>
              </a:extLst>
            </p:cNvPr>
            <p:cNvGrpSpPr/>
            <p:nvPr/>
          </p:nvGrpSpPr>
          <p:grpSpPr>
            <a:xfrm>
              <a:off x="6120267" y="4514376"/>
              <a:ext cx="1661560" cy="866898"/>
              <a:chOff x="5482838" y="5229102"/>
              <a:chExt cx="1661560" cy="86689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CAB1E874-2A2E-D250-E093-DC9E5083F53C}"/>
                  </a:ext>
                </a:extLst>
              </p:cNvPr>
              <p:cNvSpPr/>
              <p:nvPr/>
            </p:nvSpPr>
            <p:spPr>
              <a:xfrm>
                <a:off x="5482838" y="5229102"/>
                <a:ext cx="1661560" cy="8668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97F1D82-20F9-4FDF-BE46-3BCD9B366FA2}"/>
                  </a:ext>
                </a:extLst>
              </p:cNvPr>
              <p:cNvSpPr txBox="1"/>
              <p:nvPr/>
            </p:nvSpPr>
            <p:spPr>
              <a:xfrm>
                <a:off x="5645999" y="5359075"/>
                <a:ext cx="133523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Felix Chan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Senior Engineer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D5AA15-BCC9-7C2A-41AE-79CA11724D55}"/>
                </a:ext>
              </a:extLst>
            </p:cNvPr>
            <p:cNvGrpSpPr/>
            <p:nvPr/>
          </p:nvGrpSpPr>
          <p:grpSpPr>
            <a:xfrm>
              <a:off x="2911502" y="5487581"/>
              <a:ext cx="1661559" cy="866898"/>
              <a:chOff x="3740133" y="5229102"/>
              <a:chExt cx="1661559" cy="86689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69B5912-BF8D-DAFF-85D7-DDBF6A2BE601}"/>
                  </a:ext>
                </a:extLst>
              </p:cNvPr>
              <p:cNvSpPr/>
              <p:nvPr/>
            </p:nvSpPr>
            <p:spPr>
              <a:xfrm>
                <a:off x="3740133" y="5229102"/>
                <a:ext cx="1661559" cy="8668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5F6106-F495-38F9-9004-4C3E9B8499DB}"/>
                  </a:ext>
                </a:extLst>
              </p:cNvPr>
              <p:cNvSpPr txBox="1"/>
              <p:nvPr/>
            </p:nvSpPr>
            <p:spPr>
              <a:xfrm>
                <a:off x="3768101" y="5400750"/>
                <a:ext cx="15863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Christa Bergeron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Project Officer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8C044C-F510-60F4-FDEF-C6C65FEA76F7}"/>
                </a:ext>
              </a:extLst>
            </p:cNvPr>
            <p:cNvCxnSpPr>
              <a:cxnSpLocks/>
            </p:cNvCxnSpPr>
            <p:nvPr/>
          </p:nvCxnSpPr>
          <p:spPr>
            <a:xfrm>
              <a:off x="4569518" y="1422561"/>
              <a:ext cx="0" cy="145655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EFC5F3-56C6-266B-DD47-078D5EABD7D4}"/>
                </a:ext>
              </a:extLst>
            </p:cNvPr>
            <p:cNvGrpSpPr/>
            <p:nvPr/>
          </p:nvGrpSpPr>
          <p:grpSpPr>
            <a:xfrm>
              <a:off x="3534318" y="609600"/>
              <a:ext cx="2087591" cy="866898"/>
              <a:chOff x="3468329" y="609600"/>
              <a:chExt cx="2087591" cy="86689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ECB13A0-1FE6-E788-C508-D7059F54E698}"/>
                  </a:ext>
                </a:extLst>
              </p:cNvPr>
              <p:cNvSpPr/>
              <p:nvPr/>
            </p:nvSpPr>
            <p:spPr>
              <a:xfrm>
                <a:off x="3508659" y="609600"/>
                <a:ext cx="2006930" cy="866898"/>
              </a:xfrm>
              <a:prstGeom prst="roundRect">
                <a:avLst/>
              </a:prstGeom>
              <a:solidFill>
                <a:srgbClr val="7EB0DE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8D6F12-8437-A5A3-55DD-2F082B330E39}"/>
                  </a:ext>
                </a:extLst>
              </p:cNvPr>
              <p:cNvSpPr txBox="1"/>
              <p:nvPr/>
            </p:nvSpPr>
            <p:spPr>
              <a:xfrm>
                <a:off x="3468329" y="670188"/>
                <a:ext cx="208759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Jocelyn Andrews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Director General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Alberta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7B78775-BFDC-550D-7CC1-0B630D741763}"/>
                </a:ext>
              </a:extLst>
            </p:cNvPr>
            <p:cNvGrpSpPr/>
            <p:nvPr/>
          </p:nvGrpSpPr>
          <p:grpSpPr>
            <a:xfrm>
              <a:off x="2967135" y="1752600"/>
              <a:ext cx="3211001" cy="866898"/>
              <a:chOff x="2967135" y="1752600"/>
              <a:chExt cx="3211001" cy="86689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DCD1EAB8-8E8F-43DF-AA76-F1E696887867}"/>
                  </a:ext>
                </a:extLst>
              </p:cNvPr>
              <p:cNvSpPr/>
              <p:nvPr/>
            </p:nvSpPr>
            <p:spPr>
              <a:xfrm>
                <a:off x="3098208" y="1752600"/>
                <a:ext cx="2948271" cy="866898"/>
              </a:xfrm>
              <a:prstGeom prst="roundRect">
                <a:avLst/>
              </a:prstGeom>
              <a:solidFill>
                <a:srgbClr val="3886CC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CB815D5-23A1-F793-7D0F-A91B3C6F02B0}"/>
                  </a:ext>
                </a:extLst>
              </p:cNvPr>
              <p:cNvSpPr txBox="1"/>
              <p:nvPr/>
            </p:nvSpPr>
            <p:spPr>
              <a:xfrm>
                <a:off x="2967135" y="1817680"/>
                <a:ext cx="321100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Andrew Wujcik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Director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Infrastructure, Lands, and Environment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34E173-B5E3-8614-CED9-8F8917F40760}"/>
                </a:ext>
              </a:extLst>
            </p:cNvPr>
            <p:cNvCxnSpPr>
              <a:cxnSpLocks/>
            </p:cNvCxnSpPr>
            <p:nvPr/>
          </p:nvCxnSpPr>
          <p:spPr>
            <a:xfrm>
              <a:off x="6029268" y="2903139"/>
              <a:ext cx="0" cy="30084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F60A3E-A5F7-9760-ADD5-526468C9F6B7}"/>
                </a:ext>
              </a:extLst>
            </p:cNvPr>
            <p:cNvGrpSpPr/>
            <p:nvPr/>
          </p:nvGrpSpPr>
          <p:grpSpPr>
            <a:xfrm>
              <a:off x="4567183" y="3132342"/>
              <a:ext cx="2919848" cy="866898"/>
              <a:chOff x="3266620" y="3835276"/>
              <a:chExt cx="2919848" cy="86689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B51EB16-F6AF-C4BC-19FF-19A0AC31B250}"/>
                  </a:ext>
                </a:extLst>
              </p:cNvPr>
              <p:cNvSpPr/>
              <p:nvPr/>
            </p:nvSpPr>
            <p:spPr>
              <a:xfrm>
                <a:off x="3413758" y="3835276"/>
                <a:ext cx="2645733" cy="866898"/>
              </a:xfrm>
              <a:prstGeom prst="roundRect">
                <a:avLst/>
              </a:prstGeom>
              <a:solidFill>
                <a:srgbClr val="2969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55FEB3-8B7B-A672-285D-611B0C96AABA}"/>
                  </a:ext>
                </a:extLst>
              </p:cNvPr>
              <p:cNvSpPr txBox="1"/>
              <p:nvPr/>
            </p:nvSpPr>
            <p:spPr>
              <a:xfrm>
                <a:off x="3266620" y="3912598"/>
                <a:ext cx="291984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Naman Boodram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Capital Manager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(</a:t>
                </a:r>
                <a:r>
                  <a:rPr lang="en-US" sz="12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Capital Planning, O&amp;M, Housing)</a:t>
                </a:r>
                <a:endParaRPr lang="en-US" sz="1200" dirty="0">
                  <a:solidFill>
                    <a:schemeClr val="bg1"/>
                  </a:solidFill>
                  <a:latin typeface="Bierstadt" panose="020B00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D59FE8-FEF7-9294-C938-2D602B9C5541}"/>
                </a:ext>
              </a:extLst>
            </p:cNvPr>
            <p:cNvGrpSpPr/>
            <p:nvPr/>
          </p:nvGrpSpPr>
          <p:grpSpPr>
            <a:xfrm>
              <a:off x="5045102" y="5487581"/>
              <a:ext cx="1661559" cy="866898"/>
              <a:chOff x="1997427" y="5229102"/>
              <a:chExt cx="1661559" cy="86689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7BBCCF0-8641-DC46-26B3-04486A62F7FE}"/>
                  </a:ext>
                </a:extLst>
              </p:cNvPr>
              <p:cNvSpPr/>
              <p:nvPr/>
            </p:nvSpPr>
            <p:spPr>
              <a:xfrm>
                <a:off x="1997427" y="5229102"/>
                <a:ext cx="1661559" cy="8668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F31027-FFCB-5C84-E4B7-9128B139CD4F}"/>
                  </a:ext>
                </a:extLst>
              </p:cNvPr>
              <p:cNvSpPr txBox="1"/>
              <p:nvPr/>
            </p:nvSpPr>
            <p:spPr>
              <a:xfrm>
                <a:off x="2067818" y="5394964"/>
                <a:ext cx="15077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Diane Gramlich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Project Officer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AD4A8E-BCE7-2A3D-338C-D9C85D700021}"/>
                </a:ext>
              </a:extLst>
            </p:cNvPr>
            <p:cNvCxnSpPr>
              <a:cxnSpLocks/>
            </p:cNvCxnSpPr>
            <p:nvPr/>
          </p:nvCxnSpPr>
          <p:spPr>
            <a:xfrm>
              <a:off x="2585113" y="4266788"/>
              <a:ext cx="0" cy="30084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04709E-CDBC-7D82-243E-2927C3B6174A}"/>
                </a:ext>
              </a:extLst>
            </p:cNvPr>
            <p:cNvGrpSpPr/>
            <p:nvPr/>
          </p:nvGrpSpPr>
          <p:grpSpPr>
            <a:xfrm>
              <a:off x="1792355" y="4517686"/>
              <a:ext cx="1661559" cy="866898"/>
              <a:chOff x="1792355" y="4517686"/>
              <a:chExt cx="1661559" cy="86689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C6E4E23-9213-88C8-4507-1735A36CF1E9}"/>
                  </a:ext>
                </a:extLst>
              </p:cNvPr>
              <p:cNvSpPr/>
              <p:nvPr/>
            </p:nvSpPr>
            <p:spPr>
              <a:xfrm>
                <a:off x="1792355" y="4517686"/>
                <a:ext cx="1661559" cy="866898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ierstadt" panose="020B00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08F4AC-67ED-AEEA-9AC9-E74E22A02731}"/>
                  </a:ext>
                </a:extLst>
              </p:cNvPr>
              <p:cNvSpPr txBox="1"/>
              <p:nvPr/>
            </p:nvSpPr>
            <p:spPr>
              <a:xfrm>
                <a:off x="1862746" y="4600281"/>
                <a:ext cx="15077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Madison VanTassel</a:t>
                </a:r>
                <a:br>
                  <a:rPr lang="en-US" sz="14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Bierstadt" panose="020B0004020202020204" pitchFamily="34" charset="0"/>
                  </a:rPr>
                  <a:t>Administration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477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5BD6772-8B02-62EB-59AE-231B7305AC5D}"/>
              </a:ext>
            </a:extLst>
          </p:cNvPr>
          <p:cNvSpPr txBox="1"/>
          <p:nvPr/>
        </p:nvSpPr>
        <p:spPr>
          <a:xfrm>
            <a:off x="3592484" y="5544722"/>
            <a:ext cx="18842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ierstadt" panose="020B0004020202020204" pitchFamily="34" charset="0"/>
              </a:rPr>
              <a:t>Diane Gramlich</a:t>
            </a:r>
            <a:br>
              <a:rPr lang="en-US" sz="1400" dirty="0">
                <a:latin typeface="Bierstadt" panose="020B0004020202020204" pitchFamily="34" charset="0"/>
              </a:rPr>
            </a:br>
            <a:r>
              <a:rPr lang="en-US" sz="1200" dirty="0">
                <a:latin typeface="Bierstadt" panose="020B0004020202020204" pitchFamily="34" charset="0"/>
              </a:rPr>
              <a:t>Project Officer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1AA95-19B6-94EC-F36E-14DE0A5A5CDA}"/>
              </a:ext>
            </a:extLst>
          </p:cNvPr>
          <p:cNvSpPr txBox="1">
            <a:spLocks/>
          </p:cNvSpPr>
          <p:nvPr/>
        </p:nvSpPr>
        <p:spPr>
          <a:xfrm>
            <a:off x="3304380" y="295032"/>
            <a:ext cx="2715419" cy="381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CA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Who We Are</a:t>
            </a:r>
            <a:endParaRPr lang="en-US" sz="3000" kern="0" dirty="0">
              <a:solidFill>
                <a:srgbClr val="567BB6"/>
              </a:solidFill>
              <a:latin typeface="Bierstadt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775F6-A9DC-F0D4-F136-9153E06EA403}"/>
              </a:ext>
            </a:extLst>
          </p:cNvPr>
          <p:cNvSpPr txBox="1">
            <a:spLocks/>
          </p:cNvSpPr>
          <p:nvPr/>
        </p:nvSpPr>
        <p:spPr>
          <a:xfrm>
            <a:off x="479901" y="622513"/>
            <a:ext cx="8199438" cy="797952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kern="0" dirty="0">
                <a:latin typeface="Bierstadt" panose="020B0004020202020204" pitchFamily="34" charset="0"/>
              </a:rPr>
              <a:t>The water strategy team works in partnership with First Nations in Alberta to deliver </a:t>
            </a:r>
            <a:r>
              <a:rPr lang="en-US" b="1" kern="0" dirty="0">
                <a:solidFill>
                  <a:srgbClr val="D98F36"/>
                </a:solidFill>
                <a:latin typeface="Bierstadt" panose="020B0004020202020204" pitchFamily="34" charset="0"/>
              </a:rPr>
              <a:t>water and wastewater </a:t>
            </a:r>
            <a:r>
              <a:rPr lang="en-US" kern="0" dirty="0">
                <a:latin typeface="Bierstadt" panose="020B0004020202020204" pitchFamily="34" charset="0"/>
              </a:rPr>
              <a:t>projects funded through the First Nations Water and Wastewater Enhanced Program (FNWWEP).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BFBA5-005F-B181-4F50-D5189EC9BE54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DB23C1-8CCB-2DCB-35EA-7BF73D25A91E}"/>
              </a:ext>
            </a:extLst>
          </p:cNvPr>
          <p:cNvGrpSpPr/>
          <p:nvPr/>
        </p:nvGrpSpPr>
        <p:grpSpPr>
          <a:xfrm>
            <a:off x="6040533" y="4081388"/>
            <a:ext cx="1579467" cy="1958105"/>
            <a:chOff x="6040533" y="4081388"/>
            <a:chExt cx="1579467" cy="1958105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EAB606C2-09FA-19AC-D833-03929310C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" t="24261" r="-166" b="375"/>
            <a:stretch/>
          </p:blipFill>
          <p:spPr bwMode="auto">
            <a:xfrm>
              <a:off x="6153116" y="4081388"/>
              <a:ext cx="1455421" cy="14554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9C1BF-6079-DD76-8DAB-B0565FB0719F}"/>
                </a:ext>
              </a:extLst>
            </p:cNvPr>
            <p:cNvSpPr txBox="1"/>
            <p:nvPr/>
          </p:nvSpPr>
          <p:spPr>
            <a:xfrm>
              <a:off x="6040533" y="5547050"/>
              <a:ext cx="157946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Bierstadt" panose="020B0004020202020204" pitchFamily="34" charset="0"/>
                </a:rPr>
                <a:t>Carlyle Goetzie</a:t>
              </a:r>
              <a:br>
                <a:rPr lang="en-US" sz="1400" dirty="0">
                  <a:latin typeface="Bierstadt" panose="020B0004020202020204" pitchFamily="34" charset="0"/>
                </a:rPr>
              </a:br>
              <a:r>
                <a:rPr lang="en-US" sz="1200" dirty="0">
                  <a:latin typeface="Bierstadt" panose="020B0004020202020204" pitchFamily="34" charset="0"/>
                </a:rPr>
                <a:t>Project Officer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0A0373-F100-7590-7154-8DFA2F8BA68B}"/>
              </a:ext>
            </a:extLst>
          </p:cNvPr>
          <p:cNvGrpSpPr/>
          <p:nvPr/>
        </p:nvGrpSpPr>
        <p:grpSpPr>
          <a:xfrm>
            <a:off x="4824253" y="1828800"/>
            <a:ext cx="1904858" cy="1951072"/>
            <a:chOff x="5943742" y="1828800"/>
            <a:chExt cx="1904858" cy="1951072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F9B7923-2687-3068-0F55-84ED092901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" b="25045"/>
            <a:stretch/>
          </p:blipFill>
          <p:spPr bwMode="auto">
            <a:xfrm>
              <a:off x="6168461" y="1828800"/>
              <a:ext cx="1455421" cy="1455421"/>
            </a:xfrm>
            <a:prstGeom prst="ellipse">
              <a:avLst/>
            </a:prstGeom>
            <a:ln>
              <a:solidFill>
                <a:srgbClr val="394C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DD1BE3-38CF-C712-39D6-5D2ADB1E1CE6}"/>
                </a:ext>
              </a:extLst>
            </p:cNvPr>
            <p:cNvSpPr txBox="1"/>
            <p:nvPr/>
          </p:nvSpPr>
          <p:spPr>
            <a:xfrm>
              <a:off x="5943742" y="3287429"/>
              <a:ext cx="19048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Bierstadt" panose="020B0004020202020204" pitchFamily="34" charset="0"/>
                </a:rPr>
                <a:t>Madison VanTassell</a:t>
              </a:r>
              <a:br>
                <a:rPr lang="en-US" sz="1400" dirty="0">
                  <a:latin typeface="Bierstadt" panose="020B0004020202020204" pitchFamily="34" charset="0"/>
                </a:rPr>
              </a:br>
              <a:r>
                <a:rPr lang="en-US" sz="1200" dirty="0">
                  <a:latin typeface="Bierstadt" panose="020B0004020202020204" pitchFamily="34" charset="0"/>
                </a:rPr>
                <a:t>Capital Planning Officer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82D65D-8C11-D9BF-5678-70711D3ECDD0}"/>
              </a:ext>
            </a:extLst>
          </p:cNvPr>
          <p:cNvGrpSpPr/>
          <p:nvPr/>
        </p:nvGrpSpPr>
        <p:grpSpPr>
          <a:xfrm>
            <a:off x="152400" y="1828800"/>
            <a:ext cx="1943259" cy="1954991"/>
            <a:chOff x="1271889" y="1828800"/>
            <a:chExt cx="1943259" cy="19549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75D1E9-D10B-7BE9-3AC0-8C541C8BA908}"/>
                </a:ext>
              </a:extLst>
            </p:cNvPr>
            <p:cNvSpPr txBox="1"/>
            <p:nvPr/>
          </p:nvSpPr>
          <p:spPr>
            <a:xfrm>
              <a:off x="1271889" y="3291348"/>
              <a:ext cx="194325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Bierstadt" panose="020B0004020202020204" pitchFamily="34" charset="0"/>
                </a:rPr>
                <a:t>Adam Kuehnbaum</a:t>
              </a:r>
              <a:br>
                <a:rPr lang="en-US" sz="1400" dirty="0">
                  <a:latin typeface="Bierstadt" panose="020B0004020202020204" pitchFamily="34" charset="0"/>
                </a:rPr>
              </a:br>
              <a:r>
                <a:rPr lang="en-US" sz="1200" dirty="0">
                  <a:latin typeface="Bierstadt" panose="020B0004020202020204" pitchFamily="34" charset="0"/>
                </a:rPr>
                <a:t>Engineering Manager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C73D240C-03FE-559E-DE09-979557A543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34" b="304"/>
            <a:stretch/>
          </p:blipFill>
          <p:spPr bwMode="auto">
            <a:xfrm>
              <a:off x="1512682" y="1828800"/>
              <a:ext cx="1455421" cy="1455421"/>
            </a:xfrm>
            <a:prstGeom prst="ellipse">
              <a:avLst/>
            </a:prstGeom>
            <a:ln>
              <a:solidFill>
                <a:srgbClr val="394C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8">
            <a:extLst>
              <a:ext uri="{FF2B5EF4-FFF2-40B4-BE49-F238E27FC236}">
                <a16:creationId xmlns:a16="http://schemas.microsoft.com/office/drawing/2014/main" id="{7BB077B7-FA6C-C588-1CD6-17153F30F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6667" r="1296" b="16667"/>
          <a:stretch/>
        </p:blipFill>
        <p:spPr bwMode="auto">
          <a:xfrm>
            <a:off x="3805160" y="4090492"/>
            <a:ext cx="1455421" cy="1455421"/>
          </a:xfrm>
          <a:prstGeom prst="ellipse">
            <a:avLst/>
          </a:prstGeom>
          <a:ln>
            <a:solidFill>
              <a:srgbClr val="394C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76D374-A4FE-49AD-FD14-DEC5D3877884}"/>
              </a:ext>
            </a:extLst>
          </p:cNvPr>
          <p:cNvGrpSpPr/>
          <p:nvPr/>
        </p:nvGrpSpPr>
        <p:grpSpPr>
          <a:xfrm>
            <a:off x="2635044" y="1828800"/>
            <a:ext cx="1579467" cy="1955606"/>
            <a:chOff x="3754533" y="1828800"/>
            <a:chExt cx="1579467" cy="19556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BD91E9-EC60-63AD-4C2E-10A7A26DDB5E}"/>
                </a:ext>
              </a:extLst>
            </p:cNvPr>
            <p:cNvSpPr txBox="1"/>
            <p:nvPr/>
          </p:nvSpPr>
          <p:spPr>
            <a:xfrm>
              <a:off x="3754533" y="3291963"/>
              <a:ext cx="157946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Bierstadt" panose="020B0004020202020204" pitchFamily="34" charset="0"/>
                </a:rPr>
                <a:t>Felix Chan</a:t>
              </a:r>
              <a:br>
                <a:rPr lang="en-US" sz="1400" dirty="0">
                  <a:latin typeface="Bierstadt" panose="020B0004020202020204" pitchFamily="34" charset="0"/>
                </a:rPr>
              </a:br>
              <a:r>
                <a:rPr lang="en-US" sz="1200" dirty="0">
                  <a:latin typeface="Bierstadt" panose="020B0004020202020204" pitchFamily="34" charset="0"/>
                </a:rPr>
                <a:t>Senior Engineer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215404-F453-7024-FE93-818FB7908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7" t="12743" r="15423" b="28780"/>
            <a:stretch/>
          </p:blipFill>
          <p:spPr bwMode="auto">
            <a:xfrm>
              <a:off x="3816557" y="1828800"/>
              <a:ext cx="1455421" cy="1455421"/>
            </a:xfrm>
            <a:prstGeom prst="ellipse">
              <a:avLst/>
            </a:prstGeom>
            <a:ln>
              <a:solidFill>
                <a:srgbClr val="394C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36F2AA-0D7B-CFF7-186B-A4CB5D704617}"/>
              </a:ext>
            </a:extLst>
          </p:cNvPr>
          <p:cNvGrpSpPr/>
          <p:nvPr/>
        </p:nvGrpSpPr>
        <p:grpSpPr>
          <a:xfrm>
            <a:off x="1447800" y="4081387"/>
            <a:ext cx="1579467" cy="1958106"/>
            <a:chOff x="1447800" y="4081387"/>
            <a:chExt cx="1579467" cy="19581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F70000-47FA-BD40-EB54-42D59F6916FF}"/>
                </a:ext>
              </a:extLst>
            </p:cNvPr>
            <p:cNvSpPr txBox="1"/>
            <p:nvPr/>
          </p:nvSpPr>
          <p:spPr>
            <a:xfrm>
              <a:off x="1447800" y="5547050"/>
              <a:ext cx="157946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Bierstadt" panose="020B0004020202020204" pitchFamily="34" charset="0"/>
                </a:rPr>
                <a:t>Christa Bergeron</a:t>
              </a:r>
              <a:br>
                <a:rPr lang="en-US" sz="1400" dirty="0">
                  <a:latin typeface="Bierstadt" panose="020B0004020202020204" pitchFamily="34" charset="0"/>
                </a:rPr>
              </a:br>
              <a:r>
                <a:rPr lang="en-US" sz="1200" dirty="0">
                  <a:latin typeface="Bierstadt" panose="020B0004020202020204" pitchFamily="34" charset="0"/>
                </a:rPr>
                <a:t>Project Officer</a:t>
              </a:r>
            </a:p>
          </p:txBody>
        </p:sp>
        <p:pic>
          <p:nvPicPr>
            <p:cNvPr id="13" name="Picture 12" descr="A person taking a selfie&#10;&#10;Description automatically generated">
              <a:extLst>
                <a:ext uri="{FF2B5EF4-FFF2-40B4-BE49-F238E27FC236}">
                  <a16:creationId xmlns:a16="http://schemas.microsoft.com/office/drawing/2014/main" id="{5C953F95-3C26-96F0-866D-FF3D3FF6E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52" t="8803" r="10186" b="19291"/>
            <a:stretch/>
          </p:blipFill>
          <p:spPr>
            <a:xfrm>
              <a:off x="1509822" y="4081387"/>
              <a:ext cx="1455421" cy="1455422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82A98-BC5F-53F2-4913-D80B74C55EC9}"/>
              </a:ext>
            </a:extLst>
          </p:cNvPr>
          <p:cNvSpPr txBox="1"/>
          <p:nvPr/>
        </p:nvSpPr>
        <p:spPr>
          <a:xfrm>
            <a:off x="7048341" y="3291348"/>
            <a:ext cx="1943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ierstadt" panose="020B0004020202020204" pitchFamily="34" charset="0"/>
              </a:rPr>
              <a:t>Wei Ming Chew</a:t>
            </a:r>
            <a:br>
              <a:rPr lang="en-US" sz="1400" dirty="0">
                <a:latin typeface="Bierstadt" panose="020B0004020202020204" pitchFamily="34" charset="0"/>
              </a:rPr>
            </a:br>
            <a:r>
              <a:rPr lang="en-US" sz="1400" dirty="0">
                <a:latin typeface="Bierstadt" panose="020B0004020202020204" pitchFamily="34" charset="0"/>
              </a:rPr>
              <a:t>Senior </a:t>
            </a:r>
            <a:r>
              <a:rPr lang="en-US" sz="1200" dirty="0">
                <a:latin typeface="Bierstadt" panose="020B0004020202020204" pitchFamily="34" charset="0"/>
              </a:rPr>
              <a:t>Engineer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7C1FAB-8706-E707-BB3A-432DB971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490" y="1828800"/>
            <a:ext cx="1457510" cy="1452307"/>
          </a:xfrm>
          <a:prstGeom prst="ellipse">
            <a:avLst/>
          </a:prstGeom>
          <a:ln w="9525" cap="flat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2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52F274-27A4-C96B-CC11-3A8169974793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AB2D6-531F-BDC1-4F54-CE8A21B0EE61}"/>
              </a:ext>
            </a:extLst>
          </p:cNvPr>
          <p:cNvSpPr txBox="1"/>
          <p:nvPr/>
        </p:nvSpPr>
        <p:spPr>
          <a:xfrm>
            <a:off x="533400" y="896796"/>
            <a:ext cx="44926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67BB6"/>
                </a:solidFill>
                <a:latin typeface="Bierstadt" panose="020B0004020202020204" pitchFamily="34" charset="0"/>
              </a:rPr>
              <a:t>Infrastructure Project Planning and Delivery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5E808B-7F3C-88CA-D658-A865B31D6CD0}"/>
              </a:ext>
            </a:extLst>
          </p:cNvPr>
          <p:cNvSpPr txBox="1">
            <a:spLocks/>
          </p:cNvSpPr>
          <p:nvPr/>
        </p:nvSpPr>
        <p:spPr bwMode="auto">
          <a:xfrm>
            <a:off x="2928938" y="457200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D36D0-F762-E1FF-F65B-46053BC40A1C}"/>
              </a:ext>
            </a:extLst>
          </p:cNvPr>
          <p:cNvSpPr txBox="1"/>
          <p:nvPr/>
        </p:nvSpPr>
        <p:spPr>
          <a:xfrm>
            <a:off x="533400" y="1197709"/>
            <a:ext cx="8153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ierstadt" panose="020B0004020202020204" pitchFamily="34" charset="0"/>
              </a:rPr>
              <a:t>First Nation Infrastructure Investment Plan (FNIIP)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What is it?</a:t>
            </a:r>
          </a:p>
          <a:p>
            <a:pPr marL="742950" lvl="1" indent="-285750">
              <a:spcAft>
                <a:spcPts val="600"/>
              </a:spcAft>
              <a:buFont typeface="Bierstadt" panose="020B0004020202020204" pitchFamily="34" charset="0"/>
              <a:buChar char="–"/>
            </a:pPr>
            <a:r>
              <a:rPr lang="en-CA" dirty="0">
                <a:latin typeface="Bierstadt" panose="020B0004020202020204" pitchFamily="34" charset="0"/>
              </a:rPr>
              <a:t>It helps to identify the </a:t>
            </a:r>
            <a:r>
              <a:rPr lang="en-CA" b="1" dirty="0">
                <a:solidFill>
                  <a:srgbClr val="D98F36"/>
                </a:solidFill>
                <a:latin typeface="Bierstadt" panose="020B0004020202020204" pitchFamily="34" charset="0"/>
              </a:rPr>
              <a:t>infrastructure needs and priorities </a:t>
            </a:r>
            <a:r>
              <a:rPr lang="en-CA" dirty="0">
                <a:latin typeface="Bierstadt" panose="020B0004020202020204" pitchFamily="34" charset="0"/>
              </a:rPr>
              <a:t>and to strategically plan </a:t>
            </a:r>
            <a:r>
              <a:rPr lang="en-CA" b="1" dirty="0">
                <a:solidFill>
                  <a:srgbClr val="D98F36"/>
                </a:solidFill>
                <a:latin typeface="Bierstadt" panose="020B0004020202020204" pitchFamily="34" charset="0"/>
              </a:rPr>
              <a:t>infrastructure investments</a:t>
            </a:r>
            <a:r>
              <a:rPr lang="en-CA" dirty="0">
                <a:latin typeface="Bierstadt" panose="020B0004020202020204" pitchFamily="34" charset="0"/>
              </a:rPr>
              <a:t> in First Nation 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Bierstadt" panose="020B0004020202020204" pitchFamily="34" charset="0"/>
              </a:rPr>
              <a:t>The National FNIIP is developed each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Bierstadt" panose="020B0004020202020204" pitchFamily="34" charset="0"/>
              </a:rPr>
              <a:t>It is based on infrastructure investment plans at the community and regional level.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Bierstadt" panose="020B0004020202020204" pitchFamily="34" charset="0"/>
              </a:rPr>
              <a:t>A First Nation will submit a community-level plan to a regional office in order to be considered in the National FNIIP.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Bierstadt" panose="020B0004020202020204" pitchFamily="34" charset="0"/>
              </a:rPr>
              <a:t>Submission for the community-level plan is due </a:t>
            </a:r>
            <a:r>
              <a:rPr lang="en-CA" b="1" dirty="0">
                <a:solidFill>
                  <a:srgbClr val="D98F36"/>
                </a:solidFill>
                <a:latin typeface="Bierstadt" panose="020B0004020202020204" pitchFamily="34" charset="0"/>
              </a:rPr>
              <a:t>October 15 </a:t>
            </a:r>
            <a:r>
              <a:rPr lang="en-CA" dirty="0">
                <a:latin typeface="Bierstadt" panose="020B0004020202020204" pitchFamily="34" charset="0"/>
              </a:rPr>
              <a:t>but it can be updated throughout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Bierstadt" panose="020B0004020202020204" pitchFamily="34" charset="0"/>
              </a:rPr>
              <a:t>Capital projects are identified on FNIIP. They are divided into two categories: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CA" b="1" dirty="0">
                <a:solidFill>
                  <a:srgbClr val="D98F36"/>
                </a:solidFill>
                <a:latin typeface="Bierstadt" panose="020B0004020202020204" pitchFamily="34" charset="0"/>
              </a:rPr>
              <a:t>Major</a:t>
            </a:r>
            <a:r>
              <a:rPr lang="en-CA" dirty="0">
                <a:latin typeface="Bierstadt" panose="020B0004020202020204" pitchFamily="34" charset="0"/>
              </a:rPr>
              <a:t> Capital Projects</a:t>
            </a:r>
          </a:p>
          <a:p>
            <a:pPr marL="742950" lvl="1" indent="-285750">
              <a:spcAft>
                <a:spcPts val="600"/>
              </a:spcAft>
              <a:buFont typeface="Bierstadt" panose="020B0004020202020204" pitchFamily="34" charset="0"/>
              <a:buChar char="–"/>
            </a:pPr>
            <a:r>
              <a:rPr lang="en-CA" b="1" dirty="0">
                <a:solidFill>
                  <a:srgbClr val="D98F36"/>
                </a:solidFill>
                <a:latin typeface="Bierstadt" panose="020B0004020202020204" pitchFamily="34" charset="0"/>
              </a:rPr>
              <a:t>Minor</a:t>
            </a:r>
            <a:r>
              <a:rPr lang="en-CA" dirty="0">
                <a:latin typeface="Bierstadt" panose="020B0004020202020204" pitchFamily="34" charset="0"/>
              </a:rPr>
              <a:t> Capital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Bierstadt" panose="020B0004020202020204" pitchFamily="34" charset="0"/>
              </a:rPr>
              <a:t>Our team is available to discuss FNIIP with Nations and assist them with infrastructure 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0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52F274-27A4-C96B-CC11-3A8169974793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AB2D6-531F-BDC1-4F54-CE8A21B0EE61}"/>
              </a:ext>
            </a:extLst>
          </p:cNvPr>
          <p:cNvSpPr txBox="1"/>
          <p:nvPr/>
        </p:nvSpPr>
        <p:spPr>
          <a:xfrm>
            <a:off x="2405062" y="648968"/>
            <a:ext cx="44926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67BB6"/>
                </a:solidFill>
                <a:latin typeface="Bierstadt" panose="020B0004020202020204" pitchFamily="34" charset="0"/>
              </a:rPr>
              <a:t>Infrastructure Project Planning and Delivery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5E808B-7F3C-88CA-D658-A865B31D6CD0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F4725-11A8-AA12-1D59-ED5D7DBB1438}"/>
              </a:ext>
            </a:extLst>
          </p:cNvPr>
          <p:cNvSpPr txBox="1"/>
          <p:nvPr/>
        </p:nvSpPr>
        <p:spPr>
          <a:xfrm>
            <a:off x="514350" y="1063109"/>
            <a:ext cx="81153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Bierstadt" panose="020B0004020202020204" pitchFamily="34" charset="0"/>
              </a:rPr>
              <a:t>Major Capital Projects (Total Estimated Cost &gt;$1.5M</a:t>
            </a:r>
            <a:r>
              <a:rPr lang="en-US" sz="2000" b="1" dirty="0">
                <a:latin typeface="Bierstadt" panose="020B0004020202020204" pitchFamily="34" charset="0"/>
              </a:rPr>
              <a:t>)</a:t>
            </a:r>
          </a:p>
          <a:p>
            <a:r>
              <a:rPr lang="en-US" u="sng" dirty="0">
                <a:latin typeface="Bierstadt" panose="020B0004020202020204" pitchFamily="34" charset="0"/>
              </a:rPr>
              <a:t>Feasibility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Look at current conditions of water infrastructure and develop options to meet objectives.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Options analysis must include a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life cycle cost estimate (LCC) </a:t>
            </a:r>
            <a:r>
              <a:rPr lang="en-US" sz="1600" dirty="0">
                <a:latin typeface="Bierstadt" panose="020B0004020202020204" pitchFamily="34" charset="0"/>
              </a:rPr>
              <a:t>for each option.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LCC estimate must consider both the capital cost and the long-term operations and maintenance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Project Approval Request (PAR) Development.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Projects &lt;$30M require review and approval within the AB Region.</a:t>
            </a:r>
          </a:p>
          <a:p>
            <a:pPr marL="742950" lvl="1" indent="-285750">
              <a:buFont typeface="Bierstadt" panose="020B0004020202020204" pitchFamily="34" charset="0"/>
              <a:buChar char="–"/>
            </a:pPr>
            <a:r>
              <a:rPr lang="en-US" sz="1600" dirty="0">
                <a:latin typeface="Bierstadt" panose="020B0004020202020204" pitchFamily="34" charset="0"/>
              </a:rPr>
              <a:t>Projects &gt;$30M require review and approval at headquarters.</a:t>
            </a:r>
          </a:p>
          <a:p>
            <a:endParaRPr lang="en-US" dirty="0">
              <a:latin typeface="Bierstadt" panose="020B0004020202020204" pitchFamily="34" charset="0"/>
            </a:endParaRPr>
          </a:p>
          <a:p>
            <a:r>
              <a:rPr lang="en-US" u="sng" dirty="0">
                <a:latin typeface="Bierstadt" panose="020B0004020202020204" pitchFamily="34" charset="0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  <a:latin typeface="Bierstadt" panose="020B0004020202020204" pitchFamily="34" charset="0"/>
              </a:rPr>
              <a:t>Once the PAR has been approved and funding secured, an engineering consultant is typically procured to design the recommended solution</a:t>
            </a:r>
            <a:r>
              <a:rPr lang="en-US" sz="1600" dirty="0"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ISC Environment (RO) and Public Health (FNIHB) reviews.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TSAG involvement to provide operational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Process typically takes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one year</a:t>
            </a:r>
            <a:r>
              <a:rPr lang="en-US" sz="1600" dirty="0">
                <a:latin typeface="Bierstadt" panose="020B0004020202020204" pitchFamily="34" charset="0"/>
              </a:rPr>
              <a:t>.</a:t>
            </a:r>
          </a:p>
          <a:p>
            <a:endParaRPr lang="en-US" dirty="0">
              <a:latin typeface="Bierstadt" panose="020B0004020202020204" pitchFamily="34" charset="0"/>
            </a:endParaRPr>
          </a:p>
          <a:p>
            <a:r>
              <a:rPr lang="en-US" u="sng" dirty="0">
                <a:latin typeface="Bierstadt" panose="020B0004020202020204" pitchFamily="34" charset="0"/>
              </a:rPr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A project can go out to tender to procure a contractor for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Involvement of TSAG and FNIHB critical at commissioning 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Construction of new water and wastewater system typically takes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two years</a:t>
            </a:r>
            <a:r>
              <a:rPr lang="en-US" sz="1600" dirty="0">
                <a:latin typeface="Bierstadt" panose="020B0004020202020204" pitchFamily="34" charset="0"/>
              </a:rPr>
              <a:t>.</a:t>
            </a:r>
          </a:p>
          <a:p>
            <a:endParaRPr lang="en-US" sz="1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52F274-27A4-C96B-CC11-3A8169974793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AB2D6-531F-BDC1-4F54-CE8A21B0EE61}"/>
              </a:ext>
            </a:extLst>
          </p:cNvPr>
          <p:cNvSpPr txBox="1"/>
          <p:nvPr/>
        </p:nvSpPr>
        <p:spPr>
          <a:xfrm>
            <a:off x="2405062" y="648968"/>
            <a:ext cx="44926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67BB6"/>
                </a:solidFill>
                <a:latin typeface="Bierstadt" panose="020B0004020202020204" pitchFamily="34" charset="0"/>
              </a:rPr>
              <a:t>Infrastructure Project Planning and Delivery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5E808B-7F3C-88CA-D658-A865B31D6CD0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F4725-11A8-AA12-1D59-ED5D7DBB1438}"/>
              </a:ext>
            </a:extLst>
          </p:cNvPr>
          <p:cNvSpPr txBox="1"/>
          <p:nvPr/>
        </p:nvSpPr>
        <p:spPr>
          <a:xfrm>
            <a:off x="514350" y="1063109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Bierstadt" panose="020B0004020202020204" pitchFamily="34" charset="0"/>
              </a:rPr>
              <a:t>Minor Capital Projects (Total Estimate Cost &lt;$1.5M</a:t>
            </a:r>
            <a:r>
              <a:rPr lang="en-US" sz="2000" b="1" dirty="0">
                <a:latin typeface="Bierstadt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ierstadt" panose="020B0004020202020204" pitchFamily="34" charset="0"/>
              </a:rPr>
              <a:t>Nations work with our Senior Engineer or Project Officer on options to secure funding.</a:t>
            </a:r>
          </a:p>
        </p:txBody>
      </p:sp>
      <p:pic>
        <p:nvPicPr>
          <p:cNvPr id="5" name="Picture 4" descr="A white truck in a room&#10;&#10;Description automatically generated with low confidence">
            <a:extLst>
              <a:ext uri="{FF2B5EF4-FFF2-40B4-BE49-F238E27FC236}">
                <a16:creationId xmlns:a16="http://schemas.microsoft.com/office/drawing/2014/main" id="{D16C6FF1-C12E-78AB-C0A1-643A8EBFD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3" y="2209800"/>
            <a:ext cx="5070474" cy="380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438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52F274-27A4-C96B-CC11-3A8169974793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AB2D6-531F-BDC1-4F54-CE8A21B0EE61}"/>
              </a:ext>
            </a:extLst>
          </p:cNvPr>
          <p:cNvSpPr txBox="1"/>
          <p:nvPr/>
        </p:nvSpPr>
        <p:spPr>
          <a:xfrm>
            <a:off x="2405062" y="648968"/>
            <a:ext cx="44926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67BB6"/>
                </a:solidFill>
                <a:latin typeface="Bierstadt" panose="020B0004020202020204" pitchFamily="34" charset="0"/>
              </a:rPr>
              <a:t>Infrastructure Project Planning and Delivery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5E808B-7F3C-88CA-D658-A865B31D6CD0}"/>
              </a:ext>
            </a:extLst>
          </p:cNvPr>
          <p:cNvSpPr txBox="1">
            <a:spLocks/>
          </p:cNvSpPr>
          <p:nvPr/>
        </p:nvSpPr>
        <p:spPr bwMode="auto">
          <a:xfrm>
            <a:off x="2895600" y="420368"/>
            <a:ext cx="351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567BB6"/>
                </a:solidFill>
                <a:latin typeface="Bierstadt" panose="020B0004020202020204" pitchFamily="34" charset="0"/>
              </a:rPr>
              <a:t>What We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F4725-11A8-AA12-1D59-ED5D7DBB1438}"/>
              </a:ext>
            </a:extLst>
          </p:cNvPr>
          <p:cNvSpPr txBox="1"/>
          <p:nvPr/>
        </p:nvSpPr>
        <p:spPr>
          <a:xfrm>
            <a:off x="514350" y="977979"/>
            <a:ext cx="81153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ierstadt" panose="020B0004020202020204" pitchFamily="34" charset="0"/>
              </a:rPr>
              <a:t>First Nation Water and Wastewater Enhanced Program (FNWWEP)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FNIIP projects are funded under the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FNWWEP</a:t>
            </a:r>
            <a:r>
              <a:rPr lang="en-US" sz="1600" dirty="0">
                <a:latin typeface="Bierstadt" panose="020B0004020202020204" pitchFamily="34" charset="0"/>
              </a:rPr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Fiscal Year </a:t>
            </a: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2025/26</a:t>
            </a:r>
            <a:r>
              <a:rPr lang="en-US" sz="1600" dirty="0">
                <a:latin typeface="Bierstadt" panose="020B0004020202020204" pitchFamily="34" charset="0"/>
              </a:rPr>
              <a:t>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$137M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Fiscal Year </a:t>
            </a: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2026/27</a:t>
            </a:r>
            <a:r>
              <a:rPr lang="en-US" sz="1600" dirty="0">
                <a:latin typeface="Bierstadt" panose="020B0004020202020204" pitchFamily="34" charset="0"/>
              </a:rPr>
              <a:t>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$91M </a:t>
            </a:r>
            <a:r>
              <a:rPr lang="en-US" sz="1600" dirty="0">
                <a:latin typeface="Bierstadt" panose="020B0004020202020204" pitchFamily="34" charset="0"/>
              </a:rPr>
              <a:t>(team is supporting </a:t>
            </a: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176 active projects</a:t>
            </a:r>
            <a:r>
              <a:rPr lang="en-US" sz="1600" dirty="0">
                <a:solidFill>
                  <a:schemeClr val="accent6"/>
                </a:solidFill>
                <a:latin typeface="Bierstadt" panose="020B0004020202020204" pitchFamily="34" charset="0"/>
              </a:rPr>
              <a:t> </a:t>
            </a:r>
            <a:r>
              <a:rPr lang="en-US" sz="1600" dirty="0">
                <a:latin typeface="Bierstadt" panose="020B0004020202020204" pitchFamily="34" charset="0"/>
              </a:rPr>
              <a:t>so far this year).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FNWWEP program must be delivered according to the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Capital Facilities and Management Program (CFMP)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CFMP is the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‘rule book’</a:t>
            </a:r>
            <a:r>
              <a:rPr lang="en-US" sz="1600" dirty="0">
                <a:latin typeface="Bierstadt" panose="020B0004020202020204" pitchFamily="34" charset="0"/>
              </a:rPr>
              <a:t> for the use of program funds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Outlines requirements for Feasibility Study, Design, Construction phases, PAR requirements and </a:t>
            </a:r>
            <a:r>
              <a:rPr lang="en-US" sz="1600" b="1" dirty="0">
                <a:solidFill>
                  <a:srgbClr val="D98F36"/>
                </a:solidFill>
                <a:latin typeface="Bierstadt" panose="020B0004020202020204" pitchFamily="34" charset="0"/>
              </a:rPr>
              <a:t>procurement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Tendering Policy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Professional Services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&lt;$150K</a:t>
            </a:r>
            <a:r>
              <a:rPr lang="en-US" sz="1600" dirty="0">
                <a:latin typeface="Bierstadt" panose="020B0004020202020204" pitchFamily="34" charset="0"/>
              </a:rPr>
              <a:t> – </a:t>
            </a: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sole source </a:t>
            </a:r>
            <a:r>
              <a:rPr lang="en-US" sz="1600" dirty="0">
                <a:latin typeface="Bierstadt" panose="020B0004020202020204" pitchFamily="34" charset="0"/>
              </a:rPr>
              <a:t>with demonstration of value for money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$150K to $650K </a:t>
            </a:r>
            <a:r>
              <a:rPr lang="en-US" sz="1600" dirty="0">
                <a:latin typeface="Bierstadt" panose="020B0004020202020204" pitchFamily="34" charset="0"/>
              </a:rPr>
              <a:t>– </a:t>
            </a: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invited</a:t>
            </a:r>
            <a:r>
              <a:rPr lang="en-US" sz="1600" dirty="0">
                <a:latin typeface="Bierstadt" panose="020B0004020202020204" pitchFamily="34" charset="0"/>
              </a:rPr>
              <a:t> tender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&gt;$650K</a:t>
            </a:r>
            <a:r>
              <a:rPr lang="en-US" sz="1600" dirty="0">
                <a:latin typeface="Bierstadt" panose="020B0004020202020204" pitchFamily="34" charset="0"/>
              </a:rPr>
              <a:t> – </a:t>
            </a:r>
            <a:r>
              <a:rPr lang="en-US" sz="1600" b="1" dirty="0">
                <a:solidFill>
                  <a:srgbClr val="00B0F0"/>
                </a:solidFill>
                <a:latin typeface="Bierstadt" panose="020B0004020202020204" pitchFamily="34" charset="0"/>
              </a:rPr>
              <a:t>open public</a:t>
            </a:r>
            <a:r>
              <a:rPr lang="en-US" sz="1600" dirty="0">
                <a:latin typeface="Bierstadt" panose="020B0004020202020204" pitchFamily="34" charset="0"/>
              </a:rPr>
              <a:t> tender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Construction Services, </a:t>
            </a:r>
            <a:r>
              <a:rPr lang="en-US" sz="1600" dirty="0">
                <a:latin typeface="Bierstadt" panose="020B0004020202020204" pitchFamily="34" charset="0"/>
              </a:rPr>
              <a:t>varies and is based on remoteness index.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In general: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&lt;$250K </a:t>
            </a:r>
            <a:r>
              <a:rPr lang="en-US" sz="1600" dirty="0">
                <a:latin typeface="Bierstadt" panose="020B0004020202020204" pitchFamily="34" charset="0"/>
              </a:rPr>
              <a:t>– </a:t>
            </a: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sole source</a:t>
            </a:r>
            <a:r>
              <a:rPr lang="en-US" sz="1600" dirty="0">
                <a:latin typeface="Bierstadt" panose="020B0004020202020204" pitchFamily="34" charset="0"/>
              </a:rPr>
              <a:t> with demonstration of value for money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$250K to $1M</a:t>
            </a:r>
            <a:r>
              <a:rPr lang="en-US" sz="1600" dirty="0">
                <a:latin typeface="Bierstadt" panose="020B0004020202020204" pitchFamily="34" charset="0"/>
              </a:rPr>
              <a:t> – </a:t>
            </a: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invited</a:t>
            </a:r>
            <a:r>
              <a:rPr lang="en-US" sz="1600" dirty="0">
                <a:latin typeface="Bierstadt" panose="020B0004020202020204" pitchFamily="34" charset="0"/>
              </a:rPr>
              <a:t> tender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&gt;$1M</a:t>
            </a:r>
            <a:r>
              <a:rPr lang="en-US" sz="1600" dirty="0">
                <a:latin typeface="Bierstadt" panose="020B0004020202020204" pitchFamily="34" charset="0"/>
              </a:rPr>
              <a:t> – </a:t>
            </a:r>
            <a:r>
              <a:rPr lang="en-US" sz="1600" b="1" dirty="0">
                <a:solidFill>
                  <a:schemeClr val="accent6"/>
                </a:solidFill>
                <a:latin typeface="Bierstadt" panose="020B0004020202020204" pitchFamily="34" charset="0"/>
              </a:rPr>
              <a:t>open public</a:t>
            </a:r>
            <a:r>
              <a:rPr lang="en-US" sz="1600" dirty="0">
                <a:latin typeface="Bierstadt" panose="020B0004020202020204" pitchFamily="34" charset="0"/>
              </a:rPr>
              <a:t> tender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ierstadt" panose="020B0004020202020204" pitchFamily="34" charset="0"/>
              </a:rPr>
              <a:t>Various other thresholds depending on procurement strategy (CM, own forces)</a:t>
            </a:r>
            <a:endParaRPr lang="en-US" sz="1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2B951-B47A-FDA9-E159-02DB8AF3D3E1}"/>
              </a:ext>
            </a:extLst>
          </p:cNvPr>
          <p:cNvSpPr/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 cap="flat" cmpd="sng" algn="ctr">
            <a:solidFill>
              <a:srgbClr val="394C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indent="-190500">
              <a:tabLst>
                <a:tab pos="5715000" algn="l"/>
              </a:tabLst>
            </a:pPr>
            <a:endParaRPr lang="en-US">
              <a:noFill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E5E7D7-7D3C-A2E1-BE93-53CBCB98001F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000" b="1" dirty="0" err="1">
                <a:solidFill>
                  <a:srgbClr val="567BB6"/>
                </a:solidFill>
                <a:latin typeface="Bierstadt" panose="020B0004020202020204" pitchFamily="34" charset="0"/>
              </a:rPr>
              <a:t>Kehewin</a:t>
            </a:r>
            <a:r>
              <a:rPr lang="en-CA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 Cree Nation</a:t>
            </a:r>
          </a:p>
          <a:p>
            <a:pPr algn="ctr"/>
            <a:r>
              <a:rPr lang="en-CA" sz="3000" b="1" dirty="0">
                <a:solidFill>
                  <a:srgbClr val="567BB6"/>
                </a:solidFill>
                <a:latin typeface="Bierstadt" panose="020B0004020202020204" pitchFamily="34" charset="0"/>
              </a:rPr>
              <a:t>Water Phase 2</a:t>
            </a:r>
            <a:endParaRPr lang="en-US" sz="3000" b="1" dirty="0">
              <a:solidFill>
                <a:srgbClr val="567BB6"/>
              </a:solidFill>
              <a:latin typeface="Bierstadt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2A2D8-C9B0-0A5B-04C3-4DD59A46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62001"/>
            <a:ext cx="4507564" cy="2631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0D930-51DD-F8AE-1E03-D4512F130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64643"/>
            <a:ext cx="2385646" cy="2906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60959E-B32F-A347-D0FA-C93C11D04D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r="4826" b="21576"/>
          <a:stretch>
            <a:fillRect/>
          </a:stretch>
        </p:blipFill>
        <p:spPr>
          <a:xfrm>
            <a:off x="533400" y="762000"/>
            <a:ext cx="3452327" cy="26313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081EB2-F8A3-0D81-7D47-8E90AECF43A8}"/>
              </a:ext>
            </a:extLst>
          </p:cNvPr>
          <p:cNvSpPr/>
          <p:nvPr/>
        </p:nvSpPr>
        <p:spPr>
          <a:xfrm>
            <a:off x="2971800" y="3464643"/>
            <a:ext cx="5879164" cy="2906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Engineer: WSP</a:t>
            </a:r>
          </a:p>
          <a:p>
            <a:r>
              <a:rPr lang="en-US" dirty="0"/>
              <a:t>Contractor: Options Excavating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13km of 200 mm diameter mainline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110 waterline ties in and removal of cistern and trucking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a PSV at the WTP and upgrade SCADA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10% of contract value invested back into Kehewin through local content commitments</a:t>
            </a:r>
          </a:p>
        </p:txBody>
      </p:sp>
    </p:spTree>
    <p:extLst>
      <p:ext uri="{BB962C8B-B14F-4D97-AF65-F5344CB8AC3E}">
        <p14:creationId xmlns:p14="http://schemas.microsoft.com/office/powerpoint/2010/main" val="616305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39173</TotalTime>
  <Words>1682</Words>
  <Application>Microsoft Office PowerPoint</Application>
  <PresentationFormat>On-screen Show (4:3)</PresentationFormat>
  <Paragraphs>265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Bierstadt</vt:lpstr>
      <vt:lpstr>Calibri</vt:lpstr>
      <vt:lpstr>Calibri Light</vt:lpstr>
      <vt:lpstr>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Kuehnbaum, Adam</cp:lastModifiedBy>
  <cp:revision>861</cp:revision>
  <cp:lastPrinted>2020-02-04T22:43:36Z</cp:lastPrinted>
  <dcterms:created xsi:type="dcterms:W3CDTF">2007-03-13T16:30:24Z</dcterms:created>
  <dcterms:modified xsi:type="dcterms:W3CDTF">2026-05-26T16:28:44Z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ef1a19-62e6-4f20-a595-1dd5a44a927f_Enabled">
    <vt:lpwstr>true</vt:lpwstr>
  </property>
  <property fmtid="{D5CDD505-2E9C-101B-9397-08002B2CF9AE}" pid="3" name="MSIP_Label_2fef1a19-62e6-4f20-a595-1dd5a44a927f_SetDate">
    <vt:lpwstr>2026-05-26T16:28:41Z</vt:lpwstr>
  </property>
  <property fmtid="{D5CDD505-2E9C-101B-9397-08002B2CF9AE}" pid="4" name="MSIP_Label_2fef1a19-62e6-4f20-a595-1dd5a44a927f_Method">
    <vt:lpwstr>Privileged</vt:lpwstr>
  </property>
  <property fmtid="{D5CDD505-2E9C-101B-9397-08002B2CF9AE}" pid="5" name="MSIP_Label_2fef1a19-62e6-4f20-a595-1dd5a44a927f_Name">
    <vt:lpwstr>UNCLASSIFIED</vt:lpwstr>
  </property>
  <property fmtid="{D5CDD505-2E9C-101B-9397-08002B2CF9AE}" pid="6" name="MSIP_Label_2fef1a19-62e6-4f20-a595-1dd5a44a927f_SiteId">
    <vt:lpwstr>727ce8f2-a756-412e-a4c6-95204ad68d84</vt:lpwstr>
  </property>
  <property fmtid="{D5CDD505-2E9C-101B-9397-08002B2CF9AE}" pid="7" name="MSIP_Label_2fef1a19-62e6-4f20-a595-1dd5a44a927f_ActionId">
    <vt:lpwstr>22b5085f-2908-460b-ae31-5dccb562b447</vt:lpwstr>
  </property>
  <property fmtid="{D5CDD505-2E9C-101B-9397-08002B2CF9AE}" pid="8" name="MSIP_Label_2fef1a19-62e6-4f20-a595-1dd5a44a927f_ContentBits">
    <vt:lpwstr>1</vt:lpwstr>
  </property>
  <property fmtid="{D5CDD505-2E9C-101B-9397-08002B2CF9AE}" pid="9" name="MSIP_Label_2fef1a19-62e6-4f20-a595-1dd5a44a927f_Tag">
    <vt:lpwstr>10, 0, 1, 1</vt:lpwstr>
  </property>
  <property fmtid="{D5CDD505-2E9C-101B-9397-08002B2CF9AE}" pid="10" name="ClassificationContentMarkingHeaderLocations">
    <vt:lpwstr>Office Theme:9</vt:lpwstr>
  </property>
  <property fmtid="{D5CDD505-2E9C-101B-9397-08002B2CF9AE}" pid="11" name="ClassificationContentMarkingHeaderText">
    <vt:lpwstr>NON CLASSIFIÉ / UNCLASSIFIED</vt:lpwstr>
  </property>
</Properties>
</file>