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53" r:id="rId2"/>
    <p:sldId id="366" r:id="rId3"/>
    <p:sldId id="354" r:id="rId4"/>
    <p:sldId id="356" r:id="rId5"/>
    <p:sldId id="355" r:id="rId6"/>
    <p:sldId id="357" r:id="rId7"/>
    <p:sldId id="365" r:id="rId8"/>
    <p:sldId id="358" r:id="rId9"/>
    <p:sldId id="359" r:id="rId10"/>
    <p:sldId id="361" r:id="rId11"/>
    <p:sldId id="362" r:id="rId12"/>
    <p:sldId id="363" r:id="rId13"/>
    <p:sldId id="364" r:id="rId14"/>
    <p:sldId id="367" r:id="rId15"/>
    <p:sldId id="3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730F92A-A6B0-A59D-2908-E56BEDC85619}" name="Cozma, Maria Liliana" initials="CML" userId="S::marialiliana.cozma@sac-isc.gc.ca::5a64a456-dc2c-4b24-81d4-d73634b305f6" providerId="AD"/>
  <p188:author id="{ADB4858B-3642-9B7D-8450-13ED56F1B32D}" name="Somers, Sean" initials="SS" userId="S::Sean.Somers@sac-isc.gc.ca::7c41f099-562b-4dc1-903f-3bc3b1fa54c9" providerId="AD"/>
  <p188:author id="{9B007F93-D000-1E27-9EB6-9CE4BFD9A803}" name="Hughes, Melissa" initials="HM" userId="S::Melissa.Hughes@sac-isc.gc.ca::228ad51f-71a4-4daf-8952-5609abb83e96" providerId="AD"/>
  <p188:author id="{DE7699B8-B2C8-8136-49C2-731C8C6B8E8D}" name="Qian, Xu" initials="QX" userId="S::Xu.Qian@sac-isc.gc.ca::4743a1db-dda6-42d8-bad1-fade6ffcc66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192" autoAdjust="0"/>
  </p:normalViewPr>
  <p:slideViewPr>
    <p:cSldViewPr snapToGrid="0">
      <p:cViewPr varScale="1">
        <p:scale>
          <a:sx n="99" d="100"/>
          <a:sy n="99" d="100"/>
        </p:scale>
        <p:origin x="10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E46E70-8A5E-4997-97DB-F200FB47CAD4}" type="datetimeFigureOut">
              <a:rPr lang="en-US" smtClean="0"/>
              <a:t>9/11/2023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5DBF1E-383E-429F-9C1F-40F3A1EF89B7}" type="slidenum">
              <a:rPr lang="en-US" smtClean="0"/>
              <a:t>‹#›</a:t>
            </a:fld>
            <a:endParaRPr lang="en-US"/>
          </a:p>
        </p:txBody>
      </p:sp>
    </p:spTree>
    <p:extLst>
      <p:ext uri="{BB962C8B-B14F-4D97-AF65-F5344CB8AC3E}">
        <p14:creationId xmlns:p14="http://schemas.microsoft.com/office/powerpoint/2010/main" val="1064290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2176" eaLnBrk="0" hangingPunct="0">
              <a:defRPr>
                <a:solidFill>
                  <a:schemeClr val="tx1"/>
                </a:solidFill>
                <a:latin typeface="Verdana" pitchFamily="34" charset="0"/>
              </a:defRPr>
            </a:lvl1pPr>
            <a:lvl2pPr marL="701338" indent="-269744" defTabSz="872176" eaLnBrk="0" hangingPunct="0">
              <a:defRPr>
                <a:solidFill>
                  <a:schemeClr val="tx1"/>
                </a:solidFill>
                <a:latin typeface="Verdana" pitchFamily="34" charset="0"/>
              </a:defRPr>
            </a:lvl2pPr>
            <a:lvl3pPr marL="1078982" indent="-215799" defTabSz="872176" eaLnBrk="0" hangingPunct="0">
              <a:defRPr>
                <a:solidFill>
                  <a:schemeClr val="tx1"/>
                </a:solidFill>
                <a:latin typeface="Verdana" pitchFamily="34" charset="0"/>
              </a:defRPr>
            </a:lvl3pPr>
            <a:lvl4pPr marL="1510574" indent="-215799" defTabSz="872176" eaLnBrk="0" hangingPunct="0">
              <a:defRPr>
                <a:solidFill>
                  <a:schemeClr val="tx1"/>
                </a:solidFill>
                <a:latin typeface="Verdana" pitchFamily="34" charset="0"/>
              </a:defRPr>
            </a:lvl4pPr>
            <a:lvl5pPr marL="1942166" indent="-215799" defTabSz="872176" eaLnBrk="0" hangingPunct="0">
              <a:defRPr>
                <a:solidFill>
                  <a:schemeClr val="tx1"/>
                </a:solidFill>
                <a:latin typeface="Verdana" pitchFamily="34" charset="0"/>
              </a:defRPr>
            </a:lvl5pPr>
            <a:lvl6pPr marL="2373759" indent="-215799" defTabSz="872176" eaLnBrk="0" fontAlgn="base" hangingPunct="0">
              <a:lnSpc>
                <a:spcPct val="90000"/>
              </a:lnSpc>
              <a:spcBef>
                <a:spcPct val="0"/>
              </a:spcBef>
              <a:spcAft>
                <a:spcPct val="37000"/>
              </a:spcAft>
              <a:defRPr>
                <a:solidFill>
                  <a:schemeClr val="tx1"/>
                </a:solidFill>
                <a:latin typeface="Verdana" pitchFamily="34" charset="0"/>
              </a:defRPr>
            </a:lvl6pPr>
            <a:lvl7pPr marL="2805350" indent="-215799" defTabSz="872176" eaLnBrk="0" fontAlgn="base" hangingPunct="0">
              <a:lnSpc>
                <a:spcPct val="90000"/>
              </a:lnSpc>
              <a:spcBef>
                <a:spcPct val="0"/>
              </a:spcBef>
              <a:spcAft>
                <a:spcPct val="37000"/>
              </a:spcAft>
              <a:defRPr>
                <a:solidFill>
                  <a:schemeClr val="tx1"/>
                </a:solidFill>
                <a:latin typeface="Verdana" pitchFamily="34" charset="0"/>
              </a:defRPr>
            </a:lvl7pPr>
            <a:lvl8pPr marL="3236945" indent="-215799" defTabSz="872176" eaLnBrk="0" fontAlgn="base" hangingPunct="0">
              <a:lnSpc>
                <a:spcPct val="90000"/>
              </a:lnSpc>
              <a:spcBef>
                <a:spcPct val="0"/>
              </a:spcBef>
              <a:spcAft>
                <a:spcPct val="37000"/>
              </a:spcAft>
              <a:defRPr>
                <a:solidFill>
                  <a:schemeClr val="tx1"/>
                </a:solidFill>
                <a:latin typeface="Verdana" pitchFamily="34" charset="0"/>
              </a:defRPr>
            </a:lvl8pPr>
            <a:lvl9pPr marL="3668537" indent="-215799" defTabSz="872176"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872176" rtl="0" eaLnBrk="1" fontAlgn="auto" latinLnBrk="0" hangingPunct="1">
              <a:lnSpc>
                <a:spcPct val="100000"/>
              </a:lnSpc>
              <a:spcBef>
                <a:spcPts val="0"/>
              </a:spcBef>
              <a:spcAft>
                <a:spcPts val="0"/>
              </a:spcAft>
              <a:buClrTx/>
              <a:buSzTx/>
              <a:buFontTx/>
              <a:buNone/>
              <a:tabLst/>
              <a:defRPr/>
            </a:pPr>
            <a:fld id="{124F3551-6772-4ED3-AD12-7448C81BF950}" type="slidenum">
              <a:rPr kumimoji="0" lang="en-CA" altLang="en-US" sz="13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872176" rtl="0" eaLnBrk="1" fontAlgn="auto" latinLnBrk="0" hangingPunct="1">
                <a:lnSpc>
                  <a:spcPct val="100000"/>
                </a:lnSpc>
                <a:spcBef>
                  <a:spcPts val="0"/>
                </a:spcBef>
                <a:spcAft>
                  <a:spcPts val="0"/>
                </a:spcAft>
                <a:buClrTx/>
                <a:buSzTx/>
                <a:buFontTx/>
                <a:buNone/>
                <a:tabLst/>
                <a:defRPr/>
              </a:pPr>
              <a:t>1</a:t>
            </a:fld>
            <a:endParaRPr kumimoji="0" lang="en-CA" altLang="en-US" sz="13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6147" name="Rectangle 2"/>
          <p:cNvSpPr>
            <a:spLocks noGrp="1" noRot="1" noChangeAspect="1" noChangeArrowheads="1" noTextEdit="1"/>
          </p:cNvSpPr>
          <p:nvPr>
            <p:ph type="sldImg"/>
          </p:nvPr>
        </p:nvSpPr>
        <p:spPr>
          <a:xfrm>
            <a:off x="777875" y="1200150"/>
            <a:ext cx="5759450" cy="3240088"/>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024270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A453EC-659F-4900-AE24-A113E5E00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4272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A453EC-659F-4900-AE24-A113E5E00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5618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A453EC-659F-4900-AE24-A113E5E00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6009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A453EC-659F-4900-AE24-A113E5E00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1199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A453EC-659F-4900-AE24-A113E5E00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1199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A453EC-659F-4900-AE24-A113E5E00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1199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A453EC-659F-4900-AE24-A113E5E00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8139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A453EC-659F-4900-AE24-A113E5E00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4286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A453EC-659F-4900-AE24-A113E5E00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2718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A453EC-659F-4900-AE24-A113E5E00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4074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A453EC-659F-4900-AE24-A113E5E005F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7328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9C57E-999A-91D5-8D1E-2B99054DE9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29E2EF-C93E-BEDE-A24E-7FB0AB8DA3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CAB2C5-9A2E-4F92-3BB9-D5ABC5BB8EBC}"/>
              </a:ext>
            </a:extLst>
          </p:cNvPr>
          <p:cNvSpPr>
            <a:spLocks noGrp="1"/>
          </p:cNvSpPr>
          <p:nvPr>
            <p:ph type="dt" sz="half" idx="10"/>
          </p:nvPr>
        </p:nvSpPr>
        <p:spPr/>
        <p:txBody>
          <a:bodyPr/>
          <a:lstStyle/>
          <a:p>
            <a:fld id="{F9FB95F4-9DFE-4B1A-94CB-F0A7E5AAB38F}" type="datetimeFigureOut">
              <a:rPr lang="en-US" smtClean="0"/>
              <a:t>9/11/2023</a:t>
            </a:fld>
            <a:endParaRPr lang="en-US"/>
          </a:p>
        </p:txBody>
      </p:sp>
      <p:sp>
        <p:nvSpPr>
          <p:cNvPr id="5" name="Footer Placeholder 4">
            <a:extLst>
              <a:ext uri="{FF2B5EF4-FFF2-40B4-BE49-F238E27FC236}">
                <a16:creationId xmlns:a16="http://schemas.microsoft.com/office/drawing/2014/main" id="{73782315-D820-92FD-D70F-1834F29323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2AD930-6E35-754B-BD3F-7AD65A27B0CF}"/>
              </a:ext>
            </a:extLst>
          </p:cNvPr>
          <p:cNvSpPr>
            <a:spLocks noGrp="1"/>
          </p:cNvSpPr>
          <p:nvPr>
            <p:ph type="sldNum" sz="quarter" idx="12"/>
          </p:nvPr>
        </p:nvSpPr>
        <p:spPr/>
        <p:txBody>
          <a:bodyPr/>
          <a:lstStyle/>
          <a:p>
            <a:fld id="{1EC0B715-FEE8-44A7-A3C5-BA3A23AFBE0A}" type="slidenum">
              <a:rPr lang="en-US" smtClean="0"/>
              <a:t>‹#›</a:t>
            </a:fld>
            <a:endParaRPr lang="en-US"/>
          </a:p>
        </p:txBody>
      </p:sp>
    </p:spTree>
    <p:extLst>
      <p:ext uri="{BB962C8B-B14F-4D97-AF65-F5344CB8AC3E}">
        <p14:creationId xmlns:p14="http://schemas.microsoft.com/office/powerpoint/2010/main" val="226775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4B6D1-B3E5-5D11-7669-0740FCCF47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A5B225-4C5D-5ED4-3255-914833E598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06B522-A7F6-79C3-AA8E-BD201E19D928}"/>
              </a:ext>
            </a:extLst>
          </p:cNvPr>
          <p:cNvSpPr>
            <a:spLocks noGrp="1"/>
          </p:cNvSpPr>
          <p:nvPr>
            <p:ph type="dt" sz="half" idx="10"/>
          </p:nvPr>
        </p:nvSpPr>
        <p:spPr/>
        <p:txBody>
          <a:bodyPr/>
          <a:lstStyle/>
          <a:p>
            <a:fld id="{F9FB95F4-9DFE-4B1A-94CB-F0A7E5AAB38F}" type="datetimeFigureOut">
              <a:rPr lang="en-US" smtClean="0"/>
              <a:t>9/11/2023</a:t>
            </a:fld>
            <a:endParaRPr lang="en-US"/>
          </a:p>
        </p:txBody>
      </p:sp>
      <p:sp>
        <p:nvSpPr>
          <p:cNvPr id="5" name="Footer Placeholder 4">
            <a:extLst>
              <a:ext uri="{FF2B5EF4-FFF2-40B4-BE49-F238E27FC236}">
                <a16:creationId xmlns:a16="http://schemas.microsoft.com/office/drawing/2014/main" id="{2790A08A-F8C4-AD49-9556-2D7C889F8D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0BE16B-3275-5920-3E0E-D83C5C7EFFFA}"/>
              </a:ext>
            </a:extLst>
          </p:cNvPr>
          <p:cNvSpPr>
            <a:spLocks noGrp="1"/>
          </p:cNvSpPr>
          <p:nvPr>
            <p:ph type="sldNum" sz="quarter" idx="12"/>
          </p:nvPr>
        </p:nvSpPr>
        <p:spPr/>
        <p:txBody>
          <a:bodyPr/>
          <a:lstStyle/>
          <a:p>
            <a:fld id="{1EC0B715-FEE8-44A7-A3C5-BA3A23AFBE0A}" type="slidenum">
              <a:rPr lang="en-US" smtClean="0"/>
              <a:t>‹#›</a:t>
            </a:fld>
            <a:endParaRPr lang="en-US"/>
          </a:p>
        </p:txBody>
      </p:sp>
    </p:spTree>
    <p:extLst>
      <p:ext uri="{BB962C8B-B14F-4D97-AF65-F5344CB8AC3E}">
        <p14:creationId xmlns:p14="http://schemas.microsoft.com/office/powerpoint/2010/main" val="1735098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0BD04E-2B04-6EF0-FE6C-26214D8555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95AF55-DC6E-F412-4583-09B768690C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088BCF-5900-7766-9D23-BCDC74E9808A}"/>
              </a:ext>
            </a:extLst>
          </p:cNvPr>
          <p:cNvSpPr>
            <a:spLocks noGrp="1"/>
          </p:cNvSpPr>
          <p:nvPr>
            <p:ph type="dt" sz="half" idx="10"/>
          </p:nvPr>
        </p:nvSpPr>
        <p:spPr/>
        <p:txBody>
          <a:bodyPr/>
          <a:lstStyle/>
          <a:p>
            <a:fld id="{F9FB95F4-9DFE-4B1A-94CB-F0A7E5AAB38F}" type="datetimeFigureOut">
              <a:rPr lang="en-US" smtClean="0"/>
              <a:t>9/11/2023</a:t>
            </a:fld>
            <a:endParaRPr lang="en-US"/>
          </a:p>
        </p:txBody>
      </p:sp>
      <p:sp>
        <p:nvSpPr>
          <p:cNvPr id="5" name="Footer Placeholder 4">
            <a:extLst>
              <a:ext uri="{FF2B5EF4-FFF2-40B4-BE49-F238E27FC236}">
                <a16:creationId xmlns:a16="http://schemas.microsoft.com/office/drawing/2014/main" id="{42236100-2EB3-2F7A-F790-62894663BC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B4B281-3392-0817-0CC1-45C3029BBACE}"/>
              </a:ext>
            </a:extLst>
          </p:cNvPr>
          <p:cNvSpPr>
            <a:spLocks noGrp="1"/>
          </p:cNvSpPr>
          <p:nvPr>
            <p:ph type="sldNum" sz="quarter" idx="12"/>
          </p:nvPr>
        </p:nvSpPr>
        <p:spPr/>
        <p:txBody>
          <a:bodyPr/>
          <a:lstStyle/>
          <a:p>
            <a:fld id="{1EC0B715-FEE8-44A7-A3C5-BA3A23AFBE0A}" type="slidenum">
              <a:rPr lang="en-US" smtClean="0"/>
              <a:t>‹#›</a:t>
            </a:fld>
            <a:endParaRPr lang="en-US"/>
          </a:p>
        </p:txBody>
      </p:sp>
    </p:spTree>
    <p:extLst>
      <p:ext uri="{BB962C8B-B14F-4D97-AF65-F5344CB8AC3E}">
        <p14:creationId xmlns:p14="http://schemas.microsoft.com/office/powerpoint/2010/main" val="3224182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2" name="Picture 1" descr="ISC_Branding_PPT_standard_10x7.5_ENG_FINAL_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965149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E189F-58F8-C5CE-DAB4-FE00CA636D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FD008D-61AF-8422-AADF-FD5785DA7A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C3A8D-4550-C288-C816-E5E0F8FF3B95}"/>
              </a:ext>
            </a:extLst>
          </p:cNvPr>
          <p:cNvSpPr>
            <a:spLocks noGrp="1"/>
          </p:cNvSpPr>
          <p:nvPr>
            <p:ph type="dt" sz="half" idx="10"/>
          </p:nvPr>
        </p:nvSpPr>
        <p:spPr/>
        <p:txBody>
          <a:bodyPr/>
          <a:lstStyle/>
          <a:p>
            <a:fld id="{F9FB95F4-9DFE-4B1A-94CB-F0A7E5AAB38F}" type="datetimeFigureOut">
              <a:rPr lang="en-US" smtClean="0"/>
              <a:t>9/11/2023</a:t>
            </a:fld>
            <a:endParaRPr lang="en-US"/>
          </a:p>
        </p:txBody>
      </p:sp>
      <p:sp>
        <p:nvSpPr>
          <p:cNvPr id="5" name="Footer Placeholder 4">
            <a:extLst>
              <a:ext uri="{FF2B5EF4-FFF2-40B4-BE49-F238E27FC236}">
                <a16:creationId xmlns:a16="http://schemas.microsoft.com/office/drawing/2014/main" id="{C831A7F3-66B6-415A-F974-BA7EBAFF9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8F8813-549E-197F-7019-17DB16602EEC}"/>
              </a:ext>
            </a:extLst>
          </p:cNvPr>
          <p:cNvSpPr>
            <a:spLocks noGrp="1"/>
          </p:cNvSpPr>
          <p:nvPr>
            <p:ph type="sldNum" sz="quarter" idx="12"/>
          </p:nvPr>
        </p:nvSpPr>
        <p:spPr/>
        <p:txBody>
          <a:bodyPr/>
          <a:lstStyle/>
          <a:p>
            <a:fld id="{1EC0B715-FEE8-44A7-A3C5-BA3A23AFBE0A}" type="slidenum">
              <a:rPr lang="en-US" smtClean="0"/>
              <a:t>‹#›</a:t>
            </a:fld>
            <a:endParaRPr lang="en-US"/>
          </a:p>
        </p:txBody>
      </p:sp>
    </p:spTree>
    <p:extLst>
      <p:ext uri="{BB962C8B-B14F-4D97-AF65-F5344CB8AC3E}">
        <p14:creationId xmlns:p14="http://schemas.microsoft.com/office/powerpoint/2010/main" val="396977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EFCF0-44C8-19F6-A28C-DC5679760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854D0D-12DD-93AE-AD8C-F7FE735E90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C0D468-0423-EF77-4945-B046FBA8CD25}"/>
              </a:ext>
            </a:extLst>
          </p:cNvPr>
          <p:cNvSpPr>
            <a:spLocks noGrp="1"/>
          </p:cNvSpPr>
          <p:nvPr>
            <p:ph type="dt" sz="half" idx="10"/>
          </p:nvPr>
        </p:nvSpPr>
        <p:spPr/>
        <p:txBody>
          <a:bodyPr/>
          <a:lstStyle/>
          <a:p>
            <a:fld id="{F9FB95F4-9DFE-4B1A-94CB-F0A7E5AAB38F}" type="datetimeFigureOut">
              <a:rPr lang="en-US" smtClean="0"/>
              <a:t>9/11/2023</a:t>
            </a:fld>
            <a:endParaRPr lang="en-US"/>
          </a:p>
        </p:txBody>
      </p:sp>
      <p:sp>
        <p:nvSpPr>
          <p:cNvPr id="5" name="Footer Placeholder 4">
            <a:extLst>
              <a:ext uri="{FF2B5EF4-FFF2-40B4-BE49-F238E27FC236}">
                <a16:creationId xmlns:a16="http://schemas.microsoft.com/office/drawing/2014/main" id="{6959EC0E-6684-5775-6CA0-3451A3C584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D940-7B4F-F53E-9D19-AAFC7E930EAE}"/>
              </a:ext>
            </a:extLst>
          </p:cNvPr>
          <p:cNvSpPr>
            <a:spLocks noGrp="1"/>
          </p:cNvSpPr>
          <p:nvPr>
            <p:ph type="sldNum" sz="quarter" idx="12"/>
          </p:nvPr>
        </p:nvSpPr>
        <p:spPr/>
        <p:txBody>
          <a:bodyPr/>
          <a:lstStyle/>
          <a:p>
            <a:fld id="{1EC0B715-FEE8-44A7-A3C5-BA3A23AFBE0A}" type="slidenum">
              <a:rPr lang="en-US" smtClean="0"/>
              <a:t>‹#›</a:t>
            </a:fld>
            <a:endParaRPr lang="en-US"/>
          </a:p>
        </p:txBody>
      </p:sp>
    </p:spTree>
    <p:extLst>
      <p:ext uri="{BB962C8B-B14F-4D97-AF65-F5344CB8AC3E}">
        <p14:creationId xmlns:p14="http://schemas.microsoft.com/office/powerpoint/2010/main" val="3555530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7988E-0036-B07A-F402-2804B281FA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33221A-DA8F-DD94-BAAA-956E614A3A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70DC8D-2122-9DE4-2157-6FCAE4C541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942806-D8FA-4F00-6A29-82FAED96C472}"/>
              </a:ext>
            </a:extLst>
          </p:cNvPr>
          <p:cNvSpPr>
            <a:spLocks noGrp="1"/>
          </p:cNvSpPr>
          <p:nvPr>
            <p:ph type="dt" sz="half" idx="10"/>
          </p:nvPr>
        </p:nvSpPr>
        <p:spPr/>
        <p:txBody>
          <a:bodyPr/>
          <a:lstStyle/>
          <a:p>
            <a:fld id="{F9FB95F4-9DFE-4B1A-94CB-F0A7E5AAB38F}" type="datetimeFigureOut">
              <a:rPr lang="en-US" smtClean="0"/>
              <a:t>9/11/2023</a:t>
            </a:fld>
            <a:endParaRPr lang="en-US"/>
          </a:p>
        </p:txBody>
      </p:sp>
      <p:sp>
        <p:nvSpPr>
          <p:cNvPr id="6" name="Footer Placeholder 5">
            <a:extLst>
              <a:ext uri="{FF2B5EF4-FFF2-40B4-BE49-F238E27FC236}">
                <a16:creationId xmlns:a16="http://schemas.microsoft.com/office/drawing/2014/main" id="{DFC53D1B-D4B0-90DE-92EC-FE670D62D3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342D1-B9A8-E176-AB69-C52F31F26613}"/>
              </a:ext>
            </a:extLst>
          </p:cNvPr>
          <p:cNvSpPr>
            <a:spLocks noGrp="1"/>
          </p:cNvSpPr>
          <p:nvPr>
            <p:ph type="sldNum" sz="quarter" idx="12"/>
          </p:nvPr>
        </p:nvSpPr>
        <p:spPr/>
        <p:txBody>
          <a:bodyPr/>
          <a:lstStyle/>
          <a:p>
            <a:fld id="{1EC0B715-FEE8-44A7-A3C5-BA3A23AFBE0A}" type="slidenum">
              <a:rPr lang="en-US" smtClean="0"/>
              <a:t>‹#›</a:t>
            </a:fld>
            <a:endParaRPr lang="en-US"/>
          </a:p>
        </p:txBody>
      </p:sp>
    </p:spTree>
    <p:extLst>
      <p:ext uri="{BB962C8B-B14F-4D97-AF65-F5344CB8AC3E}">
        <p14:creationId xmlns:p14="http://schemas.microsoft.com/office/powerpoint/2010/main" val="208062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B8B93-66E7-8FC1-20A4-3ECEC37F86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18A250-A641-6ABA-0B90-376DC074BC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835759-549C-E914-F21D-9F929AC116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322C36-6E13-2406-3292-98A7F715FE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BEBE45-D01A-DBA6-9C62-17B3800241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6562A7-2033-EE86-6DF4-A90F4DBB504F}"/>
              </a:ext>
            </a:extLst>
          </p:cNvPr>
          <p:cNvSpPr>
            <a:spLocks noGrp="1"/>
          </p:cNvSpPr>
          <p:nvPr>
            <p:ph type="dt" sz="half" idx="10"/>
          </p:nvPr>
        </p:nvSpPr>
        <p:spPr/>
        <p:txBody>
          <a:bodyPr/>
          <a:lstStyle/>
          <a:p>
            <a:fld id="{F9FB95F4-9DFE-4B1A-94CB-F0A7E5AAB38F}" type="datetimeFigureOut">
              <a:rPr lang="en-US" smtClean="0"/>
              <a:t>9/11/2023</a:t>
            </a:fld>
            <a:endParaRPr lang="en-US"/>
          </a:p>
        </p:txBody>
      </p:sp>
      <p:sp>
        <p:nvSpPr>
          <p:cNvPr id="8" name="Footer Placeholder 7">
            <a:extLst>
              <a:ext uri="{FF2B5EF4-FFF2-40B4-BE49-F238E27FC236}">
                <a16:creationId xmlns:a16="http://schemas.microsoft.com/office/drawing/2014/main" id="{47426668-6EA3-C41F-3740-C46936E7DB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38E933-7603-7E7C-1DE4-42F2306B2087}"/>
              </a:ext>
            </a:extLst>
          </p:cNvPr>
          <p:cNvSpPr>
            <a:spLocks noGrp="1"/>
          </p:cNvSpPr>
          <p:nvPr>
            <p:ph type="sldNum" sz="quarter" idx="12"/>
          </p:nvPr>
        </p:nvSpPr>
        <p:spPr/>
        <p:txBody>
          <a:bodyPr/>
          <a:lstStyle/>
          <a:p>
            <a:fld id="{1EC0B715-FEE8-44A7-A3C5-BA3A23AFBE0A}" type="slidenum">
              <a:rPr lang="en-US" smtClean="0"/>
              <a:t>‹#›</a:t>
            </a:fld>
            <a:endParaRPr lang="en-US"/>
          </a:p>
        </p:txBody>
      </p:sp>
    </p:spTree>
    <p:extLst>
      <p:ext uri="{BB962C8B-B14F-4D97-AF65-F5344CB8AC3E}">
        <p14:creationId xmlns:p14="http://schemas.microsoft.com/office/powerpoint/2010/main" val="553410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6F3D6-2CFE-4936-7F6B-036FF148E0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C09AE0-252A-E3B9-6C7C-B950B9B134A4}"/>
              </a:ext>
            </a:extLst>
          </p:cNvPr>
          <p:cNvSpPr>
            <a:spLocks noGrp="1"/>
          </p:cNvSpPr>
          <p:nvPr>
            <p:ph type="dt" sz="half" idx="10"/>
          </p:nvPr>
        </p:nvSpPr>
        <p:spPr/>
        <p:txBody>
          <a:bodyPr/>
          <a:lstStyle/>
          <a:p>
            <a:fld id="{F9FB95F4-9DFE-4B1A-94CB-F0A7E5AAB38F}" type="datetimeFigureOut">
              <a:rPr lang="en-US" smtClean="0"/>
              <a:t>9/11/2023</a:t>
            </a:fld>
            <a:endParaRPr lang="en-US"/>
          </a:p>
        </p:txBody>
      </p:sp>
      <p:sp>
        <p:nvSpPr>
          <p:cNvPr id="4" name="Footer Placeholder 3">
            <a:extLst>
              <a:ext uri="{FF2B5EF4-FFF2-40B4-BE49-F238E27FC236}">
                <a16:creationId xmlns:a16="http://schemas.microsoft.com/office/drawing/2014/main" id="{F34BC4A7-269E-07B9-B71C-911C1E50CD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ECEA9D-5C95-14EC-72BF-2F434BA31099}"/>
              </a:ext>
            </a:extLst>
          </p:cNvPr>
          <p:cNvSpPr>
            <a:spLocks noGrp="1"/>
          </p:cNvSpPr>
          <p:nvPr>
            <p:ph type="sldNum" sz="quarter" idx="12"/>
          </p:nvPr>
        </p:nvSpPr>
        <p:spPr/>
        <p:txBody>
          <a:bodyPr/>
          <a:lstStyle/>
          <a:p>
            <a:fld id="{1EC0B715-FEE8-44A7-A3C5-BA3A23AFBE0A}" type="slidenum">
              <a:rPr lang="en-US" smtClean="0"/>
              <a:t>‹#›</a:t>
            </a:fld>
            <a:endParaRPr lang="en-US"/>
          </a:p>
        </p:txBody>
      </p:sp>
    </p:spTree>
    <p:extLst>
      <p:ext uri="{BB962C8B-B14F-4D97-AF65-F5344CB8AC3E}">
        <p14:creationId xmlns:p14="http://schemas.microsoft.com/office/powerpoint/2010/main" val="3004408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7A7F1-6EF9-3384-AB6B-66FCD83734D0}"/>
              </a:ext>
            </a:extLst>
          </p:cNvPr>
          <p:cNvSpPr>
            <a:spLocks noGrp="1"/>
          </p:cNvSpPr>
          <p:nvPr>
            <p:ph type="dt" sz="half" idx="10"/>
          </p:nvPr>
        </p:nvSpPr>
        <p:spPr/>
        <p:txBody>
          <a:bodyPr/>
          <a:lstStyle/>
          <a:p>
            <a:fld id="{F9FB95F4-9DFE-4B1A-94CB-F0A7E5AAB38F}" type="datetimeFigureOut">
              <a:rPr lang="en-US" smtClean="0"/>
              <a:t>9/11/2023</a:t>
            </a:fld>
            <a:endParaRPr lang="en-US"/>
          </a:p>
        </p:txBody>
      </p:sp>
      <p:sp>
        <p:nvSpPr>
          <p:cNvPr id="3" name="Footer Placeholder 2">
            <a:extLst>
              <a:ext uri="{FF2B5EF4-FFF2-40B4-BE49-F238E27FC236}">
                <a16:creationId xmlns:a16="http://schemas.microsoft.com/office/drawing/2014/main" id="{5D0AD8F1-F78E-102B-A692-D509A1A679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C2726-3EA5-0E06-1645-6A9D672920ED}"/>
              </a:ext>
            </a:extLst>
          </p:cNvPr>
          <p:cNvSpPr>
            <a:spLocks noGrp="1"/>
          </p:cNvSpPr>
          <p:nvPr>
            <p:ph type="sldNum" sz="quarter" idx="12"/>
          </p:nvPr>
        </p:nvSpPr>
        <p:spPr/>
        <p:txBody>
          <a:bodyPr/>
          <a:lstStyle/>
          <a:p>
            <a:fld id="{1EC0B715-FEE8-44A7-A3C5-BA3A23AFBE0A}" type="slidenum">
              <a:rPr lang="en-US" smtClean="0"/>
              <a:t>‹#›</a:t>
            </a:fld>
            <a:endParaRPr lang="en-US"/>
          </a:p>
        </p:txBody>
      </p:sp>
    </p:spTree>
    <p:extLst>
      <p:ext uri="{BB962C8B-B14F-4D97-AF65-F5344CB8AC3E}">
        <p14:creationId xmlns:p14="http://schemas.microsoft.com/office/powerpoint/2010/main" val="698295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236E6-405C-96D4-A493-FA2BF7976F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8A834E-8A8B-7AC5-2BC0-25CC2D9B33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77EBEE-8758-6208-99F2-CD3C4650AD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2DE2F8-DDDF-5305-6D03-B8D2F39345E1}"/>
              </a:ext>
            </a:extLst>
          </p:cNvPr>
          <p:cNvSpPr>
            <a:spLocks noGrp="1"/>
          </p:cNvSpPr>
          <p:nvPr>
            <p:ph type="dt" sz="half" idx="10"/>
          </p:nvPr>
        </p:nvSpPr>
        <p:spPr/>
        <p:txBody>
          <a:bodyPr/>
          <a:lstStyle/>
          <a:p>
            <a:fld id="{F9FB95F4-9DFE-4B1A-94CB-F0A7E5AAB38F}" type="datetimeFigureOut">
              <a:rPr lang="en-US" smtClean="0"/>
              <a:t>9/11/2023</a:t>
            </a:fld>
            <a:endParaRPr lang="en-US"/>
          </a:p>
        </p:txBody>
      </p:sp>
      <p:sp>
        <p:nvSpPr>
          <p:cNvPr id="6" name="Footer Placeholder 5">
            <a:extLst>
              <a:ext uri="{FF2B5EF4-FFF2-40B4-BE49-F238E27FC236}">
                <a16:creationId xmlns:a16="http://schemas.microsoft.com/office/drawing/2014/main" id="{5020212E-8B50-5047-BBBE-257FDADC9F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2CFCE5-EF9E-55D1-BA1E-82DB4E7D89E2}"/>
              </a:ext>
            </a:extLst>
          </p:cNvPr>
          <p:cNvSpPr>
            <a:spLocks noGrp="1"/>
          </p:cNvSpPr>
          <p:nvPr>
            <p:ph type="sldNum" sz="quarter" idx="12"/>
          </p:nvPr>
        </p:nvSpPr>
        <p:spPr/>
        <p:txBody>
          <a:bodyPr/>
          <a:lstStyle/>
          <a:p>
            <a:fld id="{1EC0B715-FEE8-44A7-A3C5-BA3A23AFBE0A}" type="slidenum">
              <a:rPr lang="en-US" smtClean="0"/>
              <a:t>‹#›</a:t>
            </a:fld>
            <a:endParaRPr lang="en-US"/>
          </a:p>
        </p:txBody>
      </p:sp>
    </p:spTree>
    <p:extLst>
      <p:ext uri="{BB962C8B-B14F-4D97-AF65-F5344CB8AC3E}">
        <p14:creationId xmlns:p14="http://schemas.microsoft.com/office/powerpoint/2010/main" val="4192257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4E2B0-438B-5B71-D1F1-67434ABF39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E06138-BFEE-C03B-5BE8-291ABF7330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B468A4-48FC-C9AC-CD8B-292FE2430F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CAE92D-83EA-A8F1-0D40-7D804645BCC8}"/>
              </a:ext>
            </a:extLst>
          </p:cNvPr>
          <p:cNvSpPr>
            <a:spLocks noGrp="1"/>
          </p:cNvSpPr>
          <p:nvPr>
            <p:ph type="dt" sz="half" idx="10"/>
          </p:nvPr>
        </p:nvSpPr>
        <p:spPr/>
        <p:txBody>
          <a:bodyPr/>
          <a:lstStyle/>
          <a:p>
            <a:fld id="{F9FB95F4-9DFE-4B1A-94CB-F0A7E5AAB38F}" type="datetimeFigureOut">
              <a:rPr lang="en-US" smtClean="0"/>
              <a:t>9/11/2023</a:t>
            </a:fld>
            <a:endParaRPr lang="en-US"/>
          </a:p>
        </p:txBody>
      </p:sp>
      <p:sp>
        <p:nvSpPr>
          <p:cNvPr id="6" name="Footer Placeholder 5">
            <a:extLst>
              <a:ext uri="{FF2B5EF4-FFF2-40B4-BE49-F238E27FC236}">
                <a16:creationId xmlns:a16="http://schemas.microsoft.com/office/drawing/2014/main" id="{528D42C0-5658-B9C7-BFA9-9E6079736A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282DE9-F1ED-B9EF-6BA8-72BAF42E647E}"/>
              </a:ext>
            </a:extLst>
          </p:cNvPr>
          <p:cNvSpPr>
            <a:spLocks noGrp="1"/>
          </p:cNvSpPr>
          <p:nvPr>
            <p:ph type="sldNum" sz="quarter" idx="12"/>
          </p:nvPr>
        </p:nvSpPr>
        <p:spPr/>
        <p:txBody>
          <a:bodyPr/>
          <a:lstStyle/>
          <a:p>
            <a:fld id="{1EC0B715-FEE8-44A7-A3C5-BA3A23AFBE0A}" type="slidenum">
              <a:rPr lang="en-US" smtClean="0"/>
              <a:t>‹#›</a:t>
            </a:fld>
            <a:endParaRPr lang="en-US"/>
          </a:p>
        </p:txBody>
      </p:sp>
    </p:spTree>
    <p:extLst>
      <p:ext uri="{BB962C8B-B14F-4D97-AF65-F5344CB8AC3E}">
        <p14:creationId xmlns:p14="http://schemas.microsoft.com/office/powerpoint/2010/main" val="427833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349803-2A31-426A-71E6-973FF793EE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C3C82E-DA13-FBF9-3751-E595477290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EAD3FB-4571-4302-E8B9-3CEF44AA43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B95F4-9DFE-4B1A-94CB-F0A7E5AAB38F}" type="datetimeFigureOut">
              <a:rPr lang="en-US" smtClean="0"/>
              <a:t>9/11/2023</a:t>
            </a:fld>
            <a:endParaRPr lang="en-US"/>
          </a:p>
        </p:txBody>
      </p:sp>
      <p:sp>
        <p:nvSpPr>
          <p:cNvPr id="5" name="Footer Placeholder 4">
            <a:extLst>
              <a:ext uri="{FF2B5EF4-FFF2-40B4-BE49-F238E27FC236}">
                <a16:creationId xmlns:a16="http://schemas.microsoft.com/office/drawing/2014/main" id="{3041DF92-0B49-EA3D-2627-1CBD9A7EA4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D88239-DA04-D11A-9F21-2BCF80C08E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0B715-FEE8-44A7-A3C5-BA3A23AFBE0A}" type="slidenum">
              <a:rPr lang="en-US" smtClean="0"/>
              <a:t>‹#›</a:t>
            </a:fld>
            <a:endParaRPr lang="en-US"/>
          </a:p>
        </p:txBody>
      </p:sp>
    </p:spTree>
    <p:extLst>
      <p:ext uri="{BB962C8B-B14F-4D97-AF65-F5344CB8AC3E}">
        <p14:creationId xmlns:p14="http://schemas.microsoft.com/office/powerpoint/2010/main" val="2604882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546466" y="3113233"/>
            <a:ext cx="5313748" cy="860004"/>
          </a:xfrm>
          <a:noFill/>
        </p:spPr>
        <p:txBody>
          <a:bodyPr anchor="t">
            <a:noAutofit/>
          </a:bodyPr>
          <a:lstStyle/>
          <a:p>
            <a:pPr marL="0" indent="0">
              <a:lnSpc>
                <a:spcPct val="107000"/>
              </a:lnSpc>
              <a:spcAft>
                <a:spcPct val="0"/>
              </a:spcAft>
              <a:buNone/>
            </a:pPr>
            <a:endParaRPr lang="en-US" altLang="en-US" sz="1350" dirty="0">
              <a:solidFill>
                <a:srgbClr val="FFFFFF"/>
              </a:solidFill>
            </a:endParaRPr>
          </a:p>
          <a:p>
            <a:pPr marL="0" indent="0">
              <a:lnSpc>
                <a:spcPct val="107000"/>
              </a:lnSpc>
              <a:spcAft>
                <a:spcPct val="0"/>
              </a:spcAft>
              <a:buNone/>
            </a:pPr>
            <a:r>
              <a:rPr lang="en-US" altLang="en-US" sz="1800" b="1" dirty="0">
                <a:solidFill>
                  <a:srgbClr val="FFFFFF"/>
                </a:solidFill>
              </a:rPr>
              <a:t>Discussion Guide</a:t>
            </a:r>
          </a:p>
          <a:p>
            <a:pPr marL="0" indent="0">
              <a:lnSpc>
                <a:spcPct val="107000"/>
              </a:lnSpc>
              <a:spcAft>
                <a:spcPct val="0"/>
              </a:spcAft>
              <a:buNone/>
            </a:pPr>
            <a:r>
              <a:rPr lang="en-US" altLang="en-US" sz="1800" b="1" dirty="0">
                <a:solidFill>
                  <a:srgbClr val="FFFFFF"/>
                </a:solidFill>
              </a:rPr>
              <a:t>Fall 2023 </a:t>
            </a:r>
          </a:p>
        </p:txBody>
      </p:sp>
      <p:sp>
        <p:nvSpPr>
          <p:cNvPr id="2" name="TextBox 1"/>
          <p:cNvSpPr txBox="1"/>
          <p:nvPr/>
        </p:nvSpPr>
        <p:spPr>
          <a:xfrm>
            <a:off x="546466" y="0"/>
            <a:ext cx="8819477" cy="2884764"/>
          </a:xfrm>
          <a:prstGeom prst="rect">
            <a:avLst/>
          </a:prstGeom>
          <a:noFill/>
        </p:spPr>
        <p:txBody>
          <a:bodyPr wrap="square" rtlCol="0">
            <a:spAutoFit/>
          </a:bodyPr>
          <a:lstStyle/>
          <a:p>
            <a:pPr marL="0" marR="0" lvl="0" indent="0" algn="l" defTabSz="457200" rtl="0" eaLnBrk="1" fontAlgn="auto" latinLnBrk="0" hangingPunct="1">
              <a:lnSpc>
                <a:spcPts val="2775"/>
              </a:lnSpc>
              <a:spcBef>
                <a:spcPts val="0"/>
              </a:spcBef>
              <a:spcAft>
                <a:spcPts val="375"/>
              </a:spcAft>
              <a:buClrTx/>
              <a:buSzTx/>
              <a:buFontTx/>
              <a:buNone/>
              <a:tabLst/>
              <a:defRPr/>
            </a:pPr>
            <a:endParaRPr lang="en-US" sz="3200" b="1" dirty="0">
              <a:solidFill>
                <a:srgbClr val="FFFFFF"/>
              </a:solidFill>
              <a:latin typeface="Calibri" panose="020F0502020204030204"/>
            </a:endParaRPr>
          </a:p>
          <a:p>
            <a:pPr marL="0" marR="0" lvl="0" indent="0" algn="l" defTabSz="457200" rtl="0" eaLnBrk="1" fontAlgn="auto" latinLnBrk="0" hangingPunct="1">
              <a:lnSpc>
                <a:spcPts val="2775"/>
              </a:lnSpc>
              <a:spcBef>
                <a:spcPts val="0"/>
              </a:spcBef>
              <a:spcAft>
                <a:spcPts val="375"/>
              </a:spcAft>
              <a:buClrTx/>
              <a:buSzTx/>
              <a:buFontTx/>
              <a:buNone/>
              <a:tabLst/>
              <a:defRPr/>
            </a:pPr>
            <a:endParaRPr lang="en-US" sz="3200" b="1" dirty="0">
              <a:solidFill>
                <a:srgbClr val="FFFFFF"/>
              </a:solidFill>
              <a:latin typeface="Calibri" panose="020F0502020204030204"/>
            </a:endParaRPr>
          </a:p>
          <a:p>
            <a:pPr marL="0" marR="0" lvl="0" indent="0" algn="l" defTabSz="457200" rtl="0" eaLnBrk="1" fontAlgn="auto" latinLnBrk="0" hangingPunct="1">
              <a:lnSpc>
                <a:spcPts val="2775"/>
              </a:lnSpc>
              <a:spcBef>
                <a:spcPts val="0"/>
              </a:spcBef>
              <a:spcAft>
                <a:spcPts val="375"/>
              </a:spcAft>
              <a:buClrTx/>
              <a:buSzTx/>
              <a:buFontTx/>
              <a:buNone/>
              <a:tabLst/>
              <a:defRPr/>
            </a:pPr>
            <a:r>
              <a:rPr lang="en-US" sz="3200" b="1" dirty="0">
                <a:solidFill>
                  <a:srgbClr val="FFFFFF"/>
                </a:solidFill>
                <a:latin typeface="Calibri" panose="020F0502020204030204"/>
              </a:rPr>
              <a:t>First Nations Tendering Policy </a:t>
            </a:r>
          </a:p>
          <a:p>
            <a:pPr marL="0" marR="0" lvl="0" indent="0" algn="l" defTabSz="457200" rtl="0" eaLnBrk="1" fontAlgn="auto" latinLnBrk="0" hangingPunct="1">
              <a:lnSpc>
                <a:spcPts val="2775"/>
              </a:lnSpc>
              <a:spcBef>
                <a:spcPts val="0"/>
              </a:spcBef>
              <a:spcAft>
                <a:spcPts val="375"/>
              </a:spcAft>
              <a:buClrTx/>
              <a:buSzTx/>
              <a:buFontTx/>
              <a:buNone/>
              <a:tabLst/>
              <a:defRPr/>
            </a:pPr>
            <a:r>
              <a:rPr lang="en-US" sz="3200" b="1" dirty="0">
                <a:solidFill>
                  <a:srgbClr val="FFFFFF"/>
                </a:solidFill>
                <a:latin typeface="Calibri" panose="020F0502020204030204"/>
              </a:rPr>
              <a:t>Comprehensive Review</a:t>
            </a:r>
          </a:p>
          <a:p>
            <a:pPr marL="0" marR="0" lvl="0" indent="0" algn="l" defTabSz="457200" rtl="0" eaLnBrk="1" fontAlgn="auto" latinLnBrk="0" hangingPunct="1">
              <a:lnSpc>
                <a:spcPts val="2775"/>
              </a:lnSpc>
              <a:spcBef>
                <a:spcPts val="0"/>
              </a:spcBef>
              <a:spcAft>
                <a:spcPts val="375"/>
              </a:spcAft>
              <a:buClrTx/>
              <a:buSzTx/>
              <a:buFontTx/>
              <a:buNone/>
              <a:tabLst/>
              <a:defRPr/>
            </a:pPr>
            <a:endParaRPr lang="en-US" sz="3200" b="1" dirty="0">
              <a:solidFill>
                <a:srgbClr val="FFFFFF"/>
              </a:solidFill>
              <a:latin typeface="Calibri" panose="020F0502020204030204"/>
            </a:endParaRPr>
          </a:p>
          <a:p>
            <a:pPr marL="0" marR="0" lvl="0" indent="0" algn="l" defTabSz="457200" rtl="0" eaLnBrk="1" fontAlgn="auto" latinLnBrk="0" hangingPunct="1">
              <a:lnSpc>
                <a:spcPts val="2775"/>
              </a:lnSpc>
              <a:spcBef>
                <a:spcPts val="0"/>
              </a:spcBef>
              <a:spcAft>
                <a:spcPts val="375"/>
              </a:spcAft>
              <a:buClrTx/>
              <a:buSzTx/>
              <a:buFontTx/>
              <a:buNone/>
              <a:tabLst/>
              <a:defRPr/>
            </a:pPr>
            <a:r>
              <a:rPr lang="en-US" sz="3200" b="1" dirty="0">
                <a:solidFill>
                  <a:srgbClr val="FFFFFF"/>
                </a:solidFill>
                <a:latin typeface="Calibri" panose="020F0502020204030204"/>
              </a:rPr>
              <a:t>  </a:t>
            </a:r>
          </a:p>
          <a:p>
            <a:pPr marL="0" marR="0" lvl="0" indent="0" algn="l" defTabSz="457200" rtl="0" eaLnBrk="1" fontAlgn="auto" latinLnBrk="0" hangingPunct="1">
              <a:lnSpc>
                <a:spcPts val="2775"/>
              </a:lnSpc>
              <a:spcBef>
                <a:spcPts val="0"/>
              </a:spcBef>
              <a:spcAft>
                <a:spcPts val="375"/>
              </a:spcAft>
              <a:buClrTx/>
              <a:buSzTx/>
              <a:buFontTx/>
              <a:buNone/>
              <a:tabLst/>
              <a:defRPr/>
            </a:pPr>
            <a:endParaRPr kumimoji="0" lang="en-US" sz="1800" b="0" i="0" u="none" strike="sngStrike" kern="1200" cap="none" spc="0" normalizeH="0" baseline="0" noProof="0" dirty="0">
              <a:ln>
                <a:noFill/>
              </a:ln>
              <a:solidFill>
                <a:srgbClr val="567BB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332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830B15F-E047-4FFE-BAC5-6803CB4AAB3C}"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itle 1"/>
          <p:cNvSpPr txBox="1">
            <a:spLocks/>
          </p:cNvSpPr>
          <p:nvPr/>
        </p:nvSpPr>
        <p:spPr>
          <a:xfrm>
            <a:off x="1087120" y="516397"/>
            <a:ext cx="10096118" cy="457200"/>
          </a:xfrm>
          <a:prstGeom prst="rect">
            <a:avLst/>
          </a:prstGeom>
          <a:solidFill>
            <a:schemeClr val="tx2"/>
          </a:solidFill>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400" b="1" dirty="0">
                <a:solidFill>
                  <a:schemeClr val="bg1"/>
                </a:solidFill>
                <a:latin typeface="Calibri Light" panose="020F0302020204030204"/>
              </a:rPr>
              <a:t>Increasing First Nations’ participation in capital projects</a:t>
            </a:r>
            <a:endParaRPr kumimoji="0" lang="en-US" sz="3400" b="1" i="0" u="none" strike="noStrike" kern="1200" cap="none" spc="0" normalizeH="0" baseline="0" noProof="0" dirty="0">
              <a:ln>
                <a:noFill/>
              </a:ln>
              <a:solidFill>
                <a:schemeClr val="bg1"/>
              </a:solidFill>
              <a:effectLst/>
              <a:uLnTx/>
              <a:uFillTx/>
              <a:latin typeface="Calibri Light" panose="020F0302020204030204"/>
            </a:endParaRPr>
          </a:p>
        </p:txBody>
      </p:sp>
      <p:sp>
        <p:nvSpPr>
          <p:cNvPr id="6" name="TextBox 5">
            <a:extLst>
              <a:ext uri="{FF2B5EF4-FFF2-40B4-BE49-F238E27FC236}">
                <a16:creationId xmlns:a16="http://schemas.microsoft.com/office/drawing/2014/main" id="{ED3809D4-9C9E-FBC5-6641-5123189357A0}"/>
              </a:ext>
            </a:extLst>
          </p:cNvPr>
          <p:cNvSpPr txBox="1"/>
          <p:nvPr/>
        </p:nvSpPr>
        <p:spPr>
          <a:xfrm>
            <a:off x="1047941" y="1106656"/>
            <a:ext cx="10096118" cy="907941"/>
          </a:xfrm>
          <a:prstGeom prst="rect">
            <a:avLst/>
          </a:prstGeom>
          <a:noFill/>
        </p:spPr>
        <p:txBody>
          <a:bodyPr wrap="square" rtlCol="0">
            <a:spAutoFit/>
          </a:bodyPr>
          <a:lstStyle/>
          <a:p>
            <a:pPr marL="342900" indent="-342900" defTabSz="457200">
              <a:spcAft>
                <a:spcPts val="600"/>
              </a:spcAft>
              <a:buFont typeface="Arial" panose="020B0604020202020204" pitchFamily="34" charset="0"/>
              <a:buChar char="•"/>
              <a:defRPr/>
            </a:pPr>
            <a:endParaRPr lang="en-US" sz="2400" dirty="0"/>
          </a:p>
          <a:p>
            <a:pPr marL="342900" indent="-342900" defTabSz="457200">
              <a:spcAft>
                <a:spcPts val="600"/>
              </a:spcAft>
              <a:buFont typeface="Arial" panose="020B0604020202020204" pitchFamily="34" charset="0"/>
              <a:buChar char="•"/>
              <a:defRPr/>
            </a:pPr>
            <a:endParaRPr lang="en-US" sz="2400" dirty="0"/>
          </a:p>
        </p:txBody>
      </p:sp>
      <p:sp>
        <p:nvSpPr>
          <p:cNvPr id="5" name="TextBox 4">
            <a:extLst>
              <a:ext uri="{FF2B5EF4-FFF2-40B4-BE49-F238E27FC236}">
                <a16:creationId xmlns:a16="http://schemas.microsoft.com/office/drawing/2014/main" id="{DAA76081-3DA4-3EED-3003-984D2CB0BE15}"/>
              </a:ext>
            </a:extLst>
          </p:cNvPr>
          <p:cNvSpPr txBox="1"/>
          <p:nvPr/>
        </p:nvSpPr>
        <p:spPr>
          <a:xfrm>
            <a:off x="1087120" y="1266149"/>
            <a:ext cx="10355463" cy="5678478"/>
          </a:xfrm>
          <a:prstGeom prst="rect">
            <a:avLst/>
          </a:prstGeom>
          <a:noFill/>
        </p:spPr>
        <p:txBody>
          <a:bodyPr wrap="square" rtlCol="0">
            <a:spAutoFit/>
          </a:bodyPr>
          <a:lstStyle/>
          <a:p>
            <a:pPr defTabSz="457200">
              <a:spcAft>
                <a:spcPts val="600"/>
              </a:spcAft>
              <a:defRPr/>
            </a:pPr>
            <a:r>
              <a:rPr lang="en-US" sz="2200" b="1" dirty="0"/>
              <a:t>Context:</a:t>
            </a:r>
          </a:p>
          <a:p>
            <a:pPr marL="342900" indent="-342900" defTabSz="457200">
              <a:spcAft>
                <a:spcPts val="600"/>
              </a:spcAft>
              <a:buFont typeface="Arial" panose="020B0604020202020204" pitchFamily="34" charset="0"/>
              <a:buChar char="•"/>
              <a:defRPr/>
            </a:pPr>
            <a:r>
              <a:rPr lang="en-US" sz="2200" dirty="0"/>
              <a:t>Bonding can be a barrier for First Nations to participate in capital projects </a:t>
            </a:r>
          </a:p>
          <a:p>
            <a:pPr marL="342900" indent="-342900" defTabSz="457200">
              <a:spcAft>
                <a:spcPts val="600"/>
              </a:spcAft>
              <a:buFont typeface="Arial" panose="020B0604020202020204" pitchFamily="34" charset="0"/>
              <a:buChar char="•"/>
              <a:defRPr/>
            </a:pPr>
            <a:r>
              <a:rPr lang="en-US" sz="2200" dirty="0"/>
              <a:t>First Nations need more support to effectively participate in tendering </a:t>
            </a:r>
          </a:p>
          <a:p>
            <a:pPr marL="342900" indent="-342900" defTabSz="457200">
              <a:spcAft>
                <a:spcPts val="600"/>
              </a:spcAft>
              <a:buFont typeface="Arial" panose="020B0604020202020204" pitchFamily="34" charset="0"/>
              <a:buChar char="•"/>
              <a:defRPr/>
            </a:pPr>
            <a:r>
              <a:rPr lang="en-US" sz="2200" dirty="0"/>
              <a:t>More guidance may support the success of joint ventures and other business arrangements </a:t>
            </a:r>
          </a:p>
          <a:p>
            <a:pPr defTabSz="457200">
              <a:spcAft>
                <a:spcPts val="600"/>
              </a:spcAft>
              <a:defRPr/>
            </a:pPr>
            <a:endParaRPr lang="en-US" sz="2200" dirty="0"/>
          </a:p>
          <a:p>
            <a:pPr defTabSz="457200">
              <a:spcAft>
                <a:spcPts val="600"/>
              </a:spcAft>
              <a:defRPr/>
            </a:pPr>
            <a:endParaRPr lang="en-US" sz="2200" dirty="0"/>
          </a:p>
          <a:p>
            <a:pPr defTabSz="457200">
              <a:spcAft>
                <a:spcPts val="600"/>
              </a:spcAft>
              <a:defRPr/>
            </a:pPr>
            <a:r>
              <a:rPr lang="en-US" sz="2200" b="1" dirty="0"/>
              <a:t>Potential updates to the Tendering Policy and supporting documents:</a:t>
            </a:r>
          </a:p>
          <a:p>
            <a:pPr marL="342900" indent="-342900" defTabSz="457200">
              <a:spcAft>
                <a:spcPts val="600"/>
              </a:spcAft>
              <a:buFont typeface="Arial" panose="020B0604020202020204" pitchFamily="34" charset="0"/>
              <a:buChar char="•"/>
              <a:defRPr/>
            </a:pPr>
            <a:r>
              <a:rPr lang="en-US" sz="2200" dirty="0"/>
              <a:t>Provide greater flexibility in terms of alternative measures to bonding </a:t>
            </a:r>
          </a:p>
          <a:p>
            <a:pPr marL="342900" indent="-342900" defTabSz="457200">
              <a:spcAft>
                <a:spcPts val="600"/>
              </a:spcAft>
              <a:buFont typeface="Arial" panose="020B0604020202020204" pitchFamily="34" charset="0"/>
              <a:buChar char="•"/>
              <a:defRPr/>
            </a:pPr>
            <a:r>
              <a:rPr lang="en-US" sz="2200" dirty="0"/>
              <a:t>Provide better guidance on evaluation criteria to encourage local content and training </a:t>
            </a:r>
          </a:p>
          <a:p>
            <a:pPr marL="342900" indent="-342900" defTabSz="457200">
              <a:spcAft>
                <a:spcPts val="600"/>
              </a:spcAft>
              <a:buFont typeface="Arial" panose="020B0604020202020204" pitchFamily="34" charset="0"/>
              <a:buChar char="•"/>
              <a:defRPr/>
            </a:pPr>
            <a:r>
              <a:rPr lang="en-US" sz="2200" dirty="0"/>
              <a:t>Provide guidance on navigating joint ventures and other business relationships</a:t>
            </a:r>
          </a:p>
          <a:p>
            <a:pPr marL="342900" indent="-342900" defTabSz="457200">
              <a:spcAft>
                <a:spcPts val="600"/>
              </a:spcAft>
              <a:buFont typeface="Arial" panose="020B0604020202020204" pitchFamily="34" charset="0"/>
              <a:buChar char="•"/>
              <a:defRPr/>
            </a:pPr>
            <a:r>
              <a:rPr lang="en-US" sz="2200" dirty="0"/>
              <a:t>Referencing the Procurement Strategy for Indigenous Business (PSIB)’s definition of “Indigenous business” </a:t>
            </a:r>
          </a:p>
          <a:p>
            <a:pPr defTabSz="457200">
              <a:spcAft>
                <a:spcPts val="600"/>
              </a:spcAft>
              <a:defRPr/>
            </a:pPr>
            <a:endParaRPr lang="en-US" sz="2200" dirty="0"/>
          </a:p>
        </p:txBody>
      </p:sp>
    </p:spTree>
    <p:extLst>
      <p:ext uri="{BB962C8B-B14F-4D97-AF65-F5344CB8AC3E}">
        <p14:creationId xmlns:p14="http://schemas.microsoft.com/office/powerpoint/2010/main" val="2665128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830B15F-E047-4FFE-BAC5-6803CB4AAB3C}"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itle 1"/>
          <p:cNvSpPr txBox="1">
            <a:spLocks/>
          </p:cNvSpPr>
          <p:nvPr/>
        </p:nvSpPr>
        <p:spPr>
          <a:xfrm>
            <a:off x="1087120" y="516397"/>
            <a:ext cx="10096118" cy="457200"/>
          </a:xfrm>
          <a:prstGeom prst="rect">
            <a:avLst/>
          </a:prstGeom>
          <a:solidFill>
            <a:schemeClr val="tx2"/>
          </a:solidFill>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400" b="1" i="0" u="none" strike="noStrike" kern="1200" cap="none" spc="0" normalizeH="0" baseline="0" noProof="0" dirty="0">
                <a:ln>
                  <a:noFill/>
                </a:ln>
                <a:solidFill>
                  <a:schemeClr val="bg1"/>
                </a:solidFill>
                <a:effectLst/>
                <a:uLnTx/>
                <a:uFillTx/>
                <a:latin typeface="Calibri Light" panose="020F0302020204030204"/>
              </a:rPr>
              <a:t>Supporting First Nations’ self-determination in tendering</a:t>
            </a:r>
          </a:p>
        </p:txBody>
      </p:sp>
      <p:sp>
        <p:nvSpPr>
          <p:cNvPr id="6" name="TextBox 5">
            <a:extLst>
              <a:ext uri="{FF2B5EF4-FFF2-40B4-BE49-F238E27FC236}">
                <a16:creationId xmlns:a16="http://schemas.microsoft.com/office/drawing/2014/main" id="{ED3809D4-9C9E-FBC5-6641-5123189357A0}"/>
              </a:ext>
            </a:extLst>
          </p:cNvPr>
          <p:cNvSpPr txBox="1"/>
          <p:nvPr/>
        </p:nvSpPr>
        <p:spPr>
          <a:xfrm>
            <a:off x="1047941" y="1106656"/>
            <a:ext cx="10096118" cy="907941"/>
          </a:xfrm>
          <a:prstGeom prst="rect">
            <a:avLst/>
          </a:prstGeom>
          <a:noFill/>
        </p:spPr>
        <p:txBody>
          <a:bodyPr wrap="square" rtlCol="0">
            <a:spAutoFit/>
          </a:bodyPr>
          <a:lstStyle/>
          <a:p>
            <a:pPr marL="342900" indent="-342900" defTabSz="457200">
              <a:spcAft>
                <a:spcPts val="600"/>
              </a:spcAft>
              <a:buFont typeface="Arial" panose="020B0604020202020204" pitchFamily="34" charset="0"/>
              <a:buChar char="•"/>
              <a:defRPr/>
            </a:pPr>
            <a:endParaRPr lang="en-US" sz="2400" dirty="0"/>
          </a:p>
          <a:p>
            <a:pPr marL="342900" indent="-342900" defTabSz="457200">
              <a:spcAft>
                <a:spcPts val="600"/>
              </a:spcAft>
              <a:buFont typeface="Arial" panose="020B0604020202020204" pitchFamily="34" charset="0"/>
              <a:buChar char="•"/>
              <a:defRPr/>
            </a:pPr>
            <a:endParaRPr lang="en-US" sz="2400" dirty="0"/>
          </a:p>
        </p:txBody>
      </p:sp>
      <p:sp>
        <p:nvSpPr>
          <p:cNvPr id="5" name="TextBox 4">
            <a:extLst>
              <a:ext uri="{FF2B5EF4-FFF2-40B4-BE49-F238E27FC236}">
                <a16:creationId xmlns:a16="http://schemas.microsoft.com/office/drawing/2014/main" id="{DAA76081-3DA4-3EED-3003-984D2CB0BE15}"/>
              </a:ext>
            </a:extLst>
          </p:cNvPr>
          <p:cNvSpPr txBox="1"/>
          <p:nvPr/>
        </p:nvSpPr>
        <p:spPr>
          <a:xfrm>
            <a:off x="1087119" y="1275933"/>
            <a:ext cx="10096119" cy="5262979"/>
          </a:xfrm>
          <a:prstGeom prst="rect">
            <a:avLst/>
          </a:prstGeom>
          <a:noFill/>
        </p:spPr>
        <p:txBody>
          <a:bodyPr wrap="square" rtlCol="0">
            <a:spAutoFit/>
          </a:bodyPr>
          <a:lstStyle/>
          <a:p>
            <a:pPr defTabSz="457200">
              <a:spcAft>
                <a:spcPts val="600"/>
              </a:spcAft>
              <a:defRPr/>
            </a:pPr>
            <a:r>
              <a:rPr lang="en-US" sz="2200" b="1" dirty="0"/>
              <a:t>Context:</a:t>
            </a:r>
          </a:p>
          <a:p>
            <a:pPr marL="342900" indent="-342900" defTabSz="457200">
              <a:spcAft>
                <a:spcPts val="600"/>
              </a:spcAft>
              <a:buFont typeface="Arial" panose="020B0604020202020204" pitchFamily="34" charset="0"/>
              <a:buChar char="•"/>
              <a:defRPr/>
            </a:pPr>
            <a:r>
              <a:rPr lang="en-US" sz="2200" dirty="0"/>
              <a:t>Evaluation criteria and tender selection should be driven by First Nations</a:t>
            </a:r>
          </a:p>
          <a:p>
            <a:pPr marL="342900" indent="-342900" defTabSz="457200">
              <a:spcAft>
                <a:spcPts val="600"/>
              </a:spcAft>
              <a:buFont typeface="Arial" panose="020B0604020202020204" pitchFamily="34" charset="0"/>
              <a:buChar char="•"/>
              <a:defRPr/>
            </a:pPr>
            <a:r>
              <a:rPr lang="en-US" sz="2200" dirty="0"/>
              <a:t>Approaches to tendering should support local </a:t>
            </a:r>
            <a:r>
              <a:rPr lang="en-US" sz="2200" dirty="0" err="1"/>
              <a:t>labour</a:t>
            </a:r>
            <a:r>
              <a:rPr lang="en-US" sz="2200" dirty="0"/>
              <a:t> use and relationship-building for undertaking capital projects   </a:t>
            </a:r>
          </a:p>
          <a:p>
            <a:pPr marL="342900" indent="-342900" defTabSz="457200">
              <a:spcAft>
                <a:spcPts val="600"/>
              </a:spcAft>
              <a:buFont typeface="Arial" panose="020B0604020202020204" pitchFamily="34" charset="0"/>
              <a:buChar char="•"/>
              <a:defRPr/>
            </a:pPr>
            <a:endParaRPr lang="en-US" sz="2200" dirty="0"/>
          </a:p>
          <a:p>
            <a:pPr defTabSz="457200">
              <a:spcAft>
                <a:spcPts val="600"/>
              </a:spcAft>
              <a:defRPr/>
            </a:pPr>
            <a:endParaRPr lang="en-US" sz="2200" dirty="0"/>
          </a:p>
          <a:p>
            <a:pPr defTabSz="457200">
              <a:spcAft>
                <a:spcPts val="600"/>
              </a:spcAft>
              <a:defRPr/>
            </a:pPr>
            <a:r>
              <a:rPr lang="en-US" sz="2200" b="1" dirty="0"/>
              <a:t>Potential updates to the Tendering Policy:</a:t>
            </a:r>
          </a:p>
          <a:p>
            <a:pPr marL="342900" indent="-342900" defTabSz="457200">
              <a:spcAft>
                <a:spcPts val="600"/>
              </a:spcAft>
              <a:buFont typeface="Arial" panose="020B0604020202020204" pitchFamily="34" charset="0"/>
              <a:buChar char="•"/>
              <a:defRPr/>
            </a:pPr>
            <a:r>
              <a:rPr lang="en-US" sz="2200" dirty="0"/>
              <a:t>Support First Nations’ development of evaluation criteria and tender selection</a:t>
            </a:r>
          </a:p>
          <a:p>
            <a:pPr marL="342900" indent="-342900" defTabSz="457200">
              <a:spcAft>
                <a:spcPts val="600"/>
              </a:spcAft>
              <a:buFont typeface="Arial" panose="020B0604020202020204" pitchFamily="34" charset="0"/>
              <a:buChar char="•"/>
              <a:defRPr/>
            </a:pPr>
            <a:r>
              <a:rPr lang="en-US" sz="2200" dirty="0"/>
              <a:t>Provide better guidance on pre-qualification processes to encourage their use</a:t>
            </a:r>
          </a:p>
          <a:p>
            <a:pPr marL="342900" indent="-342900" defTabSz="457200">
              <a:spcAft>
                <a:spcPts val="600"/>
              </a:spcAft>
              <a:buFont typeface="Arial" panose="020B0604020202020204" pitchFamily="34" charset="0"/>
              <a:buChar char="•"/>
              <a:defRPr/>
            </a:pPr>
            <a:r>
              <a:rPr lang="en-US" sz="2200" dirty="0"/>
              <a:t>Revisit the tendering thresholds, and support alternative contracting approaches, such as directed contracting, set asides, Indigenous-only bidding, etc.</a:t>
            </a:r>
          </a:p>
          <a:p>
            <a:pPr marL="342900" indent="-342900" defTabSz="457200">
              <a:spcAft>
                <a:spcPts val="600"/>
              </a:spcAft>
              <a:buFont typeface="Arial" panose="020B0604020202020204" pitchFamily="34" charset="0"/>
              <a:buChar char="•"/>
              <a:defRPr/>
            </a:pPr>
            <a:endParaRPr lang="en-US" sz="2200" dirty="0"/>
          </a:p>
          <a:p>
            <a:pPr marL="342900" indent="-342900" defTabSz="457200">
              <a:spcAft>
                <a:spcPts val="600"/>
              </a:spcAft>
              <a:buFont typeface="Arial" panose="020B0604020202020204" pitchFamily="34" charset="0"/>
              <a:buChar char="•"/>
              <a:defRPr/>
            </a:pPr>
            <a:endParaRPr lang="en-US" sz="2200" dirty="0"/>
          </a:p>
        </p:txBody>
      </p:sp>
    </p:spTree>
    <p:extLst>
      <p:ext uri="{BB962C8B-B14F-4D97-AF65-F5344CB8AC3E}">
        <p14:creationId xmlns:p14="http://schemas.microsoft.com/office/powerpoint/2010/main" val="3349135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830B15F-E047-4FFE-BAC5-6803CB4AAB3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itle 1"/>
          <p:cNvSpPr txBox="1">
            <a:spLocks/>
          </p:cNvSpPr>
          <p:nvPr/>
        </p:nvSpPr>
        <p:spPr>
          <a:xfrm>
            <a:off x="1087120" y="516397"/>
            <a:ext cx="10096118" cy="457200"/>
          </a:xfrm>
          <a:prstGeom prst="rect">
            <a:avLst/>
          </a:prstGeom>
          <a:solidFill>
            <a:schemeClr val="tx2"/>
          </a:solidFill>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400" b="1" i="0" u="none" strike="noStrike" kern="1200" cap="none" spc="0" normalizeH="0" baseline="0" noProof="0">
                <a:ln>
                  <a:noFill/>
                </a:ln>
                <a:solidFill>
                  <a:schemeClr val="bg1"/>
                </a:solidFill>
                <a:effectLst/>
                <a:uLnTx/>
                <a:uFillTx/>
                <a:latin typeface="Calibri Light" panose="020F0302020204030204"/>
              </a:rPr>
              <a:t>Increasing flexibility</a:t>
            </a:r>
            <a:endParaRPr kumimoji="0" lang="en-US" sz="3400" b="1" i="0" u="none" strike="noStrike" kern="1200" cap="none" spc="0" normalizeH="0" baseline="0" noProof="0" dirty="0">
              <a:ln>
                <a:noFill/>
              </a:ln>
              <a:solidFill>
                <a:schemeClr val="bg1"/>
              </a:solidFill>
              <a:effectLst/>
              <a:uLnTx/>
              <a:uFillTx/>
              <a:latin typeface="Calibri Light" panose="020F0302020204030204"/>
            </a:endParaRPr>
          </a:p>
        </p:txBody>
      </p:sp>
      <p:sp>
        <p:nvSpPr>
          <p:cNvPr id="6" name="TextBox 5">
            <a:extLst>
              <a:ext uri="{FF2B5EF4-FFF2-40B4-BE49-F238E27FC236}">
                <a16:creationId xmlns:a16="http://schemas.microsoft.com/office/drawing/2014/main" id="{ED3809D4-9C9E-FBC5-6641-5123189357A0}"/>
              </a:ext>
            </a:extLst>
          </p:cNvPr>
          <p:cNvSpPr txBox="1"/>
          <p:nvPr/>
        </p:nvSpPr>
        <p:spPr>
          <a:xfrm>
            <a:off x="1047941" y="1106656"/>
            <a:ext cx="10096118" cy="907941"/>
          </a:xfrm>
          <a:prstGeom prst="rect">
            <a:avLst/>
          </a:prstGeom>
          <a:noFill/>
        </p:spPr>
        <p:txBody>
          <a:bodyPr wrap="square" rtlCol="0">
            <a:spAutoFit/>
          </a:bodyPr>
          <a:lstStyle/>
          <a:p>
            <a:pPr marL="342900" indent="-342900" defTabSz="457200">
              <a:spcAft>
                <a:spcPts val="600"/>
              </a:spcAft>
              <a:buFont typeface="Arial" panose="020B0604020202020204" pitchFamily="34" charset="0"/>
              <a:buChar char="•"/>
              <a:defRPr/>
            </a:pPr>
            <a:endParaRPr lang="en-US" sz="2400"/>
          </a:p>
          <a:p>
            <a:pPr marL="342900" indent="-342900" defTabSz="457200">
              <a:spcAft>
                <a:spcPts val="600"/>
              </a:spcAft>
              <a:buFont typeface="Arial" panose="020B0604020202020204" pitchFamily="34" charset="0"/>
              <a:buChar char="•"/>
              <a:defRPr/>
            </a:pPr>
            <a:endParaRPr lang="en-US" sz="2400" dirty="0"/>
          </a:p>
        </p:txBody>
      </p:sp>
      <p:sp>
        <p:nvSpPr>
          <p:cNvPr id="5" name="TextBox 4">
            <a:extLst>
              <a:ext uri="{FF2B5EF4-FFF2-40B4-BE49-F238E27FC236}">
                <a16:creationId xmlns:a16="http://schemas.microsoft.com/office/drawing/2014/main" id="{DAA76081-3DA4-3EED-3003-984D2CB0BE15}"/>
              </a:ext>
            </a:extLst>
          </p:cNvPr>
          <p:cNvSpPr txBox="1"/>
          <p:nvPr/>
        </p:nvSpPr>
        <p:spPr>
          <a:xfrm>
            <a:off x="1087120" y="1289139"/>
            <a:ext cx="10076528" cy="4924425"/>
          </a:xfrm>
          <a:prstGeom prst="rect">
            <a:avLst/>
          </a:prstGeom>
          <a:noFill/>
        </p:spPr>
        <p:txBody>
          <a:bodyPr wrap="square" rtlCol="0">
            <a:spAutoFit/>
          </a:bodyPr>
          <a:lstStyle/>
          <a:p>
            <a:pPr defTabSz="457200">
              <a:spcAft>
                <a:spcPts val="600"/>
              </a:spcAft>
              <a:defRPr/>
            </a:pPr>
            <a:r>
              <a:rPr lang="en-US" sz="2200" b="1" dirty="0"/>
              <a:t>Context: </a:t>
            </a:r>
          </a:p>
          <a:p>
            <a:pPr marL="342900" indent="-342900" defTabSz="457200">
              <a:spcAft>
                <a:spcPts val="600"/>
              </a:spcAft>
              <a:buFont typeface="Arial" panose="020B0604020202020204" pitchFamily="34" charset="0"/>
              <a:buChar char="•"/>
              <a:defRPr/>
            </a:pPr>
            <a:r>
              <a:rPr lang="en-US" sz="2200" dirty="0"/>
              <a:t>The cost of doing business varies within and across Regions </a:t>
            </a:r>
          </a:p>
          <a:p>
            <a:pPr marL="342900" indent="-342900" defTabSz="457200">
              <a:spcAft>
                <a:spcPts val="600"/>
              </a:spcAft>
              <a:buFont typeface="Arial" panose="020B0604020202020204" pitchFamily="34" charset="0"/>
              <a:buChar char="•"/>
              <a:defRPr/>
            </a:pPr>
            <a:r>
              <a:rPr lang="en-US" sz="2200" dirty="0"/>
              <a:t>First Nations communities have different capacity and varying access to resources </a:t>
            </a:r>
          </a:p>
          <a:p>
            <a:pPr marL="342900" indent="-342900" defTabSz="457200">
              <a:spcAft>
                <a:spcPts val="600"/>
              </a:spcAft>
              <a:buFont typeface="Arial" panose="020B0604020202020204" pitchFamily="34" charset="0"/>
              <a:buChar char="•"/>
              <a:defRPr/>
            </a:pPr>
            <a:r>
              <a:rPr lang="en-US" sz="2200" dirty="0"/>
              <a:t>This can make it difficult to tender and participate in capital projects</a:t>
            </a:r>
          </a:p>
          <a:p>
            <a:pPr marL="342900" indent="-342900" defTabSz="457200">
              <a:spcAft>
                <a:spcPts val="600"/>
              </a:spcAft>
              <a:buFont typeface="Arial" panose="020B0604020202020204" pitchFamily="34" charset="0"/>
              <a:buChar char="•"/>
              <a:defRPr/>
            </a:pPr>
            <a:endParaRPr lang="en-US" sz="2200" dirty="0"/>
          </a:p>
          <a:p>
            <a:pPr defTabSz="457200">
              <a:spcAft>
                <a:spcPts val="600"/>
              </a:spcAft>
              <a:defRPr/>
            </a:pPr>
            <a:endParaRPr lang="en-US" sz="2200" b="1" dirty="0"/>
          </a:p>
          <a:p>
            <a:pPr defTabSz="457200">
              <a:spcAft>
                <a:spcPts val="600"/>
              </a:spcAft>
              <a:defRPr/>
            </a:pPr>
            <a:r>
              <a:rPr lang="en-US" sz="2200" b="1" dirty="0"/>
              <a:t>Potential updates to the Tendering Policy: </a:t>
            </a:r>
          </a:p>
          <a:p>
            <a:pPr marL="342900" indent="-342900" defTabSz="457200">
              <a:spcAft>
                <a:spcPts val="600"/>
              </a:spcAft>
              <a:buFont typeface="Arial" panose="020B0604020202020204" pitchFamily="34" charset="0"/>
              <a:buChar char="•"/>
              <a:defRPr/>
            </a:pPr>
            <a:r>
              <a:rPr lang="en-US" sz="2200" dirty="0"/>
              <a:t>Implement different thresholds based on region or remoteness, or both </a:t>
            </a:r>
          </a:p>
          <a:p>
            <a:pPr marL="342900" indent="-342900" defTabSz="457200">
              <a:spcAft>
                <a:spcPts val="600"/>
              </a:spcAft>
              <a:buFont typeface="Arial" panose="020B0604020202020204" pitchFamily="34" charset="0"/>
              <a:buChar char="•"/>
              <a:defRPr/>
            </a:pPr>
            <a:r>
              <a:rPr lang="en-US" sz="2200" dirty="0"/>
              <a:t>Encourage project-related training to be included in evaluation criteria</a:t>
            </a:r>
          </a:p>
          <a:p>
            <a:pPr marL="342900" indent="-342900" defTabSz="457200">
              <a:spcAft>
                <a:spcPts val="600"/>
              </a:spcAft>
              <a:buFont typeface="Arial" panose="020B0604020202020204" pitchFamily="34" charset="0"/>
              <a:buChar char="•"/>
              <a:defRPr/>
            </a:pPr>
            <a:r>
              <a:rPr lang="en-US" sz="2200" dirty="0"/>
              <a:t>Explore ways to expand the use of sole sourcing and other contracting types in certain situations</a:t>
            </a:r>
          </a:p>
          <a:p>
            <a:pPr marL="342900" indent="-342900" defTabSz="457200">
              <a:spcAft>
                <a:spcPts val="600"/>
              </a:spcAft>
              <a:buFont typeface="Arial" panose="020B0604020202020204" pitchFamily="34" charset="0"/>
              <a:buChar char="•"/>
              <a:defRPr/>
            </a:pPr>
            <a:endParaRPr lang="en-US" sz="2200" dirty="0"/>
          </a:p>
        </p:txBody>
      </p:sp>
    </p:spTree>
    <p:extLst>
      <p:ext uri="{BB962C8B-B14F-4D97-AF65-F5344CB8AC3E}">
        <p14:creationId xmlns:p14="http://schemas.microsoft.com/office/powerpoint/2010/main" val="295898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830B15F-E047-4FFE-BAC5-6803CB4AAB3C}"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itle 1"/>
          <p:cNvSpPr txBox="1">
            <a:spLocks/>
          </p:cNvSpPr>
          <p:nvPr/>
        </p:nvSpPr>
        <p:spPr>
          <a:xfrm>
            <a:off x="1087120" y="516397"/>
            <a:ext cx="10096118" cy="457200"/>
          </a:xfrm>
          <a:prstGeom prst="rect">
            <a:avLst/>
          </a:prstGeom>
          <a:solidFill>
            <a:schemeClr val="tx2"/>
          </a:solidFill>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300" b="1" i="0" u="none" strike="noStrike" kern="1200" cap="none" spc="0" normalizeH="0" baseline="0" noProof="0" dirty="0">
                <a:ln>
                  <a:noFill/>
                </a:ln>
                <a:solidFill>
                  <a:schemeClr val="bg1"/>
                </a:solidFill>
                <a:effectLst/>
                <a:uLnTx/>
                <a:uFillTx/>
                <a:latin typeface="Calibri Light" panose="020F0302020204030204"/>
              </a:rPr>
              <a:t>Transparency, accountability, fairness, and competitiveness</a:t>
            </a:r>
          </a:p>
        </p:txBody>
      </p:sp>
      <p:sp>
        <p:nvSpPr>
          <p:cNvPr id="6" name="TextBox 5">
            <a:extLst>
              <a:ext uri="{FF2B5EF4-FFF2-40B4-BE49-F238E27FC236}">
                <a16:creationId xmlns:a16="http://schemas.microsoft.com/office/drawing/2014/main" id="{ED3809D4-9C9E-FBC5-6641-5123189357A0}"/>
              </a:ext>
            </a:extLst>
          </p:cNvPr>
          <p:cNvSpPr txBox="1"/>
          <p:nvPr/>
        </p:nvSpPr>
        <p:spPr>
          <a:xfrm>
            <a:off x="1047941" y="1106656"/>
            <a:ext cx="10096118" cy="907941"/>
          </a:xfrm>
          <a:prstGeom prst="rect">
            <a:avLst/>
          </a:prstGeom>
          <a:noFill/>
        </p:spPr>
        <p:txBody>
          <a:bodyPr wrap="square" rtlCol="0">
            <a:spAutoFit/>
          </a:bodyPr>
          <a:lstStyle/>
          <a:p>
            <a:pPr marL="342900" indent="-342900" defTabSz="457200">
              <a:spcAft>
                <a:spcPts val="600"/>
              </a:spcAft>
              <a:buFont typeface="Arial" panose="020B0604020202020204" pitchFamily="34" charset="0"/>
              <a:buChar char="•"/>
              <a:defRPr/>
            </a:pPr>
            <a:endParaRPr lang="en-US" sz="2400" dirty="0"/>
          </a:p>
          <a:p>
            <a:pPr marL="342900" indent="-342900" defTabSz="457200">
              <a:spcAft>
                <a:spcPts val="600"/>
              </a:spcAft>
              <a:buFont typeface="Arial" panose="020B0604020202020204" pitchFamily="34" charset="0"/>
              <a:buChar char="•"/>
              <a:defRPr/>
            </a:pPr>
            <a:endParaRPr lang="en-US" sz="2400" dirty="0"/>
          </a:p>
        </p:txBody>
      </p:sp>
      <p:sp>
        <p:nvSpPr>
          <p:cNvPr id="5" name="TextBox 4">
            <a:extLst>
              <a:ext uri="{FF2B5EF4-FFF2-40B4-BE49-F238E27FC236}">
                <a16:creationId xmlns:a16="http://schemas.microsoft.com/office/drawing/2014/main" id="{DAA76081-3DA4-3EED-3003-984D2CB0BE15}"/>
              </a:ext>
            </a:extLst>
          </p:cNvPr>
          <p:cNvSpPr txBox="1"/>
          <p:nvPr/>
        </p:nvSpPr>
        <p:spPr>
          <a:xfrm>
            <a:off x="1047941" y="1314037"/>
            <a:ext cx="10663090" cy="4585871"/>
          </a:xfrm>
          <a:prstGeom prst="rect">
            <a:avLst/>
          </a:prstGeom>
          <a:noFill/>
        </p:spPr>
        <p:txBody>
          <a:bodyPr wrap="square" rtlCol="0">
            <a:spAutoFit/>
          </a:bodyPr>
          <a:lstStyle/>
          <a:p>
            <a:pPr defTabSz="457200">
              <a:spcAft>
                <a:spcPts val="600"/>
              </a:spcAft>
              <a:defRPr/>
            </a:pPr>
            <a:r>
              <a:rPr lang="en-US" sz="2200" b="1" dirty="0"/>
              <a:t>Context:</a:t>
            </a:r>
          </a:p>
          <a:p>
            <a:pPr marL="342900" indent="-342900" defTabSz="457200">
              <a:spcAft>
                <a:spcPts val="600"/>
              </a:spcAft>
              <a:buFont typeface="Arial" panose="020B0604020202020204" pitchFamily="34" charset="0"/>
              <a:buChar char="•"/>
              <a:defRPr/>
            </a:pPr>
            <a:r>
              <a:rPr lang="en-US" sz="2200" dirty="0"/>
              <a:t>Tendering processes need to be fair and transparent in all circumstances</a:t>
            </a:r>
          </a:p>
          <a:p>
            <a:pPr marL="342900" indent="-342900" defTabSz="457200">
              <a:spcAft>
                <a:spcPts val="600"/>
              </a:spcAft>
              <a:buFont typeface="Arial" panose="020B0604020202020204" pitchFamily="34" charset="0"/>
              <a:buChar char="•"/>
              <a:defRPr/>
            </a:pPr>
            <a:r>
              <a:rPr lang="en-US" sz="2200" dirty="0"/>
              <a:t>Competitiveness should be maintained for high dollar value projects</a:t>
            </a:r>
          </a:p>
          <a:p>
            <a:pPr marL="342900" indent="-342900" defTabSz="457200">
              <a:spcAft>
                <a:spcPts val="600"/>
              </a:spcAft>
              <a:buFont typeface="Arial" panose="020B0604020202020204" pitchFamily="34" charset="0"/>
              <a:buChar char="•"/>
              <a:defRPr/>
            </a:pPr>
            <a:r>
              <a:rPr lang="en-US" sz="2200" dirty="0"/>
              <a:t>At the same time, socioeconomic opportunities for First Nations need to be supported</a:t>
            </a:r>
          </a:p>
          <a:p>
            <a:pPr marL="342900" indent="-342900" defTabSz="457200">
              <a:spcAft>
                <a:spcPts val="600"/>
              </a:spcAft>
              <a:buFont typeface="Arial" panose="020B0604020202020204" pitchFamily="34" charset="0"/>
              <a:buChar char="•"/>
              <a:defRPr/>
            </a:pPr>
            <a:endParaRPr lang="en-US" sz="2200" dirty="0"/>
          </a:p>
          <a:p>
            <a:pPr defTabSz="457200">
              <a:spcAft>
                <a:spcPts val="600"/>
              </a:spcAft>
              <a:defRPr/>
            </a:pPr>
            <a:endParaRPr lang="en-US" sz="2200" b="1" dirty="0"/>
          </a:p>
          <a:p>
            <a:pPr defTabSz="457200">
              <a:spcAft>
                <a:spcPts val="600"/>
              </a:spcAft>
              <a:defRPr/>
            </a:pPr>
            <a:r>
              <a:rPr lang="en-US" sz="2200" b="1" dirty="0"/>
              <a:t>Potential updates to Tendering Policy:</a:t>
            </a:r>
          </a:p>
          <a:p>
            <a:pPr marL="342900" indent="-342900" defTabSz="457200">
              <a:spcAft>
                <a:spcPts val="600"/>
              </a:spcAft>
              <a:buFont typeface="Arial" panose="020B0604020202020204" pitchFamily="34" charset="0"/>
              <a:buChar char="•"/>
              <a:defRPr/>
            </a:pPr>
            <a:r>
              <a:rPr lang="en-US" sz="2200" dirty="0"/>
              <a:t>Provide guidance on roles and responsibilities for all parties involved in tendering</a:t>
            </a:r>
          </a:p>
          <a:p>
            <a:pPr marL="342900" indent="-342900" defTabSz="457200">
              <a:spcAft>
                <a:spcPts val="600"/>
              </a:spcAft>
              <a:buFont typeface="Arial" panose="020B0604020202020204" pitchFamily="34" charset="0"/>
              <a:buChar char="•"/>
              <a:defRPr/>
            </a:pPr>
            <a:r>
              <a:rPr lang="en-US" sz="2200" dirty="0"/>
              <a:t>Set minimum requirements for what is included in RFPs for transparency and fairness </a:t>
            </a:r>
          </a:p>
          <a:p>
            <a:pPr marL="342900" indent="-342900" defTabSz="457200">
              <a:spcAft>
                <a:spcPts val="600"/>
              </a:spcAft>
              <a:buFont typeface="Arial" panose="020B0604020202020204" pitchFamily="34" charset="0"/>
              <a:buChar char="•"/>
              <a:defRPr/>
            </a:pPr>
            <a:endParaRPr lang="en-US" sz="2200" dirty="0"/>
          </a:p>
          <a:p>
            <a:pPr marL="342900" indent="-342900" defTabSz="457200">
              <a:spcAft>
                <a:spcPts val="600"/>
              </a:spcAft>
              <a:buFont typeface="Arial" panose="020B0604020202020204" pitchFamily="34" charset="0"/>
              <a:buChar char="•"/>
              <a:defRPr/>
            </a:pPr>
            <a:endParaRPr lang="en-US" sz="2200" dirty="0"/>
          </a:p>
        </p:txBody>
      </p:sp>
    </p:spTree>
    <p:extLst>
      <p:ext uri="{BB962C8B-B14F-4D97-AF65-F5344CB8AC3E}">
        <p14:creationId xmlns:p14="http://schemas.microsoft.com/office/powerpoint/2010/main" val="4272128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830B15F-E047-4FFE-BAC5-6803CB4AAB3C}"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itle 1"/>
          <p:cNvSpPr txBox="1">
            <a:spLocks/>
          </p:cNvSpPr>
          <p:nvPr/>
        </p:nvSpPr>
        <p:spPr>
          <a:xfrm>
            <a:off x="1087120" y="516397"/>
            <a:ext cx="10096118" cy="457200"/>
          </a:xfrm>
          <a:prstGeom prst="rect">
            <a:avLst/>
          </a:prstGeom>
          <a:solidFill>
            <a:schemeClr val="tx2"/>
          </a:solidFill>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400" b="1" i="0" u="none" strike="noStrike" kern="1200" cap="none" spc="0" normalizeH="0" baseline="0" noProof="0" dirty="0">
                <a:ln>
                  <a:noFill/>
                </a:ln>
                <a:solidFill>
                  <a:schemeClr val="bg1"/>
                </a:solidFill>
                <a:effectLst/>
                <a:uLnTx/>
                <a:uFillTx/>
                <a:latin typeface="Calibri Light" panose="020F0302020204030204"/>
              </a:rPr>
              <a:t>Other Measures in Discussion</a:t>
            </a:r>
          </a:p>
        </p:txBody>
      </p:sp>
      <p:sp>
        <p:nvSpPr>
          <p:cNvPr id="6" name="TextBox 5">
            <a:extLst>
              <a:ext uri="{FF2B5EF4-FFF2-40B4-BE49-F238E27FC236}">
                <a16:creationId xmlns:a16="http://schemas.microsoft.com/office/drawing/2014/main" id="{ED3809D4-9C9E-FBC5-6641-5123189357A0}"/>
              </a:ext>
            </a:extLst>
          </p:cNvPr>
          <p:cNvSpPr txBox="1"/>
          <p:nvPr/>
        </p:nvSpPr>
        <p:spPr>
          <a:xfrm>
            <a:off x="1047941" y="1106656"/>
            <a:ext cx="10096118" cy="907941"/>
          </a:xfrm>
          <a:prstGeom prst="rect">
            <a:avLst/>
          </a:prstGeom>
          <a:noFill/>
        </p:spPr>
        <p:txBody>
          <a:bodyPr wrap="square" rtlCol="0">
            <a:spAutoFit/>
          </a:bodyPr>
          <a:lstStyle/>
          <a:p>
            <a:pPr marL="342900" indent="-342900" defTabSz="457200">
              <a:spcAft>
                <a:spcPts val="600"/>
              </a:spcAft>
              <a:buFont typeface="Arial" panose="020B0604020202020204" pitchFamily="34" charset="0"/>
              <a:buChar char="•"/>
              <a:defRPr/>
            </a:pPr>
            <a:endParaRPr lang="en-US" sz="2400" dirty="0"/>
          </a:p>
          <a:p>
            <a:pPr marL="342900" indent="-342900" defTabSz="457200">
              <a:spcAft>
                <a:spcPts val="600"/>
              </a:spcAft>
              <a:buFont typeface="Arial" panose="020B0604020202020204" pitchFamily="34" charset="0"/>
              <a:buChar char="•"/>
              <a:defRPr/>
            </a:pPr>
            <a:endParaRPr lang="en-US" sz="2400" dirty="0"/>
          </a:p>
        </p:txBody>
      </p:sp>
      <p:sp>
        <p:nvSpPr>
          <p:cNvPr id="5" name="TextBox 4">
            <a:extLst>
              <a:ext uri="{FF2B5EF4-FFF2-40B4-BE49-F238E27FC236}">
                <a16:creationId xmlns:a16="http://schemas.microsoft.com/office/drawing/2014/main" id="{DAA76081-3DA4-3EED-3003-984D2CB0BE15}"/>
              </a:ext>
            </a:extLst>
          </p:cNvPr>
          <p:cNvSpPr txBox="1"/>
          <p:nvPr/>
        </p:nvSpPr>
        <p:spPr>
          <a:xfrm>
            <a:off x="1047941" y="1037337"/>
            <a:ext cx="10076528" cy="2569934"/>
          </a:xfrm>
          <a:prstGeom prst="rect">
            <a:avLst/>
          </a:prstGeom>
          <a:noFill/>
        </p:spPr>
        <p:txBody>
          <a:bodyPr wrap="square" rtlCol="0">
            <a:spAutoFit/>
          </a:bodyPr>
          <a:lstStyle/>
          <a:p>
            <a:pPr defTabSz="457200">
              <a:spcAft>
                <a:spcPts val="600"/>
              </a:spcAft>
              <a:defRPr/>
            </a:pPr>
            <a:endParaRPr lang="en-US" sz="2200" dirty="0"/>
          </a:p>
          <a:p>
            <a:pPr marL="342900" indent="-342900" defTabSz="457200">
              <a:spcAft>
                <a:spcPts val="600"/>
              </a:spcAft>
              <a:buFont typeface="Arial" panose="020B0604020202020204" pitchFamily="34" charset="0"/>
              <a:buChar char="•"/>
              <a:defRPr/>
            </a:pPr>
            <a:r>
              <a:rPr lang="en-US" sz="2400" dirty="0"/>
              <a:t>Other measures that could be taken in areas outside the scope of the policy:</a:t>
            </a:r>
          </a:p>
          <a:p>
            <a:pPr marL="800100" lvl="1" indent="-342900" defTabSz="457200">
              <a:spcAft>
                <a:spcPts val="600"/>
              </a:spcAft>
              <a:buFont typeface="Wingdings" panose="05000000000000000000" pitchFamily="2" charset="2"/>
              <a:buChar char="§"/>
              <a:defRPr/>
            </a:pPr>
            <a:r>
              <a:rPr lang="en-US" sz="2200" dirty="0"/>
              <a:t>Improve ISC funding approval and allocation processes to reduce delays </a:t>
            </a:r>
          </a:p>
          <a:p>
            <a:pPr marL="800100" lvl="1" indent="-342900" defTabSz="457200">
              <a:spcAft>
                <a:spcPts val="600"/>
              </a:spcAft>
              <a:buFont typeface="Wingdings" panose="05000000000000000000" pitchFamily="2" charset="2"/>
              <a:buChar char="§"/>
              <a:defRPr/>
            </a:pPr>
            <a:r>
              <a:rPr lang="en-US" sz="2200" dirty="0"/>
              <a:t>Work with First Nations Partners and organizations to support capacity-building</a:t>
            </a:r>
          </a:p>
          <a:p>
            <a:pPr lvl="1" defTabSz="457200">
              <a:spcAft>
                <a:spcPts val="600"/>
              </a:spcAft>
              <a:defRPr/>
            </a:pPr>
            <a:endParaRPr lang="en-US" sz="2200" dirty="0"/>
          </a:p>
          <a:p>
            <a:pPr marL="342900" indent="-342900" defTabSz="457200">
              <a:spcAft>
                <a:spcPts val="600"/>
              </a:spcAft>
              <a:buFont typeface="Arial" panose="020B0604020202020204" pitchFamily="34" charset="0"/>
              <a:buChar char="•"/>
              <a:defRPr/>
            </a:pPr>
            <a:r>
              <a:rPr lang="en-US" sz="2400" dirty="0"/>
              <a:t>These measures will be explored in parallel to this policy review</a:t>
            </a:r>
          </a:p>
        </p:txBody>
      </p:sp>
    </p:spTree>
    <p:extLst>
      <p:ext uri="{BB962C8B-B14F-4D97-AF65-F5344CB8AC3E}">
        <p14:creationId xmlns:p14="http://schemas.microsoft.com/office/powerpoint/2010/main" val="3374721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E3FE9-B9D0-EE74-8E52-1C499A5E5645}"/>
              </a:ext>
            </a:extLst>
          </p:cNvPr>
          <p:cNvSpPr txBox="1"/>
          <p:nvPr/>
        </p:nvSpPr>
        <p:spPr>
          <a:xfrm>
            <a:off x="2785145" y="2474893"/>
            <a:ext cx="6241409" cy="523220"/>
          </a:xfrm>
          <a:prstGeom prst="rect">
            <a:avLst/>
          </a:prstGeom>
          <a:noFill/>
        </p:spPr>
        <p:txBody>
          <a:bodyPr wrap="square" rtlCol="0">
            <a:spAutoFit/>
          </a:bodyPr>
          <a:lstStyle/>
          <a:p>
            <a:pPr algn="ctr"/>
            <a:r>
              <a:rPr lang="en-US" sz="2800" b="1" dirty="0"/>
              <a:t>Discussion and Questions</a:t>
            </a:r>
          </a:p>
        </p:txBody>
      </p:sp>
    </p:spTree>
    <p:extLst>
      <p:ext uri="{BB962C8B-B14F-4D97-AF65-F5344CB8AC3E}">
        <p14:creationId xmlns:p14="http://schemas.microsoft.com/office/powerpoint/2010/main" val="146968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2EA516-C66B-2DA7-F6AA-4CEC5E9FC078}"/>
              </a:ext>
            </a:extLst>
          </p:cNvPr>
          <p:cNvSpPr txBox="1"/>
          <p:nvPr/>
        </p:nvSpPr>
        <p:spPr>
          <a:xfrm>
            <a:off x="3048699" y="2474893"/>
            <a:ext cx="6094602" cy="954107"/>
          </a:xfrm>
          <a:prstGeom prst="rect">
            <a:avLst/>
          </a:prstGeom>
          <a:noFill/>
        </p:spPr>
        <p:txBody>
          <a:bodyPr wrap="square">
            <a:spAutoFit/>
          </a:bodyPr>
          <a:lstStyle/>
          <a:p>
            <a:pPr algn="ctr"/>
            <a:r>
              <a:rPr lang="en-US" sz="2800" b="1" dirty="0"/>
              <a:t>Introduction and Overview of </a:t>
            </a:r>
          </a:p>
          <a:p>
            <a:pPr algn="ctr"/>
            <a:r>
              <a:rPr lang="en-US" sz="2800" b="1" dirty="0"/>
              <a:t>Tendering Policy Review and Update</a:t>
            </a:r>
          </a:p>
        </p:txBody>
      </p:sp>
    </p:spTree>
    <p:extLst>
      <p:ext uri="{BB962C8B-B14F-4D97-AF65-F5344CB8AC3E}">
        <p14:creationId xmlns:p14="http://schemas.microsoft.com/office/powerpoint/2010/main" val="3141098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830B15F-E047-4FFE-BAC5-6803CB4AAB3C}"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itle 1"/>
          <p:cNvSpPr txBox="1">
            <a:spLocks/>
          </p:cNvSpPr>
          <p:nvPr/>
        </p:nvSpPr>
        <p:spPr>
          <a:xfrm>
            <a:off x="1087120" y="516397"/>
            <a:ext cx="10096118" cy="457200"/>
          </a:xfrm>
          <a:prstGeom prst="rect">
            <a:avLst/>
          </a:prstGeom>
          <a:solidFill>
            <a:schemeClr val="tx2"/>
          </a:solidFill>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600" b="1" dirty="0">
                <a:solidFill>
                  <a:schemeClr val="bg1"/>
                </a:solidFill>
                <a:latin typeface="Calibri Light" panose="020F0302020204030204"/>
              </a:rPr>
              <a:t>Purpose</a:t>
            </a:r>
            <a:endParaRPr kumimoji="0" lang="en-US" sz="3600" b="1" i="0" u="none" strike="noStrike" kern="1200" cap="none" spc="0" normalizeH="0" baseline="0" noProof="0" dirty="0">
              <a:ln>
                <a:noFill/>
              </a:ln>
              <a:solidFill>
                <a:schemeClr val="bg1"/>
              </a:solidFill>
              <a:effectLst/>
              <a:uLnTx/>
              <a:uFillTx/>
              <a:latin typeface="Calibri Light" panose="020F0302020204030204"/>
            </a:endParaRPr>
          </a:p>
        </p:txBody>
      </p:sp>
      <p:sp>
        <p:nvSpPr>
          <p:cNvPr id="5" name="TextBox 4">
            <a:extLst>
              <a:ext uri="{FF2B5EF4-FFF2-40B4-BE49-F238E27FC236}">
                <a16:creationId xmlns:a16="http://schemas.microsoft.com/office/drawing/2014/main" id="{BD3127DC-C00C-DCCD-6D0E-5A5A7E707AE5}"/>
              </a:ext>
            </a:extLst>
          </p:cNvPr>
          <p:cNvSpPr txBox="1"/>
          <p:nvPr/>
        </p:nvSpPr>
        <p:spPr>
          <a:xfrm>
            <a:off x="1087120" y="1305355"/>
            <a:ext cx="10096118" cy="2908489"/>
          </a:xfrm>
          <a:prstGeom prst="rect">
            <a:avLst/>
          </a:prstGeom>
          <a:noFill/>
        </p:spPr>
        <p:txBody>
          <a:bodyPr wrap="square" rtlCol="0">
            <a:spAutoFit/>
          </a:bodyPr>
          <a:lstStyle/>
          <a:p>
            <a:pPr marL="342900" indent="-342900" defTabSz="457200">
              <a:spcAft>
                <a:spcPts val="600"/>
              </a:spcAft>
              <a:buFont typeface="Arial" panose="020B0604020202020204" pitchFamily="34" charset="0"/>
              <a:buChar char="•"/>
              <a:defRPr/>
            </a:pPr>
            <a:r>
              <a:rPr lang="en-US" sz="2400" dirty="0"/>
              <a:t>Discussing issues related to tendering for capital projects raised by First Nations and ISC regional offices</a:t>
            </a:r>
          </a:p>
          <a:p>
            <a:pPr defTabSz="457200">
              <a:spcAft>
                <a:spcPts val="600"/>
              </a:spcAft>
              <a:defRPr/>
            </a:pPr>
            <a:endParaRPr lang="en-US" sz="2400" dirty="0"/>
          </a:p>
          <a:p>
            <a:pPr marL="342900" indent="-342900" defTabSz="457200">
              <a:spcAft>
                <a:spcPts val="600"/>
              </a:spcAft>
              <a:buFont typeface="Arial" panose="020B0604020202020204" pitchFamily="34" charset="0"/>
              <a:buChar char="•"/>
              <a:defRPr/>
            </a:pPr>
            <a:r>
              <a:rPr lang="en-US" sz="2400" dirty="0"/>
              <a:t>Seeking advice on what changes should be made to the </a:t>
            </a:r>
            <a:r>
              <a:rPr lang="en-US" sz="2400" i="1" dirty="0"/>
              <a:t>Tendering Policy on federally funded capital projects for First Nations on reserve </a:t>
            </a:r>
            <a:r>
              <a:rPr lang="en-US" sz="2400" dirty="0"/>
              <a:t>(Tendering Policy) to address these issues </a:t>
            </a:r>
          </a:p>
          <a:p>
            <a:pPr marL="342900" indent="-342900" defTabSz="457200">
              <a:spcAft>
                <a:spcPts val="600"/>
              </a:spcAft>
              <a:buFont typeface="Arial" panose="020B0604020202020204" pitchFamily="34" charset="0"/>
              <a:buChar char="•"/>
              <a:defRPr/>
            </a:pPr>
            <a:endParaRPr lang="en-US" sz="2400" dirty="0"/>
          </a:p>
        </p:txBody>
      </p:sp>
    </p:spTree>
    <p:extLst>
      <p:ext uri="{BB962C8B-B14F-4D97-AF65-F5344CB8AC3E}">
        <p14:creationId xmlns:p14="http://schemas.microsoft.com/office/powerpoint/2010/main" val="43291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830B15F-E047-4FFE-BAC5-6803CB4AAB3C}"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itle 1"/>
          <p:cNvSpPr txBox="1">
            <a:spLocks/>
          </p:cNvSpPr>
          <p:nvPr/>
        </p:nvSpPr>
        <p:spPr>
          <a:xfrm>
            <a:off x="1087120" y="516397"/>
            <a:ext cx="10096118" cy="457200"/>
          </a:xfrm>
          <a:prstGeom prst="rect">
            <a:avLst/>
          </a:prstGeom>
          <a:solidFill>
            <a:schemeClr val="tx2"/>
          </a:solidFill>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600" b="1" dirty="0">
                <a:solidFill>
                  <a:schemeClr val="bg1"/>
                </a:solidFill>
                <a:latin typeface="Calibri Light" panose="020F0302020204030204"/>
              </a:rPr>
              <a:t>History of the Tendering Policy</a:t>
            </a:r>
            <a:endParaRPr kumimoji="0" lang="en-US" sz="3600" b="1" i="0" u="none" strike="noStrike" kern="1200" cap="none" spc="0" normalizeH="0" baseline="0" noProof="0" dirty="0">
              <a:ln>
                <a:noFill/>
              </a:ln>
              <a:solidFill>
                <a:schemeClr val="bg1"/>
              </a:solidFill>
              <a:effectLst/>
              <a:uLnTx/>
              <a:uFillTx/>
              <a:latin typeface="Calibri Light" panose="020F0302020204030204"/>
            </a:endParaRPr>
          </a:p>
        </p:txBody>
      </p:sp>
      <p:sp>
        <p:nvSpPr>
          <p:cNvPr id="5" name="TextBox 4">
            <a:extLst>
              <a:ext uri="{FF2B5EF4-FFF2-40B4-BE49-F238E27FC236}">
                <a16:creationId xmlns:a16="http://schemas.microsoft.com/office/drawing/2014/main" id="{B8C953A7-45B4-0F32-A85C-912333A11347}"/>
              </a:ext>
            </a:extLst>
          </p:cNvPr>
          <p:cNvSpPr txBox="1"/>
          <p:nvPr/>
        </p:nvSpPr>
        <p:spPr>
          <a:xfrm>
            <a:off x="1047941" y="1381552"/>
            <a:ext cx="10096118" cy="5339923"/>
          </a:xfrm>
          <a:prstGeom prst="rect">
            <a:avLst/>
          </a:prstGeom>
          <a:noFill/>
        </p:spPr>
        <p:txBody>
          <a:bodyPr wrap="square" rtlCol="0">
            <a:spAutoFit/>
          </a:bodyPr>
          <a:lstStyle/>
          <a:p>
            <a:pPr marL="342900" indent="-342900" defTabSz="457200">
              <a:spcAft>
                <a:spcPts val="600"/>
              </a:spcAft>
              <a:buFont typeface="Arial" panose="020B0604020202020204" pitchFamily="34" charset="0"/>
              <a:buChar char="•"/>
              <a:defRPr/>
            </a:pPr>
            <a:r>
              <a:rPr lang="en-US" sz="2400" dirty="0"/>
              <a:t>The Tendering Policy was first developed in 1998 to provide guidance to ISC employees who are involved in and support First Nations capital projects that are funded through the ISC Capital Facilities and Maintenance Program </a:t>
            </a:r>
          </a:p>
          <a:p>
            <a:pPr defTabSz="457200">
              <a:spcAft>
                <a:spcPts val="600"/>
              </a:spcAft>
              <a:defRPr/>
            </a:pPr>
            <a:endParaRPr lang="en-US" sz="2400" dirty="0"/>
          </a:p>
          <a:p>
            <a:pPr marL="342900" indent="-342900" defTabSz="457200">
              <a:spcAft>
                <a:spcPts val="600"/>
              </a:spcAft>
              <a:buFont typeface="Arial" panose="020B0604020202020204" pitchFamily="34" charset="0"/>
              <a:buChar char="•"/>
              <a:defRPr/>
            </a:pPr>
            <a:r>
              <a:rPr lang="en-US" sz="2400" dirty="0"/>
              <a:t>In 2020-2021, the Tendering Policy was updated to address issues that required immediate attention. This included:</a:t>
            </a:r>
          </a:p>
          <a:p>
            <a:pPr marL="800100" lvl="1" indent="-342900" defTabSz="457200">
              <a:spcAft>
                <a:spcPts val="600"/>
              </a:spcAft>
              <a:buFont typeface="Wingdings" panose="05000000000000000000" pitchFamily="2" charset="2"/>
              <a:buChar char="§"/>
              <a:defRPr/>
            </a:pPr>
            <a:r>
              <a:rPr lang="en-US" sz="2000" dirty="0"/>
              <a:t>Updating the dollar value of tendering thresholds from 1998 to 2020 levels</a:t>
            </a:r>
          </a:p>
          <a:p>
            <a:pPr marL="800100" lvl="1" indent="-342900" defTabSz="457200">
              <a:spcAft>
                <a:spcPts val="600"/>
              </a:spcAft>
              <a:buFont typeface="Wingdings" panose="05000000000000000000" pitchFamily="2" charset="2"/>
              <a:buChar char="§"/>
              <a:defRPr/>
            </a:pPr>
            <a:r>
              <a:rPr lang="en-US" sz="2000" dirty="0"/>
              <a:t>Establishing tendering thresholds for professional services</a:t>
            </a:r>
          </a:p>
          <a:p>
            <a:pPr marL="800100" lvl="1" indent="-342900" defTabSz="457200">
              <a:spcAft>
                <a:spcPts val="600"/>
              </a:spcAft>
              <a:buFont typeface="Wingdings" panose="05000000000000000000" pitchFamily="2" charset="2"/>
              <a:buChar char="§"/>
              <a:defRPr/>
            </a:pPr>
            <a:r>
              <a:rPr lang="en-US" sz="2000" dirty="0"/>
              <a:t>Providing more clarity on terms, such as “value for money” and “sole sourcing”</a:t>
            </a:r>
          </a:p>
          <a:p>
            <a:pPr marL="800100" lvl="1" indent="-342900" defTabSz="457200">
              <a:spcAft>
                <a:spcPts val="600"/>
              </a:spcAft>
              <a:buFont typeface="Wingdings" panose="05000000000000000000" pitchFamily="2" charset="2"/>
              <a:buChar char="§"/>
              <a:defRPr/>
            </a:pPr>
            <a:r>
              <a:rPr lang="en-US" sz="2000" dirty="0"/>
              <a:t>Aligning the policy more closely with the Procurement Strategy for Aboriginal Business </a:t>
            </a:r>
          </a:p>
          <a:p>
            <a:pPr marL="342900" indent="-342900" defTabSz="457200">
              <a:spcAft>
                <a:spcPts val="600"/>
              </a:spcAft>
              <a:buFont typeface="Arial" panose="020B0604020202020204" pitchFamily="34" charset="0"/>
              <a:buChar char="•"/>
              <a:defRPr/>
            </a:pPr>
            <a:endParaRPr lang="en-US" sz="2400" dirty="0"/>
          </a:p>
          <a:p>
            <a:pPr defTabSz="457200">
              <a:spcAft>
                <a:spcPts val="600"/>
              </a:spcAft>
              <a:defRPr/>
            </a:pPr>
            <a:endParaRPr lang="en-US" sz="2400" dirty="0"/>
          </a:p>
          <a:p>
            <a:pPr marL="342900" indent="-342900" defTabSz="457200">
              <a:spcAft>
                <a:spcPts val="600"/>
              </a:spcAft>
              <a:buFont typeface="Arial" panose="020B0604020202020204" pitchFamily="34" charset="0"/>
              <a:buChar char="•"/>
              <a:defRPr/>
            </a:pPr>
            <a:endParaRPr lang="en-US" sz="2400" dirty="0"/>
          </a:p>
        </p:txBody>
      </p:sp>
    </p:spTree>
    <p:extLst>
      <p:ext uri="{BB962C8B-B14F-4D97-AF65-F5344CB8AC3E}">
        <p14:creationId xmlns:p14="http://schemas.microsoft.com/office/powerpoint/2010/main" val="2433699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830B15F-E047-4FFE-BAC5-6803CB4AAB3C}"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itle 1"/>
          <p:cNvSpPr txBox="1">
            <a:spLocks/>
          </p:cNvSpPr>
          <p:nvPr/>
        </p:nvSpPr>
        <p:spPr>
          <a:xfrm>
            <a:off x="1087120" y="516397"/>
            <a:ext cx="10096118" cy="457200"/>
          </a:xfrm>
          <a:prstGeom prst="rect">
            <a:avLst/>
          </a:prstGeom>
          <a:solidFill>
            <a:schemeClr val="tx2"/>
          </a:solidFill>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600" b="1" dirty="0">
                <a:solidFill>
                  <a:schemeClr val="bg1"/>
                </a:solidFill>
                <a:latin typeface="Calibri Light" panose="020F0302020204030204"/>
              </a:rPr>
              <a:t>Driver for Current Update</a:t>
            </a:r>
            <a:endParaRPr kumimoji="0" lang="en-US" sz="3600" b="1" i="0" u="none" strike="noStrike" kern="1200" cap="none" spc="0" normalizeH="0" baseline="0" noProof="0" dirty="0">
              <a:ln>
                <a:noFill/>
              </a:ln>
              <a:solidFill>
                <a:schemeClr val="bg1"/>
              </a:solidFill>
              <a:effectLst/>
              <a:uLnTx/>
              <a:uFillTx/>
              <a:latin typeface="Calibri Light" panose="020F0302020204030204"/>
            </a:endParaRPr>
          </a:p>
        </p:txBody>
      </p:sp>
      <p:sp>
        <p:nvSpPr>
          <p:cNvPr id="10" name="TextBox 9">
            <a:extLst>
              <a:ext uri="{FF2B5EF4-FFF2-40B4-BE49-F238E27FC236}">
                <a16:creationId xmlns:a16="http://schemas.microsoft.com/office/drawing/2014/main" id="{364F41EA-328D-4D55-AA14-529A58BFB15E}"/>
              </a:ext>
            </a:extLst>
          </p:cNvPr>
          <p:cNvSpPr txBox="1"/>
          <p:nvPr/>
        </p:nvSpPr>
        <p:spPr>
          <a:xfrm>
            <a:off x="1047941" y="1106656"/>
            <a:ext cx="10096118" cy="5139869"/>
          </a:xfrm>
          <a:prstGeom prst="rect">
            <a:avLst/>
          </a:prstGeom>
          <a:noFill/>
        </p:spPr>
        <p:txBody>
          <a:bodyPr wrap="square" rtlCol="0">
            <a:spAutoFit/>
          </a:bodyPr>
          <a:lstStyle/>
          <a:p>
            <a:pPr marL="342900" indent="-342900" defTabSz="457200">
              <a:spcAft>
                <a:spcPts val="600"/>
              </a:spcAft>
              <a:buFont typeface="Arial" panose="020B0604020202020204" pitchFamily="34" charset="0"/>
              <a:buChar char="•"/>
              <a:defRPr/>
            </a:pPr>
            <a:endParaRPr lang="en-US" sz="2400" dirty="0"/>
          </a:p>
          <a:p>
            <a:pPr marL="342900" indent="-342900" defTabSz="457200">
              <a:spcAft>
                <a:spcPts val="600"/>
              </a:spcAft>
              <a:buFont typeface="Arial" panose="020B0604020202020204" pitchFamily="34" charset="0"/>
              <a:buChar char="•"/>
              <a:defRPr/>
            </a:pPr>
            <a:r>
              <a:rPr lang="en-US" sz="2400" dirty="0"/>
              <a:t>In the spirit of Reconciliation, the Government of Canada is committed to renewing relationships with Indigenous Peoples and fostering strong, healthy, and sustainable Indigenous nations  </a:t>
            </a:r>
          </a:p>
          <a:p>
            <a:pPr defTabSz="457200">
              <a:spcAft>
                <a:spcPts val="600"/>
              </a:spcAft>
              <a:defRPr/>
            </a:pPr>
            <a:endParaRPr lang="en-US" sz="2400" dirty="0"/>
          </a:p>
          <a:p>
            <a:pPr marL="342900" indent="-342900" defTabSz="457200">
              <a:spcAft>
                <a:spcPts val="600"/>
              </a:spcAft>
              <a:buFont typeface="Arial" panose="020B0604020202020204" pitchFamily="34" charset="0"/>
              <a:buChar char="•"/>
              <a:defRPr/>
            </a:pPr>
            <a:r>
              <a:rPr lang="en-US" sz="2400" dirty="0"/>
              <a:t>The Tendering Policy needs to be modernized to:</a:t>
            </a:r>
          </a:p>
          <a:p>
            <a:pPr marL="800100" lvl="1" indent="-342900" defTabSz="457200">
              <a:spcAft>
                <a:spcPts val="600"/>
              </a:spcAft>
              <a:buFont typeface="Wingdings" panose="05000000000000000000" pitchFamily="2" charset="2"/>
              <a:buChar char="ü"/>
              <a:defRPr/>
            </a:pPr>
            <a:r>
              <a:rPr lang="en-US" sz="2000" dirty="0"/>
              <a:t>Provide better, more relevant guidance on tendering administration</a:t>
            </a:r>
          </a:p>
          <a:p>
            <a:pPr marL="800100" lvl="1" indent="-342900" defTabSz="457200">
              <a:spcAft>
                <a:spcPts val="600"/>
              </a:spcAft>
              <a:buFont typeface="Wingdings" panose="05000000000000000000" pitchFamily="2" charset="2"/>
              <a:buChar char="ü"/>
              <a:defRPr/>
            </a:pPr>
            <a:r>
              <a:rPr lang="en-US" sz="2000" dirty="0"/>
              <a:t>Provide better support for First Nations to participate in and benefit from capital projects on reserve </a:t>
            </a:r>
          </a:p>
          <a:p>
            <a:pPr defTabSz="457200">
              <a:spcAft>
                <a:spcPts val="600"/>
              </a:spcAft>
              <a:defRPr/>
            </a:pPr>
            <a:endParaRPr lang="en-US" sz="2400" dirty="0"/>
          </a:p>
          <a:p>
            <a:pPr marL="342900" indent="-342900" defTabSz="457200">
              <a:spcAft>
                <a:spcPts val="600"/>
              </a:spcAft>
              <a:buFont typeface="Arial" panose="020B0604020202020204" pitchFamily="34" charset="0"/>
              <a:buChar char="•"/>
              <a:defRPr/>
            </a:pPr>
            <a:endParaRPr lang="en-US" sz="2400" dirty="0"/>
          </a:p>
          <a:p>
            <a:pPr marL="342900" indent="-342900" defTabSz="457200">
              <a:spcAft>
                <a:spcPts val="600"/>
              </a:spcAft>
              <a:buFont typeface="Arial" panose="020B0604020202020204" pitchFamily="34" charset="0"/>
              <a:buChar char="•"/>
              <a:defRPr/>
            </a:pPr>
            <a:endParaRPr lang="en-US" sz="2400" dirty="0"/>
          </a:p>
        </p:txBody>
      </p:sp>
    </p:spTree>
    <p:extLst>
      <p:ext uri="{BB962C8B-B14F-4D97-AF65-F5344CB8AC3E}">
        <p14:creationId xmlns:p14="http://schemas.microsoft.com/office/powerpoint/2010/main" val="3726953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830B15F-E047-4FFE-BAC5-6803CB4AAB3C}"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itle 1"/>
          <p:cNvSpPr txBox="1">
            <a:spLocks/>
          </p:cNvSpPr>
          <p:nvPr/>
        </p:nvSpPr>
        <p:spPr>
          <a:xfrm>
            <a:off x="1087120" y="516397"/>
            <a:ext cx="10096118" cy="457200"/>
          </a:xfrm>
          <a:prstGeom prst="rect">
            <a:avLst/>
          </a:prstGeom>
          <a:solidFill>
            <a:schemeClr val="tx2"/>
          </a:solidFill>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600" b="1" dirty="0">
                <a:solidFill>
                  <a:schemeClr val="bg1"/>
                </a:solidFill>
                <a:latin typeface="Calibri Light" panose="020F0302020204030204"/>
              </a:rPr>
              <a:t>Objectives</a:t>
            </a:r>
            <a:endParaRPr kumimoji="0" lang="en-US" sz="3600" b="1" i="0" u="none" strike="noStrike" kern="1200" cap="none" spc="0" normalizeH="0" baseline="0" noProof="0" dirty="0">
              <a:ln>
                <a:noFill/>
              </a:ln>
              <a:solidFill>
                <a:schemeClr val="bg1"/>
              </a:solidFill>
              <a:effectLst/>
              <a:uLnTx/>
              <a:uFillTx/>
              <a:latin typeface="Calibri Light" panose="020F0302020204030204"/>
            </a:endParaRPr>
          </a:p>
        </p:txBody>
      </p:sp>
      <p:sp>
        <p:nvSpPr>
          <p:cNvPr id="5" name="TextBox 4">
            <a:extLst>
              <a:ext uri="{FF2B5EF4-FFF2-40B4-BE49-F238E27FC236}">
                <a16:creationId xmlns:a16="http://schemas.microsoft.com/office/drawing/2014/main" id="{B8C953A7-45B4-0F32-A85C-912333A11347}"/>
              </a:ext>
            </a:extLst>
          </p:cNvPr>
          <p:cNvSpPr txBox="1"/>
          <p:nvPr/>
        </p:nvSpPr>
        <p:spPr>
          <a:xfrm>
            <a:off x="1087120" y="1400668"/>
            <a:ext cx="10096118" cy="3877985"/>
          </a:xfrm>
          <a:prstGeom prst="rect">
            <a:avLst/>
          </a:prstGeom>
          <a:noFill/>
        </p:spPr>
        <p:txBody>
          <a:bodyPr wrap="square" rtlCol="0">
            <a:spAutoFit/>
          </a:bodyPr>
          <a:lstStyle/>
          <a:p>
            <a:pPr defTabSz="457200">
              <a:spcAft>
                <a:spcPts val="600"/>
              </a:spcAft>
              <a:defRPr/>
            </a:pPr>
            <a:r>
              <a:rPr lang="en-US" sz="2400" dirty="0"/>
              <a:t>The current Tendering Policy review aims to achieve four objectives:</a:t>
            </a:r>
          </a:p>
          <a:p>
            <a:pPr defTabSz="457200">
              <a:spcAft>
                <a:spcPts val="600"/>
              </a:spcAft>
              <a:defRPr/>
            </a:pPr>
            <a:endParaRPr lang="en-US" sz="2400" dirty="0"/>
          </a:p>
          <a:p>
            <a:pPr marL="457200" indent="-457200" defTabSz="457200">
              <a:spcAft>
                <a:spcPts val="600"/>
              </a:spcAft>
              <a:buAutoNum type="arabicPeriod"/>
              <a:defRPr/>
            </a:pPr>
            <a:r>
              <a:rPr lang="en-US" sz="2400" dirty="0"/>
              <a:t>Increase First Nations’ participation in ISC-funded capital projects</a:t>
            </a:r>
          </a:p>
          <a:p>
            <a:pPr marL="457200" indent="-457200" defTabSz="457200">
              <a:spcAft>
                <a:spcPts val="600"/>
              </a:spcAft>
              <a:buAutoNum type="arabicPeriod"/>
              <a:defRPr/>
            </a:pPr>
            <a:r>
              <a:rPr lang="en-US" sz="2400" dirty="0"/>
              <a:t>Provide better support for First Nations’ self-determination in the contractor and professional selection process</a:t>
            </a:r>
          </a:p>
          <a:p>
            <a:pPr marL="457200" indent="-457200" defTabSz="457200">
              <a:spcAft>
                <a:spcPts val="600"/>
              </a:spcAft>
              <a:buAutoNum type="arabicPeriod"/>
              <a:defRPr/>
            </a:pPr>
            <a:r>
              <a:rPr lang="en-US" sz="2400" dirty="0"/>
              <a:t>Introduce greater flexibility to support different approaches to tendering</a:t>
            </a:r>
          </a:p>
          <a:p>
            <a:pPr marL="457200" indent="-457200" defTabSz="457200">
              <a:spcAft>
                <a:spcPts val="600"/>
              </a:spcAft>
              <a:buAutoNum type="arabicPeriod"/>
              <a:defRPr/>
            </a:pPr>
            <a:r>
              <a:rPr lang="en-US" sz="2400" dirty="0"/>
              <a:t>Maintain transparency, accountability, and fairness throughout the tendering process</a:t>
            </a:r>
          </a:p>
          <a:p>
            <a:pPr defTabSz="457200">
              <a:spcAft>
                <a:spcPts val="600"/>
              </a:spcAft>
              <a:defRPr/>
            </a:pPr>
            <a:endParaRPr lang="en-US" sz="2400" dirty="0"/>
          </a:p>
        </p:txBody>
      </p:sp>
    </p:spTree>
    <p:extLst>
      <p:ext uri="{BB962C8B-B14F-4D97-AF65-F5344CB8AC3E}">
        <p14:creationId xmlns:p14="http://schemas.microsoft.com/office/powerpoint/2010/main" val="1332128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830B15F-E047-4FFE-BAC5-6803CB4AAB3C}"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itle 1"/>
          <p:cNvSpPr txBox="1">
            <a:spLocks/>
          </p:cNvSpPr>
          <p:nvPr/>
        </p:nvSpPr>
        <p:spPr>
          <a:xfrm>
            <a:off x="1087120" y="516397"/>
            <a:ext cx="10096118" cy="457200"/>
          </a:xfrm>
          <a:prstGeom prst="rect">
            <a:avLst/>
          </a:prstGeom>
          <a:solidFill>
            <a:schemeClr val="tx2"/>
          </a:solidFill>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600" b="1" dirty="0">
                <a:solidFill>
                  <a:schemeClr val="bg1"/>
                </a:solidFill>
                <a:latin typeface="Calibri Light" panose="020F0302020204030204"/>
              </a:rPr>
              <a:t>Policy Review and Update Process</a:t>
            </a:r>
            <a:endParaRPr kumimoji="0" lang="en-US" sz="3600" b="1" i="0" u="none" strike="noStrike" kern="1200" cap="none" spc="0" normalizeH="0" baseline="0" noProof="0" dirty="0">
              <a:ln>
                <a:noFill/>
              </a:ln>
              <a:solidFill>
                <a:schemeClr val="bg1"/>
              </a:solidFill>
              <a:effectLst/>
              <a:uLnTx/>
              <a:uFillTx/>
              <a:latin typeface="Calibri Light" panose="020F0302020204030204"/>
            </a:endParaRPr>
          </a:p>
        </p:txBody>
      </p:sp>
      <p:sp>
        <p:nvSpPr>
          <p:cNvPr id="6" name="TextBox 5">
            <a:extLst>
              <a:ext uri="{FF2B5EF4-FFF2-40B4-BE49-F238E27FC236}">
                <a16:creationId xmlns:a16="http://schemas.microsoft.com/office/drawing/2014/main" id="{C0BCFE27-88CE-C3EC-9268-5FB13DD1234A}"/>
              </a:ext>
            </a:extLst>
          </p:cNvPr>
          <p:cNvSpPr txBox="1"/>
          <p:nvPr/>
        </p:nvSpPr>
        <p:spPr>
          <a:xfrm>
            <a:off x="1071315" y="1082203"/>
            <a:ext cx="10096118" cy="5139869"/>
          </a:xfrm>
          <a:prstGeom prst="rect">
            <a:avLst/>
          </a:prstGeom>
          <a:noFill/>
        </p:spPr>
        <p:txBody>
          <a:bodyPr wrap="square" rtlCol="0">
            <a:spAutoFit/>
          </a:bodyPr>
          <a:lstStyle/>
          <a:p>
            <a:pPr marL="342900" indent="-342900" defTabSz="457200">
              <a:spcAft>
                <a:spcPts val="600"/>
              </a:spcAft>
              <a:buFont typeface="Arial" panose="020B0604020202020204" pitchFamily="34" charset="0"/>
              <a:buChar char="•"/>
              <a:defRPr/>
            </a:pPr>
            <a:endParaRPr lang="en-US" sz="2400" dirty="0"/>
          </a:p>
          <a:p>
            <a:pPr marL="342900" indent="-342900" defTabSz="457200">
              <a:spcAft>
                <a:spcPts val="600"/>
              </a:spcAft>
              <a:buFont typeface="Arial" panose="020B0604020202020204" pitchFamily="34" charset="0"/>
              <a:buChar char="•"/>
              <a:defRPr/>
            </a:pPr>
            <a:r>
              <a:rPr lang="en-US" sz="2400" dirty="0"/>
              <a:t>ISC is gathering advice from First Nations communities to inform the recommendations for changes to the policy</a:t>
            </a:r>
          </a:p>
          <a:p>
            <a:pPr marL="342900" indent="-342900" defTabSz="457200">
              <a:spcAft>
                <a:spcPts val="600"/>
              </a:spcAft>
              <a:buFont typeface="Arial" panose="020B0604020202020204" pitchFamily="34" charset="0"/>
              <a:buChar char="•"/>
              <a:defRPr/>
            </a:pPr>
            <a:endParaRPr lang="en-US" sz="2400" dirty="0"/>
          </a:p>
          <a:p>
            <a:pPr marL="342900" indent="-342900" defTabSz="457200">
              <a:spcAft>
                <a:spcPts val="600"/>
              </a:spcAft>
              <a:buFont typeface="Arial" panose="020B0604020202020204" pitchFamily="34" charset="0"/>
              <a:buChar char="•"/>
              <a:defRPr/>
            </a:pPr>
            <a:r>
              <a:rPr lang="en-US" sz="2400" dirty="0"/>
              <a:t>We have worked with the Assembly of First Nations (AFN) and with Regional Offices to identify some possible options</a:t>
            </a:r>
            <a:r>
              <a:rPr lang="en-US" sz="2400" b="1" dirty="0"/>
              <a:t>*</a:t>
            </a:r>
          </a:p>
          <a:p>
            <a:pPr defTabSz="457200">
              <a:spcAft>
                <a:spcPts val="600"/>
              </a:spcAft>
              <a:defRPr/>
            </a:pPr>
            <a:endParaRPr lang="en-US" sz="2400" dirty="0"/>
          </a:p>
          <a:p>
            <a:pPr marL="342900" indent="-342900" defTabSz="457200">
              <a:spcAft>
                <a:spcPts val="600"/>
              </a:spcAft>
              <a:buFont typeface="Arial" panose="020B0604020202020204" pitchFamily="34" charset="0"/>
              <a:buChar char="•"/>
              <a:defRPr/>
            </a:pPr>
            <a:r>
              <a:rPr lang="en-US" sz="2400" dirty="0"/>
              <a:t>The policy update is expected to be completed by the end of March 2024</a:t>
            </a:r>
          </a:p>
          <a:p>
            <a:pPr marL="342900" indent="-342900" defTabSz="457200">
              <a:spcAft>
                <a:spcPts val="600"/>
              </a:spcAft>
              <a:buFont typeface="Arial" panose="020B0604020202020204" pitchFamily="34" charset="0"/>
              <a:buChar char="•"/>
              <a:defRPr/>
            </a:pPr>
            <a:endParaRPr lang="en-US" sz="2400" dirty="0"/>
          </a:p>
          <a:p>
            <a:pPr algn="ctr" defTabSz="457200">
              <a:spcAft>
                <a:spcPts val="600"/>
              </a:spcAft>
              <a:defRPr/>
            </a:pPr>
            <a:r>
              <a:rPr lang="en-US" sz="2400" b="1" i="1" dirty="0"/>
              <a:t>*Today’s discussion is not limited to these options. If you have any other options to propose, we would like to explore those together</a:t>
            </a:r>
          </a:p>
          <a:p>
            <a:pPr marL="342900" indent="-342900" defTabSz="457200">
              <a:spcAft>
                <a:spcPts val="600"/>
              </a:spcAft>
              <a:buFont typeface="Arial" panose="020B0604020202020204" pitchFamily="34" charset="0"/>
              <a:buChar char="•"/>
              <a:defRPr/>
            </a:pPr>
            <a:endParaRPr lang="en-US" sz="2400" dirty="0"/>
          </a:p>
        </p:txBody>
      </p:sp>
    </p:spTree>
    <p:extLst>
      <p:ext uri="{BB962C8B-B14F-4D97-AF65-F5344CB8AC3E}">
        <p14:creationId xmlns:p14="http://schemas.microsoft.com/office/powerpoint/2010/main" val="1139752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8E3FE9-B9D0-EE74-8E52-1C499A5E5645}"/>
              </a:ext>
            </a:extLst>
          </p:cNvPr>
          <p:cNvSpPr txBox="1"/>
          <p:nvPr/>
        </p:nvSpPr>
        <p:spPr>
          <a:xfrm>
            <a:off x="2785145" y="2474893"/>
            <a:ext cx="6241409" cy="954107"/>
          </a:xfrm>
          <a:prstGeom prst="rect">
            <a:avLst/>
          </a:prstGeom>
          <a:noFill/>
        </p:spPr>
        <p:txBody>
          <a:bodyPr wrap="square" rtlCol="0">
            <a:spAutoFit/>
          </a:bodyPr>
          <a:lstStyle/>
          <a:p>
            <a:pPr algn="ctr"/>
            <a:r>
              <a:rPr lang="en-US" sz="2800" b="1" dirty="0"/>
              <a:t>Issues to Address in the </a:t>
            </a:r>
            <a:br>
              <a:rPr lang="en-US" sz="2800" b="1" dirty="0"/>
            </a:br>
            <a:r>
              <a:rPr lang="en-US" sz="2800" b="1" dirty="0"/>
              <a:t>Tendering Policy Update</a:t>
            </a:r>
          </a:p>
        </p:txBody>
      </p:sp>
    </p:spTree>
    <p:extLst>
      <p:ext uri="{BB962C8B-B14F-4D97-AF65-F5344CB8AC3E}">
        <p14:creationId xmlns:p14="http://schemas.microsoft.com/office/powerpoint/2010/main" val="978466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830B15F-E047-4FFE-BAC5-6803CB4AAB3C}"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itle 1"/>
          <p:cNvSpPr txBox="1">
            <a:spLocks/>
          </p:cNvSpPr>
          <p:nvPr/>
        </p:nvSpPr>
        <p:spPr>
          <a:xfrm>
            <a:off x="1087120" y="516397"/>
            <a:ext cx="10096118" cy="457200"/>
          </a:xfrm>
          <a:prstGeom prst="rect">
            <a:avLst/>
          </a:prstGeom>
          <a:solidFill>
            <a:schemeClr val="tx2"/>
          </a:solidFill>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600" b="1" dirty="0">
                <a:solidFill>
                  <a:schemeClr val="bg1"/>
                </a:solidFill>
                <a:latin typeface="Calibri Light" panose="020F0302020204030204"/>
              </a:rPr>
              <a:t>Value for Money/Best Value</a:t>
            </a:r>
            <a:endParaRPr kumimoji="0" lang="en-US" sz="3600" b="1" i="0" u="none" strike="noStrike" kern="1200" cap="none" spc="0" normalizeH="0" baseline="0" noProof="0" dirty="0">
              <a:ln>
                <a:noFill/>
              </a:ln>
              <a:solidFill>
                <a:schemeClr val="bg1"/>
              </a:solidFill>
              <a:effectLst/>
              <a:uLnTx/>
              <a:uFillTx/>
              <a:latin typeface="Calibri Light" panose="020F0302020204030204"/>
            </a:endParaRPr>
          </a:p>
        </p:txBody>
      </p:sp>
      <p:sp>
        <p:nvSpPr>
          <p:cNvPr id="6" name="TextBox 5">
            <a:extLst>
              <a:ext uri="{FF2B5EF4-FFF2-40B4-BE49-F238E27FC236}">
                <a16:creationId xmlns:a16="http://schemas.microsoft.com/office/drawing/2014/main" id="{ED3809D4-9C9E-FBC5-6641-5123189357A0}"/>
              </a:ext>
            </a:extLst>
          </p:cNvPr>
          <p:cNvSpPr txBox="1"/>
          <p:nvPr/>
        </p:nvSpPr>
        <p:spPr>
          <a:xfrm>
            <a:off x="991402" y="1027609"/>
            <a:ext cx="11009919" cy="5693866"/>
          </a:xfrm>
          <a:prstGeom prst="rect">
            <a:avLst/>
          </a:prstGeom>
          <a:noFill/>
        </p:spPr>
        <p:txBody>
          <a:bodyPr wrap="square" rtlCol="0">
            <a:spAutoFit/>
          </a:bodyPr>
          <a:lstStyle/>
          <a:p>
            <a:pPr defTabSz="457200">
              <a:spcAft>
                <a:spcPts val="600"/>
              </a:spcAft>
              <a:defRPr/>
            </a:pPr>
            <a:r>
              <a:rPr lang="en-US" sz="2200" b="1" dirty="0"/>
              <a:t>Context: </a:t>
            </a:r>
          </a:p>
          <a:p>
            <a:pPr marL="342900" indent="-342900" defTabSz="457200">
              <a:spcAft>
                <a:spcPts val="600"/>
              </a:spcAft>
              <a:buFont typeface="Arial" panose="020B0604020202020204" pitchFamily="34" charset="0"/>
              <a:buChar char="•"/>
              <a:defRPr/>
            </a:pPr>
            <a:r>
              <a:rPr lang="en-US" sz="2200" dirty="0"/>
              <a:t>The current definition of “Value for money” is often interpreted as putting too much weight on the bid price </a:t>
            </a:r>
          </a:p>
          <a:p>
            <a:pPr marL="342900" indent="-342900" defTabSz="457200">
              <a:spcAft>
                <a:spcPts val="600"/>
              </a:spcAft>
              <a:buFont typeface="Arial" panose="020B0604020202020204" pitchFamily="34" charset="0"/>
              <a:buChar char="•"/>
              <a:defRPr/>
            </a:pPr>
            <a:r>
              <a:rPr lang="en-US" sz="2200" dirty="0"/>
              <a:t>However, the lowest price is not always representative of best value </a:t>
            </a:r>
          </a:p>
          <a:p>
            <a:pPr marL="342900" indent="-342900" defTabSz="457200">
              <a:spcAft>
                <a:spcPts val="600"/>
              </a:spcAft>
              <a:buFont typeface="Arial" panose="020B0604020202020204" pitchFamily="34" charset="0"/>
              <a:buChar char="•"/>
              <a:defRPr/>
            </a:pPr>
            <a:r>
              <a:rPr lang="en-US" sz="2200" dirty="0"/>
              <a:t>Factors related to a community’s socioeconomic development should also be considered</a:t>
            </a:r>
          </a:p>
          <a:p>
            <a:pPr marL="342900" indent="-342900" defTabSz="457200">
              <a:spcAft>
                <a:spcPts val="600"/>
              </a:spcAft>
              <a:buFont typeface="Arial" panose="020B0604020202020204" pitchFamily="34" charset="0"/>
              <a:buChar char="•"/>
              <a:defRPr/>
            </a:pPr>
            <a:r>
              <a:rPr lang="en-US" sz="2200" dirty="0"/>
              <a:t>“Best value” could be based on achieving a balance between:</a:t>
            </a:r>
          </a:p>
          <a:p>
            <a:pPr marL="800100" lvl="1" indent="-342900" defTabSz="457200">
              <a:spcAft>
                <a:spcPts val="600"/>
              </a:spcAft>
              <a:buFont typeface="Wingdings" panose="05000000000000000000" pitchFamily="2" charset="2"/>
              <a:buChar char="ü"/>
              <a:defRPr/>
            </a:pPr>
            <a:r>
              <a:rPr lang="en-US" sz="2000" dirty="0"/>
              <a:t>Quality of the proposal </a:t>
            </a:r>
          </a:p>
          <a:p>
            <a:pPr marL="800100" lvl="1" indent="-342900" defTabSz="457200">
              <a:spcAft>
                <a:spcPts val="600"/>
              </a:spcAft>
              <a:buFont typeface="Wingdings" panose="05000000000000000000" pitchFamily="2" charset="2"/>
              <a:buChar char="ü"/>
              <a:defRPr/>
            </a:pPr>
            <a:r>
              <a:rPr lang="en-US" sz="2000" dirty="0"/>
              <a:t>How the proposal brings socioeconomic benefits and opportunities to First Nations</a:t>
            </a:r>
          </a:p>
          <a:p>
            <a:pPr marL="800100" lvl="1" indent="-342900" defTabSz="457200">
              <a:spcAft>
                <a:spcPts val="600"/>
              </a:spcAft>
              <a:buFont typeface="Wingdings" panose="05000000000000000000" pitchFamily="2" charset="2"/>
              <a:buChar char="ü"/>
              <a:defRPr/>
            </a:pPr>
            <a:r>
              <a:rPr lang="en-US" sz="2000" dirty="0"/>
              <a:t>Cost of the project</a:t>
            </a:r>
          </a:p>
          <a:p>
            <a:pPr defTabSz="457200">
              <a:spcAft>
                <a:spcPts val="600"/>
              </a:spcAft>
              <a:defRPr/>
            </a:pPr>
            <a:r>
              <a:rPr lang="en-US" sz="2400" dirty="0"/>
              <a:t>	</a:t>
            </a:r>
          </a:p>
          <a:p>
            <a:pPr defTabSz="457200">
              <a:spcAft>
                <a:spcPts val="600"/>
              </a:spcAft>
              <a:defRPr/>
            </a:pPr>
            <a:r>
              <a:rPr lang="en-US" sz="2200" b="1" dirty="0"/>
              <a:t>Potential updates to Tendering Policy:</a:t>
            </a:r>
          </a:p>
          <a:p>
            <a:pPr marL="342900" indent="-342900" defTabSz="457200">
              <a:spcAft>
                <a:spcPts val="600"/>
              </a:spcAft>
              <a:buFont typeface="Arial" panose="020B0604020202020204" pitchFamily="34" charset="0"/>
              <a:buChar char="•"/>
              <a:defRPr/>
            </a:pPr>
            <a:r>
              <a:rPr lang="en-US" sz="2200" dirty="0"/>
              <a:t>Change the term from “value for money” to “best value” </a:t>
            </a:r>
          </a:p>
          <a:p>
            <a:pPr marL="342900" indent="-342900" defTabSz="457200">
              <a:spcAft>
                <a:spcPts val="600"/>
              </a:spcAft>
              <a:buFont typeface="Arial" panose="020B0604020202020204" pitchFamily="34" charset="0"/>
              <a:buChar char="•"/>
              <a:defRPr/>
            </a:pPr>
            <a:r>
              <a:rPr lang="en-US" sz="2200" dirty="0"/>
              <a:t>Update the definition in the policy to remove emphasis on price and include other elements</a:t>
            </a:r>
          </a:p>
          <a:p>
            <a:pPr marL="342900" indent="-342900" defTabSz="457200">
              <a:spcAft>
                <a:spcPts val="600"/>
              </a:spcAft>
              <a:buFont typeface="Arial" panose="020B0604020202020204" pitchFamily="34" charset="0"/>
              <a:buChar char="•"/>
              <a:defRPr/>
            </a:pPr>
            <a:r>
              <a:rPr lang="en-US" sz="2200" dirty="0"/>
              <a:t>Provide guidance for how best value can be measured</a:t>
            </a:r>
            <a:endParaRPr lang="en-US" sz="2400" dirty="0"/>
          </a:p>
        </p:txBody>
      </p:sp>
    </p:spTree>
    <p:extLst>
      <p:ext uri="{BB962C8B-B14F-4D97-AF65-F5344CB8AC3E}">
        <p14:creationId xmlns:p14="http://schemas.microsoft.com/office/powerpoint/2010/main" val="3114587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911</TotalTime>
  <Words>940</Words>
  <Application>Microsoft Office PowerPoint</Application>
  <PresentationFormat>Widescreen</PresentationFormat>
  <Paragraphs>137</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ISC - CIRNAC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Hughes, Melissa</dc:creator>
  <cp:lastModifiedBy>Hughes, Melissa</cp:lastModifiedBy>
  <cp:revision>45</cp:revision>
  <dcterms:created xsi:type="dcterms:W3CDTF">2023-08-16T12:07:51Z</dcterms:created>
  <dcterms:modified xsi:type="dcterms:W3CDTF">2023-09-11T16:04:26Z</dcterms:modified>
</cp:coreProperties>
</file>