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2" r:id="rId1"/>
  </p:sldMasterIdLst>
  <p:handoutMasterIdLst>
    <p:handoutMasterId r:id="rId88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38" r:id="rId53"/>
    <p:sldId id="342" r:id="rId54"/>
    <p:sldId id="339" r:id="rId55"/>
    <p:sldId id="340" r:id="rId56"/>
    <p:sldId id="341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43" r:id="rId83"/>
    <p:sldId id="334" r:id="rId84"/>
    <p:sldId id="335" r:id="rId85"/>
    <p:sldId id="336" r:id="rId86"/>
    <p:sldId id="337" r:id="rId8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114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5A678-02E7-3244-8AAA-440C21564B21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B27A4-405F-B645-B329-5467A8BC4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59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AD07-006C-B44E-9CF0-CCE87480BE3D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7340-AAB4-E04C-A42F-88C93FF90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AD07-006C-B44E-9CF0-CCE87480BE3D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7340-AAB4-E04C-A42F-88C93FF90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AD07-006C-B44E-9CF0-CCE87480BE3D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7340-AAB4-E04C-A42F-88C93FF90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SA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CA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AD07-006C-B44E-9CF0-CCE87480BE3D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7340-AAB4-E04C-A42F-88C93FF90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AD07-006C-B44E-9CF0-CCE87480BE3D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7340-AAB4-E04C-A42F-88C93FF90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AD07-006C-B44E-9CF0-CCE87480BE3D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7340-AAB4-E04C-A42F-88C93FF90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AD07-006C-B44E-9CF0-CCE87480BE3D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7340-AAB4-E04C-A42F-88C93FF90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AD07-006C-B44E-9CF0-CCE87480BE3D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7340-AAB4-E04C-A42F-88C93FF90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AD07-006C-B44E-9CF0-CCE87480BE3D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7340-AAB4-E04C-A42F-88C93FF90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AD07-006C-B44E-9CF0-CCE87480BE3D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7340-AAB4-E04C-A42F-88C93FF90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AD07-006C-B44E-9CF0-CCE87480BE3D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7340-AAB4-E04C-A42F-88C93FF90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CAD07-006C-B44E-9CF0-CCE87480BE3D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A7340-AAB4-E04C-A42F-88C93FF90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proximopaso.org/profile/summary/51-8031.00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ksrecomm/50223209196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publicaio/publica-author-development-report-issue-1-21300c09e307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roplant/8736222437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531329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navfac/9142412439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738499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erau.edu/asci609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59408-bible-old-publishing-hardcover-book-e-book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egyptianchronicles.blogspot.com/2017/04/a-history-of-state-of-emergency-in-egypt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farmhack.org/tools/record-keeping-and-profitabilityefficiency-analysis-too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552831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s://butismileanyway.wordpress.com/2015/03/27/thank-you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82070" y="2982625"/>
            <a:ext cx="429963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Importance of Record Keeping and Reporting</a:t>
            </a:r>
          </a:p>
          <a:p>
            <a:endParaRPr lang="en-US" sz="2600" dirty="0">
              <a:solidFill>
                <a:schemeClr val="tx2"/>
              </a:solidFill>
            </a:endParaRPr>
          </a:p>
          <a:p>
            <a:endParaRPr lang="en-US" sz="26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42" b="99428" l="3917" r="994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611" y="4462525"/>
            <a:ext cx="2057400" cy="2054881"/>
          </a:xfrm>
          <a:prstGeom prst="ellipse">
            <a:avLst/>
          </a:prstGeom>
          <a:ln w="139700" cap="rnd">
            <a:solidFill>
              <a:schemeClr val="bg1"/>
            </a:solidFill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027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66"/>
                </a:solidFill>
              </a:rPr>
              <a:t>Overview</a:t>
            </a:r>
            <a:endParaRPr lang="en-CA" dirty="0"/>
          </a:p>
        </p:txBody>
      </p:sp>
      <p:sp>
        <p:nvSpPr>
          <p:cNvPr id="40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CA" sz="1000" dirty="0">
              <a:solidFill>
                <a:srgbClr val="000066"/>
              </a:solidFill>
            </a:endParaRPr>
          </a:p>
          <a:p>
            <a:pPr marL="625475" indent="533400">
              <a:buFont typeface="Wingdings" pitchFamily="2" charset="2"/>
              <a:buChar char="Ø"/>
            </a:pPr>
            <a:r>
              <a:rPr lang="en-CA" sz="2800" dirty="0">
                <a:solidFill>
                  <a:srgbClr val="000066"/>
                </a:solidFill>
              </a:rPr>
              <a:t>Preventative maintenance records</a:t>
            </a:r>
          </a:p>
          <a:p>
            <a:pPr marL="365125" indent="-365125">
              <a:buNone/>
            </a:pPr>
            <a:endParaRPr lang="en-CA" dirty="0">
              <a:solidFill>
                <a:srgbClr val="000066"/>
              </a:solidFill>
            </a:endParaRPr>
          </a:p>
          <a:p>
            <a:pPr marL="625475" indent="533400">
              <a:buNone/>
            </a:pPr>
            <a:r>
              <a:rPr lang="en-CA" dirty="0">
                <a:solidFill>
                  <a:srgbClr val="000066"/>
                </a:solidFill>
              </a:rPr>
              <a:t>              </a:t>
            </a: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377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66"/>
                </a:solidFill>
              </a:rPr>
              <a:t>Overview</a:t>
            </a:r>
            <a:endParaRPr lang="en-CA" dirty="0"/>
          </a:p>
        </p:txBody>
      </p:sp>
      <p:sp>
        <p:nvSpPr>
          <p:cNvPr id="40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CA" sz="1000" dirty="0">
              <a:solidFill>
                <a:srgbClr val="000066"/>
              </a:solidFill>
            </a:endParaRPr>
          </a:p>
          <a:p>
            <a:pPr marL="625475" indent="533400">
              <a:buFont typeface="Wingdings" pitchFamily="2" charset="2"/>
              <a:buChar char="Ø"/>
            </a:pPr>
            <a:r>
              <a:rPr lang="en-CA" sz="2800" dirty="0">
                <a:solidFill>
                  <a:srgbClr val="000066"/>
                </a:solidFill>
              </a:rPr>
              <a:t>Preventative maintenance records</a:t>
            </a:r>
          </a:p>
          <a:p>
            <a:pPr marL="625475" indent="533400">
              <a:buFont typeface="Wingdings" pitchFamily="2" charset="2"/>
              <a:buChar char="Ø"/>
            </a:pPr>
            <a:r>
              <a:rPr lang="en-CA" sz="2800" dirty="0">
                <a:solidFill>
                  <a:srgbClr val="000066"/>
                </a:solidFill>
              </a:rPr>
              <a:t>Personnel records</a:t>
            </a:r>
          </a:p>
          <a:p>
            <a:pPr marL="625475" indent="533400">
              <a:buNone/>
            </a:pPr>
            <a:endParaRPr lang="en-CA" sz="2800" dirty="0">
              <a:solidFill>
                <a:srgbClr val="000066"/>
              </a:solidFill>
            </a:endParaRPr>
          </a:p>
          <a:p>
            <a:pPr marL="365125" indent="-365125">
              <a:buFont typeface="Arial" pitchFamily="34" charset="0"/>
              <a:buChar char="•"/>
            </a:pPr>
            <a:endParaRPr lang="en-CA" dirty="0">
              <a:solidFill>
                <a:srgbClr val="000066"/>
              </a:solidFill>
            </a:endParaRPr>
          </a:p>
          <a:p>
            <a:pPr marL="625475" indent="533400">
              <a:buNone/>
            </a:pPr>
            <a:r>
              <a:rPr lang="en-CA" dirty="0">
                <a:solidFill>
                  <a:srgbClr val="000066"/>
                </a:solidFill>
              </a:rPr>
              <a:t>              </a:t>
            </a: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30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66"/>
                </a:solidFill>
              </a:rPr>
              <a:t>Overview</a:t>
            </a:r>
            <a:endParaRPr lang="en-CA" dirty="0"/>
          </a:p>
        </p:txBody>
      </p:sp>
      <p:sp>
        <p:nvSpPr>
          <p:cNvPr id="40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CA" sz="1000" dirty="0">
              <a:solidFill>
                <a:srgbClr val="000066"/>
              </a:solidFill>
            </a:endParaRPr>
          </a:p>
          <a:p>
            <a:pPr marL="625475" indent="533400">
              <a:buFont typeface="Wingdings" pitchFamily="2" charset="2"/>
              <a:buChar char="Ø"/>
            </a:pPr>
            <a:r>
              <a:rPr lang="en-CA" sz="2800" dirty="0">
                <a:solidFill>
                  <a:srgbClr val="000066"/>
                </a:solidFill>
              </a:rPr>
              <a:t>Preventative maintenance records</a:t>
            </a:r>
          </a:p>
          <a:p>
            <a:pPr marL="625475" indent="533400">
              <a:buFont typeface="Wingdings" pitchFamily="2" charset="2"/>
              <a:buChar char="Ø"/>
            </a:pPr>
            <a:r>
              <a:rPr lang="en-CA" sz="2800" dirty="0">
                <a:solidFill>
                  <a:srgbClr val="000066"/>
                </a:solidFill>
              </a:rPr>
              <a:t>Personnel records</a:t>
            </a:r>
          </a:p>
          <a:p>
            <a:pPr marL="625475" indent="533400">
              <a:buFont typeface="Wingdings" pitchFamily="2" charset="2"/>
              <a:buChar char="Ø"/>
            </a:pPr>
            <a:r>
              <a:rPr lang="en-CA" sz="2800" dirty="0">
                <a:solidFill>
                  <a:srgbClr val="000066"/>
                </a:solidFill>
              </a:rPr>
              <a:t>Emergency Condition records</a:t>
            </a:r>
          </a:p>
          <a:p>
            <a:pPr marL="625475" indent="533400">
              <a:buFont typeface="Wingdings" pitchFamily="2" charset="2"/>
              <a:buChar char="Ø"/>
            </a:pPr>
            <a:endParaRPr lang="en-CA" sz="2800" dirty="0">
              <a:solidFill>
                <a:srgbClr val="000066"/>
              </a:solidFill>
            </a:endParaRPr>
          </a:p>
          <a:p>
            <a:pPr marL="625475" indent="533400">
              <a:buNone/>
            </a:pPr>
            <a:endParaRPr lang="en-CA" sz="2800" dirty="0">
              <a:solidFill>
                <a:srgbClr val="000066"/>
              </a:solidFill>
            </a:endParaRPr>
          </a:p>
          <a:p>
            <a:pPr marL="365125" indent="-365125">
              <a:buFont typeface="Arial" pitchFamily="34" charset="0"/>
              <a:buChar char="•"/>
            </a:pPr>
            <a:endParaRPr lang="en-CA" dirty="0">
              <a:solidFill>
                <a:srgbClr val="000066"/>
              </a:solidFill>
            </a:endParaRPr>
          </a:p>
          <a:p>
            <a:pPr marL="625475" indent="533400">
              <a:buNone/>
            </a:pPr>
            <a:r>
              <a:rPr lang="en-CA" dirty="0">
                <a:solidFill>
                  <a:srgbClr val="000066"/>
                </a:solidFill>
              </a:rPr>
              <a:t>              </a:t>
            </a: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870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66"/>
                </a:solidFill>
              </a:rPr>
              <a:t>Overview</a:t>
            </a:r>
            <a:endParaRPr lang="en-CA" dirty="0"/>
          </a:p>
        </p:txBody>
      </p:sp>
      <p:sp>
        <p:nvSpPr>
          <p:cNvPr id="40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CA" sz="1000" dirty="0">
              <a:solidFill>
                <a:srgbClr val="000066"/>
              </a:solidFill>
            </a:endParaRPr>
          </a:p>
          <a:p>
            <a:pPr marL="625475" indent="533400">
              <a:buFont typeface="Wingdings" pitchFamily="2" charset="2"/>
              <a:buChar char="Ø"/>
            </a:pPr>
            <a:r>
              <a:rPr lang="en-CA" sz="2800" dirty="0">
                <a:solidFill>
                  <a:srgbClr val="000066"/>
                </a:solidFill>
              </a:rPr>
              <a:t>Preventative maintenance records</a:t>
            </a:r>
          </a:p>
          <a:p>
            <a:pPr marL="625475" indent="533400">
              <a:buFont typeface="Wingdings" pitchFamily="2" charset="2"/>
              <a:buChar char="Ø"/>
            </a:pPr>
            <a:r>
              <a:rPr lang="en-CA" sz="2800" dirty="0">
                <a:solidFill>
                  <a:srgbClr val="000066"/>
                </a:solidFill>
              </a:rPr>
              <a:t>Personnel record’s</a:t>
            </a:r>
          </a:p>
          <a:p>
            <a:pPr marL="625475" indent="533400">
              <a:buFont typeface="Wingdings" pitchFamily="2" charset="2"/>
              <a:buChar char="Ø"/>
            </a:pPr>
            <a:r>
              <a:rPr lang="en-CA" sz="2800" dirty="0">
                <a:solidFill>
                  <a:srgbClr val="000066"/>
                </a:solidFill>
              </a:rPr>
              <a:t>Emergency Condition record’s</a:t>
            </a:r>
          </a:p>
          <a:p>
            <a:pPr marL="1524000" indent="365125"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Example of a Emergency Condition report</a:t>
            </a:r>
          </a:p>
          <a:p>
            <a:pPr marL="365125" indent="-365125">
              <a:buNone/>
            </a:pPr>
            <a:endParaRPr lang="en-CA" sz="3600" dirty="0">
              <a:solidFill>
                <a:srgbClr val="000066"/>
              </a:solidFill>
            </a:endParaRPr>
          </a:p>
          <a:p>
            <a:pPr marL="365125" indent="-365125">
              <a:buFont typeface="Arial" pitchFamily="34" charset="0"/>
              <a:buChar char="•"/>
            </a:pPr>
            <a:endParaRPr lang="en-CA" dirty="0">
              <a:solidFill>
                <a:srgbClr val="000066"/>
              </a:solidFill>
            </a:endParaRPr>
          </a:p>
          <a:p>
            <a:pPr marL="625475" indent="533400">
              <a:buNone/>
            </a:pPr>
            <a:r>
              <a:rPr lang="en-CA" dirty="0">
                <a:solidFill>
                  <a:srgbClr val="000066"/>
                </a:solidFill>
              </a:rPr>
              <a:t>              </a:t>
            </a: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23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66"/>
                </a:solidFill>
              </a:rPr>
              <a:t>Overview</a:t>
            </a:r>
            <a:endParaRPr lang="en-CA" dirty="0"/>
          </a:p>
        </p:txBody>
      </p:sp>
      <p:sp>
        <p:nvSpPr>
          <p:cNvPr id="4098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CA" sz="1000" dirty="0">
              <a:solidFill>
                <a:srgbClr val="000066"/>
              </a:solidFill>
            </a:endParaRPr>
          </a:p>
          <a:p>
            <a:pPr marL="625475" indent="533400">
              <a:buFont typeface="Wingdings" pitchFamily="2" charset="2"/>
              <a:buChar char="Ø"/>
            </a:pPr>
            <a:r>
              <a:rPr lang="en-CA" sz="2800" dirty="0">
                <a:solidFill>
                  <a:srgbClr val="000066"/>
                </a:solidFill>
              </a:rPr>
              <a:t>Preventative maintenance records</a:t>
            </a:r>
          </a:p>
          <a:p>
            <a:pPr marL="625475" indent="533400">
              <a:buFont typeface="Wingdings" pitchFamily="2" charset="2"/>
              <a:buChar char="Ø"/>
            </a:pPr>
            <a:r>
              <a:rPr lang="en-CA" sz="2800" dirty="0">
                <a:solidFill>
                  <a:srgbClr val="000066"/>
                </a:solidFill>
              </a:rPr>
              <a:t>Personnel record’s</a:t>
            </a:r>
          </a:p>
          <a:p>
            <a:pPr marL="625475" indent="533400">
              <a:buFont typeface="Wingdings" pitchFamily="2" charset="2"/>
              <a:buChar char="Ø"/>
            </a:pPr>
            <a:r>
              <a:rPr lang="en-CA" sz="2800" dirty="0">
                <a:solidFill>
                  <a:srgbClr val="000066"/>
                </a:solidFill>
              </a:rPr>
              <a:t>Emergency Condition record’s</a:t>
            </a:r>
          </a:p>
          <a:p>
            <a:pPr marL="1524000" indent="365125"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Example of a Emergency Condition report</a:t>
            </a:r>
          </a:p>
          <a:p>
            <a:pPr marL="1524000" indent="365125">
              <a:buNone/>
            </a:pPr>
            <a:endParaRPr lang="en-CA" sz="2400" dirty="0">
              <a:solidFill>
                <a:srgbClr val="000066"/>
              </a:solidFill>
            </a:endParaRPr>
          </a:p>
          <a:p>
            <a:pPr marL="365125" indent="-365125">
              <a:buFont typeface="Arial" pitchFamily="34" charset="0"/>
              <a:buChar char="•"/>
            </a:pPr>
            <a:r>
              <a:rPr lang="en-CA" sz="3600" dirty="0">
                <a:solidFill>
                  <a:srgbClr val="000066"/>
                </a:solidFill>
              </a:rPr>
              <a:t>Preservation of records</a:t>
            </a:r>
          </a:p>
          <a:p>
            <a:pPr marL="365125" indent="-365125">
              <a:buNone/>
            </a:pPr>
            <a:endParaRPr lang="en-CA" sz="3600" dirty="0">
              <a:solidFill>
                <a:srgbClr val="000066"/>
              </a:solidFill>
            </a:endParaRPr>
          </a:p>
          <a:p>
            <a:pPr marL="365125" indent="-365125">
              <a:buFont typeface="Arial" pitchFamily="34" charset="0"/>
              <a:buChar char="•"/>
            </a:pPr>
            <a:endParaRPr lang="en-CA" dirty="0">
              <a:solidFill>
                <a:srgbClr val="000066"/>
              </a:solidFill>
            </a:endParaRPr>
          </a:p>
          <a:p>
            <a:pPr marL="625475" indent="533400">
              <a:buNone/>
            </a:pPr>
            <a:r>
              <a:rPr lang="en-CA" dirty="0">
                <a:solidFill>
                  <a:srgbClr val="000066"/>
                </a:solidFill>
              </a:rPr>
              <a:t>              </a:t>
            </a: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097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66"/>
                </a:solidFill>
              </a:rPr>
              <a:t>Overview</a:t>
            </a:r>
            <a:endParaRPr lang="en-CA" dirty="0"/>
          </a:p>
        </p:txBody>
      </p:sp>
      <p:sp>
        <p:nvSpPr>
          <p:cNvPr id="4098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CA" sz="1000" dirty="0">
              <a:solidFill>
                <a:srgbClr val="000066"/>
              </a:solidFill>
            </a:endParaRPr>
          </a:p>
          <a:p>
            <a:pPr marL="625475" indent="533400">
              <a:buFont typeface="Wingdings" pitchFamily="2" charset="2"/>
              <a:buChar char="Ø"/>
            </a:pPr>
            <a:r>
              <a:rPr lang="en-CA" sz="2800" dirty="0">
                <a:solidFill>
                  <a:srgbClr val="000066"/>
                </a:solidFill>
              </a:rPr>
              <a:t>Preventative maintenance records</a:t>
            </a:r>
          </a:p>
          <a:p>
            <a:pPr marL="625475" indent="533400">
              <a:buFont typeface="Wingdings" pitchFamily="2" charset="2"/>
              <a:buChar char="Ø"/>
            </a:pPr>
            <a:r>
              <a:rPr lang="en-CA" sz="2800" dirty="0">
                <a:solidFill>
                  <a:srgbClr val="000066"/>
                </a:solidFill>
              </a:rPr>
              <a:t>Personnel record’s</a:t>
            </a:r>
          </a:p>
          <a:p>
            <a:pPr marL="625475" indent="533400">
              <a:buFont typeface="Wingdings" pitchFamily="2" charset="2"/>
              <a:buChar char="Ø"/>
            </a:pPr>
            <a:r>
              <a:rPr lang="en-CA" sz="2800" dirty="0">
                <a:solidFill>
                  <a:srgbClr val="000066"/>
                </a:solidFill>
              </a:rPr>
              <a:t>Emergency Condition record’s</a:t>
            </a:r>
          </a:p>
          <a:p>
            <a:pPr marL="1524000" indent="365125"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Example of a Emergency Condition report</a:t>
            </a:r>
          </a:p>
          <a:p>
            <a:pPr marL="1524000" indent="365125">
              <a:buNone/>
            </a:pPr>
            <a:endParaRPr lang="en-CA" sz="2400" dirty="0">
              <a:solidFill>
                <a:srgbClr val="000066"/>
              </a:solidFill>
            </a:endParaRPr>
          </a:p>
          <a:p>
            <a:pPr marL="365125" indent="-365125">
              <a:buFont typeface="Arial" pitchFamily="34" charset="0"/>
              <a:buChar char="•"/>
            </a:pPr>
            <a:r>
              <a:rPr lang="en-CA" sz="3600" dirty="0">
                <a:solidFill>
                  <a:srgbClr val="000066"/>
                </a:solidFill>
              </a:rPr>
              <a:t>Preservation of records</a:t>
            </a:r>
          </a:p>
          <a:p>
            <a:pPr marL="365125" indent="-365125">
              <a:buFont typeface="Arial" pitchFamily="34" charset="0"/>
              <a:buChar char="•"/>
            </a:pPr>
            <a:r>
              <a:rPr lang="en-CA" sz="3600" dirty="0">
                <a:solidFill>
                  <a:srgbClr val="000066"/>
                </a:solidFill>
              </a:rPr>
              <a:t>Conclusion</a:t>
            </a:r>
          </a:p>
          <a:p>
            <a:pPr marL="365125" indent="-365125">
              <a:buNone/>
            </a:pPr>
            <a:endParaRPr lang="en-CA" sz="3600" dirty="0">
              <a:solidFill>
                <a:srgbClr val="000066"/>
              </a:solidFill>
            </a:endParaRPr>
          </a:p>
          <a:p>
            <a:pPr marL="365125" indent="-365125">
              <a:buFont typeface="Arial" pitchFamily="34" charset="0"/>
              <a:buChar char="•"/>
            </a:pPr>
            <a:endParaRPr lang="en-CA" dirty="0">
              <a:solidFill>
                <a:srgbClr val="000066"/>
              </a:solidFill>
            </a:endParaRPr>
          </a:p>
          <a:p>
            <a:pPr marL="625475" indent="533400">
              <a:buNone/>
            </a:pPr>
            <a:r>
              <a:rPr lang="en-CA" dirty="0">
                <a:solidFill>
                  <a:srgbClr val="000066"/>
                </a:solidFill>
              </a:rPr>
              <a:t>              </a:t>
            </a: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655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Importance of record keeping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0E00CC-3086-4918-B984-E803CEBC3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04900" y="1417638"/>
            <a:ext cx="6934200" cy="390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36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Importance of record keeping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Regular records of the operation of water treatment and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distribution facilities are helpful to those directly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responsible for the system, as well as band officials,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consulting engineers, and federal regulatory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agencies. </a:t>
            </a: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604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Importance of record keeping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Regular records of the operation of water treatment and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distribution facilities are helpful to those directly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responsible for the system, as well as band officials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consulting engineers, and federal regulatory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agencies.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The water systems operators can use these records as 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 guide in regulating, adjusting, and modifying the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facilities operations. </a:t>
            </a: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114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181600"/>
          </a:xfrm>
        </p:spPr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Another important function of record keeping is the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establishment of reliable, continuing proof of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performance, justifying decisions, expenditures and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recommendations.</a:t>
            </a:r>
          </a:p>
          <a:p>
            <a:pPr>
              <a:buNone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842509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66"/>
                </a:solidFill>
              </a:rPr>
              <a:t>Overview</a:t>
            </a:r>
            <a:endParaRPr lang="en-CA" dirty="0"/>
          </a:p>
        </p:txBody>
      </p:sp>
      <p:sp>
        <p:nvSpPr>
          <p:cNvPr id="40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CA" u="sng" dirty="0">
              <a:solidFill>
                <a:srgbClr val="000066"/>
              </a:solidFill>
            </a:endParaRPr>
          </a:p>
          <a:p>
            <a:pPr>
              <a:buNone/>
            </a:pPr>
            <a:endParaRPr lang="en-CA" u="sng" dirty="0">
              <a:solidFill>
                <a:srgbClr val="00006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9D3FE6-2E1E-464E-9360-294D8C25B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76400" y="1417638"/>
            <a:ext cx="5791200" cy="39528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5A95BB-B740-4F4A-BA9F-1AE17C1BA5CE}"/>
              </a:ext>
            </a:extLst>
          </p:cNvPr>
          <p:cNvSpPr txBox="1"/>
          <p:nvPr/>
        </p:nvSpPr>
        <p:spPr>
          <a:xfrm>
            <a:off x="3352800" y="6858000"/>
            <a:ext cx="5791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ksrecomm/50223209196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593023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181600"/>
          </a:xfrm>
        </p:spPr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Another important function of record keeping is the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establishment of reliable, continuing proof of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performance, justifying decisions, expenditures and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recommendations.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Such records are often the only sound basis for the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water system to plan corrective measures for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deficiencies in the water system or plant.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342244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Recording for operation reports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D1381F-E010-44B9-8910-1981F9521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43275" y="1600200"/>
            <a:ext cx="4657450" cy="4525963"/>
          </a:xfrm>
        </p:spPr>
      </p:pic>
    </p:spTree>
    <p:extLst>
      <p:ext uri="{BB962C8B-B14F-4D97-AF65-F5344CB8AC3E}">
        <p14:creationId xmlns:p14="http://schemas.microsoft.com/office/powerpoint/2010/main" val="4292551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Recording for operation reports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Proper record keeping can only benefit the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effectiveness of communication between different levels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of a communities water /waste water system. Whether it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be the operations staff, public works, chief and council,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or any federal agencies. The proof will be in the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numbers recorded over a period of time, deficiencies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can be brought to light and handled accordingly. </a:t>
            </a:r>
          </a:p>
          <a:p>
            <a:pPr>
              <a:buNone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86429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Different types of record keeping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The records which should be maintained for each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water / waste water systems will depend on the size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and complexity, treatment processes, etc. </a:t>
            </a: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803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Different types of record keeping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The records which should be maintained for each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water / waste water systems will depend on the size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and complexity, treatment processes, etc.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However, there are general types of records which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should be maintained at all water systems regardless of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complexity or size.</a:t>
            </a: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911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Records of the physical plant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F626B6-6F92-4AEF-B12A-51F986D9D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66825" y="1436688"/>
            <a:ext cx="6610350" cy="4036218"/>
          </a:xfrm>
        </p:spPr>
      </p:pic>
    </p:spTree>
    <p:extLst>
      <p:ext uri="{BB962C8B-B14F-4D97-AF65-F5344CB8AC3E}">
        <p14:creationId xmlns:p14="http://schemas.microsoft.com/office/powerpoint/2010/main" val="4195299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Records of the physical plant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Records of the existing physical plant and all the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equipment included as part of the construction project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should be maintained.</a:t>
            </a:r>
          </a:p>
        </p:txBody>
      </p:sp>
    </p:spTree>
    <p:extLst>
      <p:ext uri="{BB962C8B-B14F-4D97-AF65-F5344CB8AC3E}">
        <p14:creationId xmlns:p14="http://schemas.microsoft.com/office/powerpoint/2010/main" val="2822151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Records of the physical plant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Records of the existing physical plant and all the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equipment included as part of the construction project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should be maintained.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This information is valuable to operating staff regarding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the day-to-day operation of the systems, management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personnel in scheduling services, and to regulatory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personnel in evaluating performance and compliance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with standards.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This info should be available to the operating personnel</a:t>
            </a:r>
          </a:p>
        </p:txBody>
      </p:sp>
    </p:spTree>
    <p:extLst>
      <p:ext uri="{BB962C8B-B14F-4D97-AF65-F5344CB8AC3E}">
        <p14:creationId xmlns:p14="http://schemas.microsoft.com/office/powerpoint/2010/main" val="12962428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5257800"/>
          </a:xfrm>
        </p:spPr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at all times and kept up-to-date and in usable condition.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These records may include as-built drawings and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specifications of the water / waste water systems.</a:t>
            </a:r>
          </a:p>
        </p:txBody>
      </p:sp>
    </p:spTree>
    <p:extLst>
      <p:ext uri="{BB962C8B-B14F-4D97-AF65-F5344CB8AC3E}">
        <p14:creationId xmlns:p14="http://schemas.microsoft.com/office/powerpoint/2010/main" val="27186275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5257800"/>
          </a:xfrm>
        </p:spPr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at all times and kept up-to-date and in usable condition.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These records may include as-built drawings and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specifications of the water / waste water systems.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The name and phone number of the plant design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engineer should be included in the records.</a:t>
            </a:r>
          </a:p>
        </p:txBody>
      </p:sp>
    </p:spTree>
    <p:extLst>
      <p:ext uri="{BB962C8B-B14F-4D97-AF65-F5344CB8AC3E}">
        <p14:creationId xmlns:p14="http://schemas.microsoft.com/office/powerpoint/2010/main" val="590777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66"/>
                </a:solidFill>
              </a:rPr>
              <a:t>Overview</a:t>
            </a:r>
            <a:endParaRPr lang="en-CA" dirty="0"/>
          </a:p>
        </p:txBody>
      </p:sp>
      <p:sp>
        <p:nvSpPr>
          <p:cNvPr id="40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dirty="0">
                <a:solidFill>
                  <a:srgbClr val="000066"/>
                </a:solidFill>
              </a:rPr>
              <a:t>Importance of proper record keeping</a:t>
            </a:r>
          </a:p>
          <a:p>
            <a:pPr>
              <a:buNone/>
            </a:pPr>
            <a:endParaRPr lang="en-CA" dirty="0">
              <a:solidFill>
                <a:srgbClr val="000066"/>
              </a:solidFill>
            </a:endParaRPr>
          </a:p>
          <a:p>
            <a:pPr>
              <a:buNone/>
            </a:pPr>
            <a:r>
              <a:rPr lang="en-CA" dirty="0">
                <a:solidFill>
                  <a:srgbClr val="000066"/>
                </a:solidFill>
              </a:rPr>
              <a:t>                   </a:t>
            </a:r>
          </a:p>
          <a:p>
            <a:pPr>
              <a:buNone/>
            </a:pPr>
            <a:endParaRPr lang="en-CA" dirty="0">
              <a:solidFill>
                <a:srgbClr val="000066"/>
              </a:solidFill>
            </a:endParaRPr>
          </a:p>
          <a:p>
            <a:pPr algn="ctr">
              <a:buNone/>
            </a:pPr>
            <a:r>
              <a:rPr lang="en-CA" u="sng" dirty="0">
                <a:solidFill>
                  <a:srgbClr val="000066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41306526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Records of operation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F0BB7F-AD98-43C4-A971-8167C6DB2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371975"/>
          </a:xfrm>
        </p:spPr>
      </p:pic>
    </p:spTree>
    <p:extLst>
      <p:ext uri="{BB962C8B-B14F-4D97-AF65-F5344CB8AC3E}">
        <p14:creationId xmlns:p14="http://schemas.microsoft.com/office/powerpoint/2010/main" val="1468681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Records of operation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Records of operation are necessary to provide an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accurate description and ongoing account of the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system. </a:t>
            </a:r>
          </a:p>
        </p:txBody>
      </p:sp>
    </p:spTree>
    <p:extLst>
      <p:ext uri="{BB962C8B-B14F-4D97-AF65-F5344CB8AC3E}">
        <p14:creationId xmlns:p14="http://schemas.microsoft.com/office/powerpoint/2010/main" val="34306193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Records of operation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Records of operation are necessary to provide an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accurate description and ongoing account of the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system.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The systems operating records are comprised of the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results of water quality tests, measurements, readings,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and observations which have been made at various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Points of the system.</a:t>
            </a: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3036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Records of operation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Records of operation are necessary to provide an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accurate description and ongoing account of the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system.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The systems operating records are comprised of the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results of water quality tests, measurements, readings,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and observations which have been made at various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Points of the system.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Again, the truth is in the numbers. so accuracy and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Honesty is key.</a:t>
            </a: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618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Records of water quality results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1427B5-5B46-45FD-9FD1-C2FF92875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88268" y="1417638"/>
            <a:ext cx="6367463" cy="3839369"/>
          </a:xfrm>
        </p:spPr>
      </p:pic>
    </p:spTree>
    <p:extLst>
      <p:ext uri="{BB962C8B-B14F-4D97-AF65-F5344CB8AC3E}">
        <p14:creationId xmlns:p14="http://schemas.microsoft.com/office/powerpoint/2010/main" val="19450938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Records of water quality results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Water quality results should be recorded daily. These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could include the raw water and treated water results.</a:t>
            </a: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5099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Records of water quality results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Water quality results should be recorded daily. These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could include the raw water and treated water results.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Depending on the type of treatment process these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records could consist of the time and date of sample,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Ph, free chlorine, total chlorine, turbidity, color,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alkalinity, iron and manganese.</a:t>
            </a: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443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Records of water quality results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Water quality results should be recorded daily. These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could include the raw water and treated water results.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Depending on the type of treatment process these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records could consist of the time and date of sample,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Ph, free chlorine, total chlorine, turbidity, color,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alkalinity, iron and manganese.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If any of these parameters are out of line, it could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Indicate that the operators will have to calibrate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Instruments.  </a:t>
            </a: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122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52400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5257800"/>
          </a:xfrm>
        </p:spPr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Records kept will help determine the time and date of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 certain event.</a:t>
            </a:r>
          </a:p>
        </p:txBody>
      </p:sp>
    </p:spTree>
    <p:extLst>
      <p:ext uri="{BB962C8B-B14F-4D97-AF65-F5344CB8AC3E}">
        <p14:creationId xmlns:p14="http://schemas.microsoft.com/office/powerpoint/2010/main" val="21101126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Records for regulatory agencies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F0BAC0-840C-430B-B9A6-810A55DEF8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6775" y="1609725"/>
            <a:ext cx="7410449" cy="3967956"/>
          </a:xfrm>
        </p:spPr>
      </p:pic>
    </p:spTree>
    <p:extLst>
      <p:ext uri="{BB962C8B-B14F-4D97-AF65-F5344CB8AC3E}">
        <p14:creationId xmlns:p14="http://schemas.microsoft.com/office/powerpoint/2010/main" val="3558255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66"/>
                </a:solidFill>
              </a:rPr>
              <a:t>Overview</a:t>
            </a:r>
            <a:endParaRPr lang="en-CA" dirty="0"/>
          </a:p>
        </p:txBody>
      </p:sp>
      <p:sp>
        <p:nvSpPr>
          <p:cNvPr id="40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dirty="0">
                <a:solidFill>
                  <a:srgbClr val="000066"/>
                </a:solidFill>
              </a:rPr>
              <a:t>Importance of proper record keeping</a:t>
            </a:r>
          </a:p>
          <a:p>
            <a:pPr>
              <a:buFont typeface="Arial" pitchFamily="34" charset="0"/>
              <a:buChar char="•"/>
            </a:pPr>
            <a:r>
              <a:rPr lang="en-CA" dirty="0">
                <a:solidFill>
                  <a:srgbClr val="000066"/>
                </a:solidFill>
              </a:rPr>
              <a:t>Recording for operation reports</a:t>
            </a: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9432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Records for regulatory agencies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Every First Nation has EHO’s (Environmental Health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Officer). Water quality records help indicate and assure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that there is safe and reliable drinking water for our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communities. </a:t>
            </a:r>
          </a:p>
        </p:txBody>
      </p:sp>
    </p:spTree>
    <p:extLst>
      <p:ext uri="{BB962C8B-B14F-4D97-AF65-F5344CB8AC3E}">
        <p14:creationId xmlns:p14="http://schemas.microsoft.com/office/powerpoint/2010/main" val="14164303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Records for regulatory agencies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Every First Nation has EHO’s (Environmental Health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Officer). Water quality records help indicate and assure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that there is safe and reliable drinking water for our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communities.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If there are certain parameters not compliant, these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historical records can assist in determining if an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advisory should be issued. (Cautionary Advisory, Boil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Water Advisory, and Do Not Drink Advisory). </a:t>
            </a:r>
          </a:p>
        </p:txBody>
      </p:sp>
    </p:spTree>
    <p:extLst>
      <p:ext uri="{BB962C8B-B14F-4D97-AF65-F5344CB8AC3E}">
        <p14:creationId xmlns:p14="http://schemas.microsoft.com/office/powerpoint/2010/main" val="3338107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Preventative Maintenance Records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D3C531-1E38-40EC-BA3D-0DBD5CD12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7731" y="1417638"/>
            <a:ext cx="7348538" cy="4030662"/>
          </a:xfrm>
        </p:spPr>
      </p:pic>
    </p:spTree>
    <p:extLst>
      <p:ext uri="{BB962C8B-B14F-4D97-AF65-F5344CB8AC3E}">
        <p14:creationId xmlns:p14="http://schemas.microsoft.com/office/powerpoint/2010/main" val="38590371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Preventative Maintenance Records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Preventative maintenance records are needed to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provide accurate documentation of maintenance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work or repairs that have been done on water system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equipment. </a:t>
            </a:r>
          </a:p>
        </p:txBody>
      </p:sp>
    </p:spTree>
    <p:extLst>
      <p:ext uri="{BB962C8B-B14F-4D97-AF65-F5344CB8AC3E}">
        <p14:creationId xmlns:p14="http://schemas.microsoft.com/office/powerpoint/2010/main" val="3594732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Preventative Maintenance Records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Preventative maintenance records are needed to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provide accurate documentation of maintenance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work or repairs that have been done on water system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equipment.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These records are valuable to the system when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selecting equipment in the future and for preparing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maintenance budgets.</a:t>
            </a:r>
          </a:p>
        </p:txBody>
      </p:sp>
    </p:spTree>
    <p:extLst>
      <p:ext uri="{BB962C8B-B14F-4D97-AF65-F5344CB8AC3E}">
        <p14:creationId xmlns:p14="http://schemas.microsoft.com/office/powerpoint/2010/main" val="22955240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Preventative Maintenance Records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Preventative maintenance records are needed to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provide accurate documentation of maintenance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work or repairs that have been done on water system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equipment.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These records are valuable to the system when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selecting equipment in the future and for preparing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maintenance budgets.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These may include equipment records, records of repair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And maintenance work, maintenance repair costs</a:t>
            </a:r>
          </a:p>
        </p:txBody>
      </p:sp>
    </p:spTree>
    <p:extLst>
      <p:ext uri="{BB962C8B-B14F-4D97-AF65-F5344CB8AC3E}">
        <p14:creationId xmlns:p14="http://schemas.microsoft.com/office/powerpoint/2010/main" val="6175899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pPr algn="ctr"/>
            <a:endParaRPr lang="en-CA" dirty="0">
              <a:solidFill>
                <a:srgbClr val="00006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5257800"/>
          </a:xfrm>
        </p:spPr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And store room inventory records.</a:t>
            </a: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536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pPr algn="ctr"/>
            <a:endParaRPr lang="en-CA" dirty="0">
              <a:solidFill>
                <a:srgbClr val="00006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838200"/>
            <a:ext cx="7772400" cy="5257800"/>
          </a:xfrm>
        </p:spPr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And store room inventory records.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It is important to maintain accurate records of water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systems operating costs because these records may be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used to help plan operating budgets,</a:t>
            </a: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408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pPr algn="ctr"/>
            <a:endParaRPr lang="en-CA" dirty="0">
              <a:solidFill>
                <a:srgbClr val="00006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838200"/>
            <a:ext cx="7772400" cy="5257800"/>
          </a:xfrm>
        </p:spPr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And store room inventory records.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It is important to maintain accurate records of water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systems operating costs because these records may be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used to help plan operating budgets, justify water rate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increase, </a:t>
            </a: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6165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pPr algn="ctr"/>
            <a:endParaRPr lang="en-CA" dirty="0">
              <a:solidFill>
                <a:srgbClr val="00006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838200"/>
            <a:ext cx="7772400" cy="5257800"/>
          </a:xfrm>
        </p:spPr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And store room inventory records.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It is important to maintain accurate records of water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systems operating costs because these records may be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used to help plan operating budgets, justify water rate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increase, evaluate water system expenditures, and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compare costs from one year to the next.</a:t>
            </a: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528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66"/>
                </a:solidFill>
              </a:rPr>
              <a:t>Overview</a:t>
            </a:r>
            <a:endParaRPr lang="en-CA" dirty="0"/>
          </a:p>
        </p:txBody>
      </p:sp>
      <p:sp>
        <p:nvSpPr>
          <p:cNvPr id="40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dirty="0">
                <a:solidFill>
                  <a:srgbClr val="000066"/>
                </a:solidFill>
              </a:rPr>
              <a:t>Importance of proper record keeping</a:t>
            </a:r>
          </a:p>
          <a:p>
            <a:pPr>
              <a:buFont typeface="Arial" pitchFamily="34" charset="0"/>
              <a:buChar char="•"/>
            </a:pPr>
            <a:r>
              <a:rPr lang="en-CA" dirty="0">
                <a:solidFill>
                  <a:srgbClr val="000066"/>
                </a:solidFill>
              </a:rPr>
              <a:t>Recording for operation reports</a:t>
            </a:r>
          </a:p>
          <a:p>
            <a:pPr>
              <a:buFont typeface="Arial" pitchFamily="34" charset="0"/>
              <a:buChar char="•"/>
            </a:pPr>
            <a:r>
              <a:rPr lang="en-CA" dirty="0">
                <a:solidFill>
                  <a:srgbClr val="000066"/>
                </a:solidFill>
              </a:rPr>
              <a:t>Different types of record keeping</a:t>
            </a: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9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Personnel Records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AC59B8-BBF3-4F37-81C7-EA41DB7B7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43050" y="1369368"/>
            <a:ext cx="6377781" cy="4525963"/>
          </a:xfrm>
        </p:spPr>
      </p:pic>
    </p:spTree>
    <p:extLst>
      <p:ext uri="{BB962C8B-B14F-4D97-AF65-F5344CB8AC3E}">
        <p14:creationId xmlns:p14="http://schemas.microsoft.com/office/powerpoint/2010/main" val="13255560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Personnel Records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buNone/>
            </a:pPr>
            <a:r>
              <a:rPr lang="en-CA" sz="3100" dirty="0">
                <a:solidFill>
                  <a:srgbClr val="000066"/>
                </a:solidFill>
              </a:rPr>
              <a:t>The water system personnel should have an up to date record of each of its employees. </a:t>
            </a:r>
          </a:p>
        </p:txBody>
      </p:sp>
    </p:spTree>
    <p:extLst>
      <p:ext uri="{BB962C8B-B14F-4D97-AF65-F5344CB8AC3E}">
        <p14:creationId xmlns:p14="http://schemas.microsoft.com/office/powerpoint/2010/main" val="39843516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Personnel Records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buNone/>
            </a:pPr>
            <a:r>
              <a:rPr lang="en-CA" sz="3100" dirty="0">
                <a:solidFill>
                  <a:srgbClr val="000066"/>
                </a:solidFill>
              </a:rPr>
              <a:t>The water system personnel should have an up to date record of each of its employees. </a:t>
            </a:r>
          </a:p>
          <a:p>
            <a:pPr marL="0" indent="0">
              <a:buNone/>
            </a:pPr>
            <a:r>
              <a:rPr lang="en-CA" sz="2400" dirty="0">
                <a:solidFill>
                  <a:srgbClr val="000066"/>
                </a:solidFill>
              </a:rPr>
              <a:t>The record should include:</a:t>
            </a:r>
          </a:p>
        </p:txBody>
      </p:sp>
    </p:spTree>
    <p:extLst>
      <p:ext uri="{BB962C8B-B14F-4D97-AF65-F5344CB8AC3E}">
        <p14:creationId xmlns:p14="http://schemas.microsoft.com/office/powerpoint/2010/main" val="12818212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Personnel Records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buNone/>
            </a:pPr>
            <a:r>
              <a:rPr lang="en-CA" sz="3100" dirty="0">
                <a:solidFill>
                  <a:srgbClr val="000066"/>
                </a:solidFill>
              </a:rPr>
              <a:t>The water system personnel should have an up to date record of each of its employees. </a:t>
            </a:r>
          </a:p>
          <a:p>
            <a:pPr marL="0" indent="0">
              <a:buNone/>
            </a:pPr>
            <a:r>
              <a:rPr lang="en-CA" sz="2400" dirty="0">
                <a:solidFill>
                  <a:srgbClr val="000066"/>
                </a:solidFill>
              </a:rPr>
              <a:t>The record should include:</a:t>
            </a:r>
          </a:p>
          <a:p>
            <a:pPr marL="0"/>
            <a:r>
              <a:rPr lang="en-CA" sz="2400" dirty="0">
                <a:solidFill>
                  <a:srgbClr val="000066"/>
                </a:solidFill>
              </a:rPr>
              <a:t>The employees name</a:t>
            </a:r>
          </a:p>
          <a:p>
            <a:pPr marL="0"/>
            <a:r>
              <a:rPr lang="en-CA" sz="2400" dirty="0">
                <a:solidFill>
                  <a:srgbClr val="000066"/>
                </a:solidFill>
              </a:rPr>
              <a:t>Job title</a:t>
            </a:r>
          </a:p>
          <a:p>
            <a:pPr marL="0"/>
            <a:r>
              <a:rPr lang="en-CA" sz="2400" dirty="0">
                <a:solidFill>
                  <a:srgbClr val="000066"/>
                </a:solidFill>
              </a:rPr>
              <a:t>Address and phone number</a:t>
            </a:r>
          </a:p>
          <a:p>
            <a:pPr marL="0"/>
            <a:r>
              <a:rPr lang="en-CA" sz="2400" dirty="0">
                <a:solidFill>
                  <a:srgbClr val="000066"/>
                </a:solidFill>
              </a:rPr>
              <a:t>Emergency contact numbers</a:t>
            </a:r>
          </a:p>
          <a:p>
            <a:pPr marL="0"/>
            <a:r>
              <a:rPr lang="en-CA" sz="2400" dirty="0">
                <a:solidFill>
                  <a:srgbClr val="000066"/>
                </a:solidFill>
              </a:rPr>
              <a:t>Date of hire</a:t>
            </a:r>
          </a:p>
          <a:p>
            <a:pPr marL="0"/>
            <a:r>
              <a:rPr lang="en-CA" sz="2400" dirty="0">
                <a:solidFill>
                  <a:srgbClr val="000066"/>
                </a:solidFill>
              </a:rPr>
              <a:t>Operator certification and education, </a:t>
            </a:r>
          </a:p>
        </p:txBody>
      </p:sp>
    </p:spTree>
    <p:extLst>
      <p:ext uri="{BB962C8B-B14F-4D97-AF65-F5344CB8AC3E}">
        <p14:creationId xmlns:p14="http://schemas.microsoft.com/office/powerpoint/2010/main" val="23365640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Personnel Records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buNone/>
            </a:pPr>
            <a:r>
              <a:rPr lang="en-CA" sz="3100" dirty="0">
                <a:solidFill>
                  <a:srgbClr val="000066"/>
                </a:solidFill>
              </a:rPr>
              <a:t>The water system personnel should have an up to date record of each of its employees. </a:t>
            </a:r>
          </a:p>
          <a:p>
            <a:pPr marL="0" indent="0">
              <a:buNone/>
            </a:pPr>
            <a:r>
              <a:rPr lang="en-CA" sz="2400" dirty="0">
                <a:solidFill>
                  <a:srgbClr val="000066"/>
                </a:solidFill>
              </a:rPr>
              <a:t>The record should include:</a:t>
            </a:r>
          </a:p>
          <a:p>
            <a:pPr marL="0"/>
            <a:r>
              <a:rPr lang="en-CA" sz="2400" dirty="0">
                <a:solidFill>
                  <a:srgbClr val="000066"/>
                </a:solidFill>
              </a:rPr>
              <a:t>Medical history</a:t>
            </a:r>
          </a:p>
          <a:p>
            <a:pPr marL="0"/>
            <a:r>
              <a:rPr lang="en-CA" sz="2400" dirty="0">
                <a:solidFill>
                  <a:srgbClr val="000066"/>
                </a:solidFill>
              </a:rPr>
              <a:t>Disciplinary actions</a:t>
            </a:r>
          </a:p>
          <a:p>
            <a:pPr marL="0"/>
            <a:r>
              <a:rPr lang="en-CA" sz="2400" dirty="0">
                <a:solidFill>
                  <a:srgbClr val="000066"/>
                </a:solidFill>
              </a:rPr>
              <a:t>Accidents</a:t>
            </a:r>
          </a:p>
          <a:p>
            <a:pPr marL="0"/>
            <a:r>
              <a:rPr lang="en-CA" sz="2400" dirty="0">
                <a:solidFill>
                  <a:srgbClr val="000066"/>
                </a:solidFill>
              </a:rPr>
              <a:t>Injury reports</a:t>
            </a:r>
          </a:p>
          <a:p>
            <a:pPr marL="0"/>
            <a:r>
              <a:rPr lang="en-CA" sz="2400" dirty="0">
                <a:solidFill>
                  <a:srgbClr val="000066"/>
                </a:solidFill>
              </a:rPr>
              <a:t>Awards received</a:t>
            </a:r>
          </a:p>
        </p:txBody>
      </p:sp>
    </p:spTree>
    <p:extLst>
      <p:ext uri="{BB962C8B-B14F-4D97-AF65-F5344CB8AC3E}">
        <p14:creationId xmlns:p14="http://schemas.microsoft.com/office/powerpoint/2010/main" val="19662540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Personnel Records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buNone/>
            </a:pPr>
            <a:r>
              <a:rPr lang="en-CA" sz="3100" dirty="0">
                <a:solidFill>
                  <a:srgbClr val="000066"/>
                </a:solidFill>
              </a:rPr>
              <a:t>The water system personnel should have an up to date record of each of its employees. </a:t>
            </a:r>
          </a:p>
          <a:p>
            <a:pPr marL="0"/>
            <a:r>
              <a:rPr lang="en-CA" sz="2400" dirty="0">
                <a:solidFill>
                  <a:srgbClr val="000066"/>
                </a:solidFill>
              </a:rPr>
              <a:t>The record should include:</a:t>
            </a:r>
          </a:p>
          <a:p>
            <a:pPr marL="0"/>
            <a:r>
              <a:rPr lang="en-CA" sz="2400" dirty="0">
                <a:solidFill>
                  <a:srgbClr val="000066"/>
                </a:solidFill>
              </a:rPr>
              <a:t>medical history</a:t>
            </a:r>
          </a:p>
          <a:p>
            <a:pPr marL="0"/>
            <a:r>
              <a:rPr lang="en-CA" sz="2400" dirty="0">
                <a:solidFill>
                  <a:srgbClr val="000066"/>
                </a:solidFill>
              </a:rPr>
              <a:t>disciplinary actions</a:t>
            </a:r>
          </a:p>
          <a:p>
            <a:pPr marL="0"/>
            <a:r>
              <a:rPr lang="en-CA" sz="2400" dirty="0">
                <a:solidFill>
                  <a:srgbClr val="000066"/>
                </a:solidFill>
              </a:rPr>
              <a:t>Accidents</a:t>
            </a:r>
          </a:p>
          <a:p>
            <a:pPr marL="0"/>
            <a:r>
              <a:rPr lang="en-CA" sz="2400" dirty="0">
                <a:solidFill>
                  <a:srgbClr val="000066"/>
                </a:solidFill>
              </a:rPr>
              <a:t>injury reports</a:t>
            </a:r>
          </a:p>
          <a:p>
            <a:pPr marL="0"/>
            <a:r>
              <a:rPr lang="en-CA" sz="2400" dirty="0">
                <a:solidFill>
                  <a:srgbClr val="000066"/>
                </a:solidFill>
              </a:rPr>
              <a:t>awards received. </a:t>
            </a:r>
          </a:p>
          <a:p>
            <a:pPr marL="0">
              <a:buNone/>
            </a:pPr>
            <a:r>
              <a:rPr lang="en-CA" sz="2400" dirty="0">
                <a:solidFill>
                  <a:srgbClr val="000066"/>
                </a:solidFill>
              </a:rPr>
              <a:t>The employees are a communities best asset.</a:t>
            </a:r>
          </a:p>
        </p:txBody>
      </p:sp>
    </p:spTree>
    <p:extLst>
      <p:ext uri="{BB962C8B-B14F-4D97-AF65-F5344CB8AC3E}">
        <p14:creationId xmlns:p14="http://schemas.microsoft.com/office/powerpoint/2010/main" val="33718890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Personnel Records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ctr">
              <a:buNone/>
            </a:pPr>
            <a:endParaRPr lang="en-CA" sz="2400" dirty="0">
              <a:solidFill>
                <a:srgbClr val="000066"/>
              </a:solidFill>
            </a:endParaRPr>
          </a:p>
          <a:p>
            <a:pPr marL="0" algn="ctr">
              <a:buNone/>
            </a:pPr>
            <a:endParaRPr lang="en-CA" sz="2400" dirty="0">
              <a:solidFill>
                <a:srgbClr val="000066"/>
              </a:solidFill>
            </a:endParaRPr>
          </a:p>
          <a:p>
            <a:pPr marL="0" algn="ctr">
              <a:buNone/>
            </a:pPr>
            <a:r>
              <a:rPr lang="en-CA" dirty="0">
                <a:solidFill>
                  <a:srgbClr val="000066"/>
                </a:solidFill>
              </a:rPr>
              <a:t>The employees are a communities best asset.</a:t>
            </a:r>
          </a:p>
        </p:txBody>
      </p:sp>
    </p:spTree>
    <p:extLst>
      <p:ext uri="{BB962C8B-B14F-4D97-AF65-F5344CB8AC3E}">
        <p14:creationId xmlns:p14="http://schemas.microsoft.com/office/powerpoint/2010/main" val="26082302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Emergency Condition Records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CA51EB-E68E-404C-812C-C5902553D9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8922" y="1650056"/>
            <a:ext cx="8046156" cy="4026843"/>
          </a:xfrm>
        </p:spPr>
      </p:pic>
    </p:spTree>
    <p:extLst>
      <p:ext uri="{BB962C8B-B14F-4D97-AF65-F5344CB8AC3E}">
        <p14:creationId xmlns:p14="http://schemas.microsoft.com/office/powerpoint/2010/main" val="24374638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Emergency Condition Records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Documentation of emergency conditions, as well as the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Actions taken in response to the emergency, is highly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recommended. </a:t>
            </a:r>
          </a:p>
        </p:txBody>
      </p:sp>
    </p:spTree>
    <p:extLst>
      <p:ext uri="{BB962C8B-B14F-4D97-AF65-F5344CB8AC3E}">
        <p14:creationId xmlns:p14="http://schemas.microsoft.com/office/powerpoint/2010/main" val="3225550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Emergency Condition Records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Documentation of emergency conditions, as well as the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Actions taken in response to the emergency, is highly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recommended.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Such records will prove useful in updating and/or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modifying EMP’s (Emergency Response Plan) as well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as documenting problem areas for future construction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Projects.</a:t>
            </a:r>
          </a:p>
        </p:txBody>
      </p:sp>
    </p:spTree>
    <p:extLst>
      <p:ext uri="{BB962C8B-B14F-4D97-AF65-F5344CB8AC3E}">
        <p14:creationId xmlns:p14="http://schemas.microsoft.com/office/powerpoint/2010/main" val="3679710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66"/>
                </a:solidFill>
              </a:rPr>
              <a:t>Overview</a:t>
            </a:r>
            <a:endParaRPr lang="en-CA" dirty="0"/>
          </a:p>
        </p:txBody>
      </p:sp>
      <p:sp>
        <p:nvSpPr>
          <p:cNvPr id="40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dirty="0">
                <a:solidFill>
                  <a:srgbClr val="000066"/>
                </a:solidFill>
              </a:rPr>
              <a:t>Importance of proper record keeping</a:t>
            </a:r>
          </a:p>
          <a:p>
            <a:pPr>
              <a:buFont typeface="Arial" pitchFamily="34" charset="0"/>
              <a:buChar char="•"/>
            </a:pPr>
            <a:r>
              <a:rPr lang="en-CA" dirty="0">
                <a:solidFill>
                  <a:srgbClr val="000066"/>
                </a:solidFill>
              </a:rPr>
              <a:t>Recording for operation reports</a:t>
            </a:r>
          </a:p>
          <a:p>
            <a:pPr>
              <a:buFont typeface="Arial" pitchFamily="34" charset="0"/>
              <a:buChar char="•"/>
            </a:pPr>
            <a:r>
              <a:rPr lang="en-CA" dirty="0">
                <a:solidFill>
                  <a:srgbClr val="000066"/>
                </a:solidFill>
              </a:rPr>
              <a:t>Different types of record keeping</a:t>
            </a:r>
          </a:p>
          <a:p>
            <a:pPr marL="625475" indent="533400">
              <a:buFont typeface="Wingdings" pitchFamily="2" charset="2"/>
              <a:buChar char="Ø"/>
            </a:pPr>
            <a:r>
              <a:rPr lang="en-CA" sz="2800" dirty="0">
                <a:solidFill>
                  <a:srgbClr val="000066"/>
                </a:solidFill>
              </a:rPr>
              <a:t>Records of the physical plant</a:t>
            </a:r>
          </a:p>
          <a:p>
            <a:pPr marL="625475" indent="533400">
              <a:buNone/>
            </a:pPr>
            <a:r>
              <a:rPr lang="en-CA" dirty="0">
                <a:solidFill>
                  <a:srgbClr val="000066"/>
                </a:solidFill>
              </a:rPr>
              <a:t>              </a:t>
            </a: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0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Emergency Condition Records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Documentation of emergency conditions, as well as the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Actions taken in response to the emergency, is highly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recommended.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Such records will prove useful in updating and/or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modifying EMP’s (Emergency Response Plan) as well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as documenting problem areas for future construction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Projects.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An Emergency Conditions Report should be compiled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for each significant emergency and filed into the</a:t>
            </a:r>
          </a:p>
        </p:txBody>
      </p:sp>
    </p:spTree>
    <p:extLst>
      <p:ext uri="{BB962C8B-B14F-4D97-AF65-F5344CB8AC3E}">
        <p14:creationId xmlns:p14="http://schemas.microsoft.com/office/powerpoint/2010/main" val="15994485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pPr algn="ctr"/>
            <a:endParaRPr lang="en-CA" dirty="0">
              <a:solidFill>
                <a:srgbClr val="00006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Water system records.</a:t>
            </a:r>
          </a:p>
        </p:txBody>
      </p:sp>
    </p:spTree>
    <p:extLst>
      <p:ext uri="{BB962C8B-B14F-4D97-AF65-F5344CB8AC3E}">
        <p14:creationId xmlns:p14="http://schemas.microsoft.com/office/powerpoint/2010/main" val="38875796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pPr algn="ctr"/>
            <a:endParaRPr lang="en-CA" dirty="0">
              <a:solidFill>
                <a:srgbClr val="00006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Water system records.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For example, an Emergency Report for flooding of a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water treatment plant should include the following:</a:t>
            </a:r>
          </a:p>
        </p:txBody>
      </p:sp>
    </p:spTree>
    <p:extLst>
      <p:ext uri="{BB962C8B-B14F-4D97-AF65-F5344CB8AC3E}">
        <p14:creationId xmlns:p14="http://schemas.microsoft.com/office/powerpoint/2010/main" val="27876645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pPr algn="ctr"/>
            <a:endParaRPr lang="en-CA" dirty="0">
              <a:solidFill>
                <a:srgbClr val="00006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Water system records.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For example, an Emergency Report for flooding of a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water treatment plant should include the following: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Time of notification of impending flooding.</a:t>
            </a:r>
          </a:p>
        </p:txBody>
      </p:sp>
    </p:spTree>
    <p:extLst>
      <p:ext uri="{BB962C8B-B14F-4D97-AF65-F5344CB8AC3E}">
        <p14:creationId xmlns:p14="http://schemas.microsoft.com/office/powerpoint/2010/main" val="23914241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pPr algn="ctr"/>
            <a:endParaRPr lang="en-CA" dirty="0">
              <a:solidFill>
                <a:srgbClr val="00006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Water system records.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For example, an Emergency Report for flooding of a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water treatment plant should include the following: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Time of notification of impending flooding.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Actual time flood water entered treatment plant site.</a:t>
            </a:r>
          </a:p>
        </p:txBody>
      </p:sp>
    </p:spTree>
    <p:extLst>
      <p:ext uri="{BB962C8B-B14F-4D97-AF65-F5344CB8AC3E}">
        <p14:creationId xmlns:p14="http://schemas.microsoft.com/office/powerpoint/2010/main" val="12458929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pPr algn="ctr"/>
            <a:endParaRPr lang="en-CA" dirty="0">
              <a:solidFill>
                <a:srgbClr val="00006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Water system records.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For example, an Emergency Report for flooding of a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water treatment plant should include the following: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Time of notification of impending flooding.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Actual time flood water entered treatment plant site.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Measurement of highest water level in relation to the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physical structures at treatment plant.</a:t>
            </a:r>
          </a:p>
        </p:txBody>
      </p:sp>
    </p:spTree>
    <p:extLst>
      <p:ext uri="{BB962C8B-B14F-4D97-AF65-F5344CB8AC3E}">
        <p14:creationId xmlns:p14="http://schemas.microsoft.com/office/powerpoint/2010/main" val="20269538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pPr algn="ctr"/>
            <a:endParaRPr lang="en-CA" dirty="0">
              <a:solidFill>
                <a:srgbClr val="00006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Water system records.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For example, an Emergency Report for flooding of a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water treatment plant should include the following: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Time of notification of impending flooding.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Actual time flood water entered treatment plant site.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Measurement of highest water level in relation to the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physical structures at treatment plant.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Location of where water first entered plant.</a:t>
            </a:r>
          </a:p>
        </p:txBody>
      </p:sp>
    </p:spTree>
    <p:extLst>
      <p:ext uri="{BB962C8B-B14F-4D97-AF65-F5344CB8AC3E}">
        <p14:creationId xmlns:p14="http://schemas.microsoft.com/office/powerpoint/2010/main" val="2748579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pPr algn="ctr"/>
            <a:endParaRPr lang="en-CA" dirty="0">
              <a:solidFill>
                <a:srgbClr val="00006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Water system records.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For example, an Emergency Report for flooding of a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water treatment plant should include the following: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Time of notification of impending flooding.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Actual time flood water entered treatment plant site.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Measurement of highest water level in relation to the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physical structures at treatment plant.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Location of where water first entered plant.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Equipment and/or structure damaged by flood. Was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the equipment shut down? Record date and time.</a:t>
            </a:r>
          </a:p>
        </p:txBody>
      </p:sp>
    </p:spTree>
    <p:extLst>
      <p:ext uri="{BB962C8B-B14F-4D97-AF65-F5344CB8AC3E}">
        <p14:creationId xmlns:p14="http://schemas.microsoft.com/office/powerpoint/2010/main" val="10653696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pPr algn="ctr"/>
            <a:endParaRPr lang="en-CA" dirty="0">
              <a:solidFill>
                <a:srgbClr val="00006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Water system records.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For example, an Emergency Report for flooding of a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water treatment plant should include the following: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Time of notification of impending flooding.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Actual time flood water entered treatment plant site.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Measurement of highest water level in relation to the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physical structures at treatment plant.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Location of where water first entered plant.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Equipment and/or structure damaged by flood. Was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the equipment shut down? Record date and time.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Reports of maximum flood stage of the receiving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stream.</a:t>
            </a:r>
          </a:p>
        </p:txBody>
      </p:sp>
    </p:spTree>
    <p:extLst>
      <p:ext uri="{BB962C8B-B14F-4D97-AF65-F5344CB8AC3E}">
        <p14:creationId xmlns:p14="http://schemas.microsoft.com/office/powerpoint/2010/main" val="262794658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pPr algn="ctr"/>
            <a:endParaRPr lang="en-CA" dirty="0">
              <a:solidFill>
                <a:srgbClr val="00006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Protective actions taken by personnel.</a:t>
            </a: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08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66"/>
                </a:solidFill>
              </a:rPr>
              <a:t>Overview</a:t>
            </a:r>
            <a:endParaRPr lang="en-CA" dirty="0"/>
          </a:p>
        </p:txBody>
      </p:sp>
      <p:sp>
        <p:nvSpPr>
          <p:cNvPr id="40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dirty="0">
                <a:solidFill>
                  <a:srgbClr val="000066"/>
                </a:solidFill>
              </a:rPr>
              <a:t>Importance of proper record keeping</a:t>
            </a:r>
          </a:p>
          <a:p>
            <a:pPr>
              <a:buFont typeface="Arial" pitchFamily="34" charset="0"/>
              <a:buChar char="•"/>
            </a:pPr>
            <a:r>
              <a:rPr lang="en-CA" dirty="0">
                <a:solidFill>
                  <a:srgbClr val="000066"/>
                </a:solidFill>
              </a:rPr>
              <a:t>Recording for operation reports</a:t>
            </a:r>
          </a:p>
          <a:p>
            <a:pPr>
              <a:buFont typeface="Arial" pitchFamily="34" charset="0"/>
              <a:buChar char="•"/>
            </a:pPr>
            <a:r>
              <a:rPr lang="en-CA" dirty="0">
                <a:solidFill>
                  <a:srgbClr val="000066"/>
                </a:solidFill>
              </a:rPr>
              <a:t>Different types of record keeping</a:t>
            </a:r>
          </a:p>
          <a:p>
            <a:pPr marL="625475" indent="533400">
              <a:buFont typeface="Wingdings" pitchFamily="2" charset="2"/>
              <a:buChar char="Ø"/>
            </a:pPr>
            <a:r>
              <a:rPr lang="en-CA" sz="2800" dirty="0">
                <a:solidFill>
                  <a:srgbClr val="000066"/>
                </a:solidFill>
              </a:rPr>
              <a:t>Records of the physical plant</a:t>
            </a:r>
          </a:p>
          <a:p>
            <a:pPr marL="625475" indent="533400">
              <a:buFont typeface="Wingdings" pitchFamily="2" charset="2"/>
              <a:buChar char="Ø"/>
            </a:pPr>
            <a:r>
              <a:rPr lang="en-CA" sz="2800" dirty="0">
                <a:solidFill>
                  <a:srgbClr val="000066"/>
                </a:solidFill>
              </a:rPr>
              <a:t>Records of operation</a:t>
            </a:r>
          </a:p>
          <a:p>
            <a:pPr marL="625475" indent="533400">
              <a:buNone/>
            </a:pPr>
            <a:endParaRPr lang="en-CA" sz="2800" dirty="0">
              <a:solidFill>
                <a:srgbClr val="000066"/>
              </a:solidFill>
            </a:endParaRPr>
          </a:p>
          <a:p>
            <a:pPr marL="625475" indent="533400">
              <a:buFont typeface="Wingdings" pitchFamily="2" charset="2"/>
              <a:buChar char="Ø"/>
            </a:pPr>
            <a:endParaRPr lang="en-CA" sz="2800" dirty="0">
              <a:solidFill>
                <a:srgbClr val="000066"/>
              </a:solidFill>
            </a:endParaRPr>
          </a:p>
          <a:p>
            <a:pPr marL="625475" indent="533400">
              <a:buNone/>
            </a:pPr>
            <a:r>
              <a:rPr lang="en-CA" dirty="0">
                <a:solidFill>
                  <a:srgbClr val="000066"/>
                </a:solidFill>
              </a:rPr>
              <a:t>              </a:t>
            </a: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958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pPr algn="ctr"/>
            <a:endParaRPr lang="en-CA" dirty="0">
              <a:solidFill>
                <a:srgbClr val="00006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Protective actions taken by personnel.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Other organizations or agencies contacted and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Actions taken.</a:t>
            </a: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2741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pPr algn="ctr"/>
            <a:endParaRPr lang="en-CA" dirty="0">
              <a:solidFill>
                <a:srgbClr val="00006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Protective actions taken by personnel.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Other organizations or agencies contacted and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actions taken.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Length of time and degree to which water quality was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affected. Operators should report all complaints by date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And time, and the follow-up actions.</a:t>
            </a: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0830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pPr algn="ctr"/>
            <a:endParaRPr lang="en-CA" dirty="0">
              <a:solidFill>
                <a:srgbClr val="00006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Protective actions taken by personnel.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Other organizations or agencies contacted and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actions taken.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Length of time and degree to which water quality was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affected. Operators should report all complaints by date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And time, and the follow-up actions.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Description of repairs and/or replacements required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to restore plant to original condition. Record date and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Time of restoration of each unit.</a:t>
            </a: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9085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pPr algn="ctr"/>
            <a:endParaRPr lang="en-CA" dirty="0">
              <a:solidFill>
                <a:srgbClr val="00006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Protective actions taken by personnel.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Other organizations or agencies contacted and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actions taken.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Length of time and degree to which water quality was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affected. Operators should report all complaints by date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And time, and the follow-up actions.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Description of repairs and/or replacements required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to restore plant to original condition. Record date and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time of restoration of each unit.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Contractor, repair service, or equipment vendor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involved in repairs.</a:t>
            </a: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4051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pPr algn="ctr"/>
            <a:endParaRPr lang="en-CA" dirty="0">
              <a:solidFill>
                <a:srgbClr val="00006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Protective actions taken by personnel.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Other organizations or agencies contacted and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actions taken.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Length of time and degree to which water quality was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affected. Operators should report all complaints by date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and time, and the follow-up actions.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Description of repairs and/or replacements required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to restore plant to original condition. Record date and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time of restoration of each unit.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Contractor, repair service, or equipment vendor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involved in repairs.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Cost of repairs/replacements.</a:t>
            </a: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9638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pPr algn="ctr"/>
            <a:endParaRPr lang="en-CA" dirty="0">
              <a:solidFill>
                <a:srgbClr val="00006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sz="2400" dirty="0">
                <a:solidFill>
                  <a:srgbClr val="000066"/>
                </a:solidFill>
              </a:rPr>
              <a:t>Actions taken to prevent reoccurrence of emergency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conditions. Recommendations for revision to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emergency response plan and capital improvements.</a:t>
            </a: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This information could be necessary if insurance claims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would arise as a result of a particular emergency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conditions.</a:t>
            </a:r>
          </a:p>
        </p:txBody>
      </p:sp>
    </p:spTree>
    <p:extLst>
      <p:ext uri="{BB962C8B-B14F-4D97-AF65-F5344CB8AC3E}">
        <p14:creationId xmlns:p14="http://schemas.microsoft.com/office/powerpoint/2010/main" val="248047220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Preservation of records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0A1AD1-53B7-4326-A711-8F734715F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00375" y="1781969"/>
            <a:ext cx="3143250" cy="4162425"/>
          </a:xfrm>
        </p:spPr>
      </p:pic>
    </p:spTree>
    <p:extLst>
      <p:ext uri="{BB962C8B-B14F-4D97-AF65-F5344CB8AC3E}">
        <p14:creationId xmlns:p14="http://schemas.microsoft.com/office/powerpoint/2010/main" val="15375956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Preservation of records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In order to prevent the destruction of records through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loss of flood, fire, or other disasters, it is recommended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that a program for the preservation of records be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initiated into the O&amp;M plan.</a:t>
            </a:r>
          </a:p>
        </p:txBody>
      </p:sp>
    </p:spTree>
    <p:extLst>
      <p:ext uri="{BB962C8B-B14F-4D97-AF65-F5344CB8AC3E}">
        <p14:creationId xmlns:p14="http://schemas.microsoft.com/office/powerpoint/2010/main" val="262530432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Preservation of records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In order to prevent the destruction of records through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loss of flood, fire, or other disasters, it is recommended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that a program for the preservation of records be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initiated into the O&amp;M plan.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The program should outline where copies of records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are to be maintained. </a:t>
            </a:r>
          </a:p>
        </p:txBody>
      </p:sp>
    </p:spTree>
    <p:extLst>
      <p:ext uri="{BB962C8B-B14F-4D97-AF65-F5344CB8AC3E}">
        <p14:creationId xmlns:p14="http://schemas.microsoft.com/office/powerpoint/2010/main" val="334147175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Preservation of records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In order to prevent the destruction of records through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loss of flood, fire, or other disasters, it is recommended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that a program for the preservation of records be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initiated into the O&amp;M plan.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The program should outline where copies of records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are to be maintained.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Some locations where the record copies may be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maintained are with the systems consulting engineer,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in the water plant, band office, public works shop, etc.</a:t>
            </a:r>
          </a:p>
        </p:txBody>
      </p:sp>
    </p:spTree>
    <p:extLst>
      <p:ext uri="{BB962C8B-B14F-4D97-AF65-F5344CB8AC3E}">
        <p14:creationId xmlns:p14="http://schemas.microsoft.com/office/powerpoint/2010/main" val="1495365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66"/>
                </a:solidFill>
              </a:rPr>
              <a:t>Overview</a:t>
            </a:r>
            <a:endParaRPr lang="en-CA" dirty="0"/>
          </a:p>
        </p:txBody>
      </p:sp>
      <p:sp>
        <p:nvSpPr>
          <p:cNvPr id="4098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CA" dirty="0">
                <a:solidFill>
                  <a:srgbClr val="000066"/>
                </a:solidFill>
              </a:rPr>
              <a:t>Importance of proper record keeping</a:t>
            </a:r>
          </a:p>
          <a:p>
            <a:pPr>
              <a:buFont typeface="Arial" pitchFamily="34" charset="0"/>
              <a:buChar char="•"/>
            </a:pPr>
            <a:r>
              <a:rPr lang="en-CA" dirty="0">
                <a:solidFill>
                  <a:srgbClr val="000066"/>
                </a:solidFill>
              </a:rPr>
              <a:t>Recording for operation reports</a:t>
            </a:r>
          </a:p>
          <a:p>
            <a:pPr>
              <a:buFont typeface="Arial" pitchFamily="34" charset="0"/>
              <a:buChar char="•"/>
            </a:pPr>
            <a:r>
              <a:rPr lang="en-CA" dirty="0">
                <a:solidFill>
                  <a:srgbClr val="000066"/>
                </a:solidFill>
              </a:rPr>
              <a:t>Different types of record keeping</a:t>
            </a:r>
          </a:p>
          <a:p>
            <a:pPr marL="625475" indent="533400">
              <a:buFont typeface="Wingdings" pitchFamily="2" charset="2"/>
              <a:buChar char="Ø"/>
            </a:pPr>
            <a:r>
              <a:rPr lang="en-CA" sz="2800" dirty="0">
                <a:solidFill>
                  <a:srgbClr val="000066"/>
                </a:solidFill>
              </a:rPr>
              <a:t>Records of the physical plant</a:t>
            </a:r>
          </a:p>
          <a:p>
            <a:pPr marL="625475" indent="533400">
              <a:buFont typeface="Wingdings" pitchFamily="2" charset="2"/>
              <a:buChar char="Ø"/>
            </a:pPr>
            <a:r>
              <a:rPr lang="en-CA" sz="2800" dirty="0">
                <a:solidFill>
                  <a:srgbClr val="000066"/>
                </a:solidFill>
              </a:rPr>
              <a:t>Records of operation</a:t>
            </a:r>
          </a:p>
          <a:p>
            <a:pPr marL="625475" indent="533400">
              <a:buFont typeface="Wingdings" pitchFamily="2" charset="2"/>
              <a:buChar char="Ø"/>
            </a:pPr>
            <a:r>
              <a:rPr lang="en-CA" sz="2800" dirty="0">
                <a:solidFill>
                  <a:srgbClr val="000066"/>
                </a:solidFill>
              </a:rPr>
              <a:t>Records of water quality results</a:t>
            </a:r>
          </a:p>
          <a:p>
            <a:pPr marL="625475" indent="533400">
              <a:buFont typeface="Wingdings" pitchFamily="2" charset="2"/>
              <a:buChar char="Ø"/>
            </a:pPr>
            <a:endParaRPr lang="en-CA" sz="2800" dirty="0">
              <a:solidFill>
                <a:srgbClr val="000066"/>
              </a:solidFill>
            </a:endParaRPr>
          </a:p>
          <a:p>
            <a:pPr marL="625475" indent="533400">
              <a:buNone/>
            </a:pPr>
            <a:endParaRPr lang="en-CA" sz="2800" dirty="0">
              <a:solidFill>
                <a:srgbClr val="000066"/>
              </a:solidFill>
            </a:endParaRPr>
          </a:p>
          <a:p>
            <a:pPr marL="625475" indent="533400">
              <a:buFont typeface="Wingdings" pitchFamily="2" charset="2"/>
              <a:buChar char="Ø"/>
            </a:pPr>
            <a:endParaRPr lang="en-CA" sz="2800" dirty="0">
              <a:solidFill>
                <a:srgbClr val="000066"/>
              </a:solidFill>
            </a:endParaRPr>
          </a:p>
          <a:p>
            <a:pPr marL="625475" indent="533400">
              <a:buNone/>
            </a:pPr>
            <a:r>
              <a:rPr lang="en-CA" dirty="0">
                <a:solidFill>
                  <a:srgbClr val="000066"/>
                </a:solidFill>
              </a:rPr>
              <a:t>              </a:t>
            </a: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4848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pPr algn="ctr"/>
            <a:endParaRPr lang="en-CA" dirty="0">
              <a:solidFill>
                <a:srgbClr val="00006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Electronic storage data devices are a good idea and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backing up these devices should be a regular routine.</a:t>
            </a:r>
          </a:p>
        </p:txBody>
      </p:sp>
    </p:spTree>
    <p:extLst>
      <p:ext uri="{BB962C8B-B14F-4D97-AF65-F5344CB8AC3E}">
        <p14:creationId xmlns:p14="http://schemas.microsoft.com/office/powerpoint/2010/main" val="406365542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pPr algn="ctr"/>
            <a:endParaRPr lang="en-CA" dirty="0">
              <a:solidFill>
                <a:srgbClr val="00006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Electronic storage data devices are a good idea and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backing up these devices should be a regular routine.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If the hardware used to access the electronic data is not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easily replaced, measurements should be taken identify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Equipment/software is needed.</a:t>
            </a:r>
          </a:p>
        </p:txBody>
      </p:sp>
    </p:spTree>
    <p:extLst>
      <p:ext uri="{BB962C8B-B14F-4D97-AF65-F5344CB8AC3E}">
        <p14:creationId xmlns:p14="http://schemas.microsoft.com/office/powerpoint/2010/main" val="11219370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>
            <a:normAutofit fontScale="90000"/>
          </a:bodyPr>
          <a:lstStyle/>
          <a:p>
            <a:pPr algn="ctr"/>
            <a:endParaRPr lang="en-CA" dirty="0">
              <a:solidFill>
                <a:srgbClr val="00006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Electronic storage data devices are a good idea and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backing up these devices should be a regular routine.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If the hardware used to access the electronic data is not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easily replaced, measurements should be taken identify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Equipment/software is needed.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E17D67-5020-4B50-BEB0-D9D74EF15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47887" y="3076575"/>
            <a:ext cx="484822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5352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Conclusion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307439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Conclusion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Regular records and reporting of the operation of a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communities water/waste water system can prove to be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very important and helpful to those directly responsible</a:t>
            </a:r>
          </a:p>
          <a:p>
            <a:pPr marL="0" indent="0">
              <a:buNone/>
            </a:pPr>
            <a:r>
              <a:rPr lang="en-CA" sz="2400" dirty="0">
                <a:solidFill>
                  <a:srgbClr val="000066"/>
                </a:solidFill>
              </a:rPr>
              <a:t>for the system, band officials, consulting engineers and federal agencies.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.</a:t>
            </a: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1152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Conclusion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Regular records and reporting of the operation of a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communities water/waste water system can prove to be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very important and helpful to those directly responsible</a:t>
            </a:r>
          </a:p>
          <a:p>
            <a:pPr marL="0" indent="0">
              <a:buNone/>
            </a:pPr>
            <a:r>
              <a:rPr lang="en-CA" sz="2400" dirty="0">
                <a:solidFill>
                  <a:srgbClr val="000066"/>
                </a:solidFill>
              </a:rPr>
              <a:t>for the system, band officials, consulting engineers and federal agencies.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They can be used to regulate, adjust, and modify the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facilities and its operation. Finally, that is why it is very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important to keep these records in a honest and </a:t>
            </a:r>
          </a:p>
          <a:p>
            <a:pPr>
              <a:buNone/>
            </a:pPr>
            <a:r>
              <a:rPr lang="en-CA" sz="2400" dirty="0">
                <a:solidFill>
                  <a:srgbClr val="000066"/>
                </a:solidFill>
              </a:rPr>
              <a:t>accurate way.</a:t>
            </a:r>
          </a:p>
          <a:p>
            <a:pPr>
              <a:buNone/>
            </a:pPr>
            <a:endParaRPr lang="en-CA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43069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66"/>
                </a:solidFill>
              </a:rPr>
              <a:t>Questions or comments?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90758F-BBC5-4258-BF73-99EFABC204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90675" y="1914249"/>
            <a:ext cx="5962650" cy="3334026"/>
          </a:xfrm>
        </p:spPr>
      </p:pic>
    </p:spTree>
    <p:extLst>
      <p:ext uri="{BB962C8B-B14F-4D97-AF65-F5344CB8AC3E}">
        <p14:creationId xmlns:p14="http://schemas.microsoft.com/office/powerpoint/2010/main" val="3614199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66"/>
                </a:solidFill>
              </a:rPr>
              <a:t>Overview</a:t>
            </a:r>
            <a:endParaRPr lang="en-CA" dirty="0"/>
          </a:p>
        </p:txBody>
      </p:sp>
      <p:sp>
        <p:nvSpPr>
          <p:cNvPr id="4098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CA" dirty="0">
                <a:solidFill>
                  <a:srgbClr val="000066"/>
                </a:solidFill>
              </a:rPr>
              <a:t>Importance of proper record keeping</a:t>
            </a:r>
          </a:p>
          <a:p>
            <a:pPr>
              <a:buFont typeface="Arial" pitchFamily="34" charset="0"/>
              <a:buChar char="•"/>
            </a:pPr>
            <a:r>
              <a:rPr lang="en-CA" dirty="0">
                <a:solidFill>
                  <a:srgbClr val="000066"/>
                </a:solidFill>
              </a:rPr>
              <a:t>Recording for operation reports</a:t>
            </a:r>
          </a:p>
          <a:p>
            <a:pPr>
              <a:buFont typeface="Arial" pitchFamily="34" charset="0"/>
              <a:buChar char="•"/>
            </a:pPr>
            <a:r>
              <a:rPr lang="en-CA" dirty="0">
                <a:solidFill>
                  <a:srgbClr val="000066"/>
                </a:solidFill>
              </a:rPr>
              <a:t>Different types of record keeping</a:t>
            </a:r>
          </a:p>
          <a:p>
            <a:pPr marL="625475" indent="533400">
              <a:buFont typeface="Wingdings" pitchFamily="2" charset="2"/>
              <a:buChar char="Ø"/>
            </a:pPr>
            <a:r>
              <a:rPr lang="en-CA" sz="2800" dirty="0">
                <a:solidFill>
                  <a:srgbClr val="000066"/>
                </a:solidFill>
              </a:rPr>
              <a:t>Records of the physical plant</a:t>
            </a:r>
          </a:p>
          <a:p>
            <a:pPr marL="625475" indent="533400">
              <a:buFont typeface="Wingdings" pitchFamily="2" charset="2"/>
              <a:buChar char="Ø"/>
            </a:pPr>
            <a:r>
              <a:rPr lang="en-CA" sz="2800" dirty="0">
                <a:solidFill>
                  <a:srgbClr val="000066"/>
                </a:solidFill>
              </a:rPr>
              <a:t>Records of operation</a:t>
            </a:r>
          </a:p>
          <a:p>
            <a:pPr marL="625475" indent="533400">
              <a:buFont typeface="Wingdings" pitchFamily="2" charset="2"/>
              <a:buChar char="Ø"/>
            </a:pPr>
            <a:r>
              <a:rPr lang="en-CA" sz="2800" dirty="0">
                <a:solidFill>
                  <a:srgbClr val="000066"/>
                </a:solidFill>
              </a:rPr>
              <a:t>Records of water quality results</a:t>
            </a:r>
          </a:p>
          <a:p>
            <a:pPr marL="625475" indent="533400">
              <a:buFont typeface="Wingdings" pitchFamily="2" charset="2"/>
              <a:buChar char="Ø"/>
            </a:pPr>
            <a:r>
              <a:rPr lang="en-CA" sz="2800" dirty="0">
                <a:solidFill>
                  <a:srgbClr val="000066"/>
                </a:solidFill>
              </a:rPr>
              <a:t>Records for regulatory agencies</a:t>
            </a:r>
          </a:p>
          <a:p>
            <a:pPr marL="625475" indent="533400">
              <a:buFont typeface="Wingdings" pitchFamily="2" charset="2"/>
              <a:buChar char="Ø"/>
            </a:pPr>
            <a:endParaRPr lang="en-CA" sz="2800" dirty="0">
              <a:solidFill>
                <a:srgbClr val="000066"/>
              </a:solidFill>
            </a:endParaRPr>
          </a:p>
          <a:p>
            <a:pPr marL="625475" indent="533400">
              <a:buFont typeface="Wingdings" pitchFamily="2" charset="2"/>
              <a:buChar char="Ø"/>
            </a:pPr>
            <a:endParaRPr lang="en-CA" sz="2800" dirty="0">
              <a:solidFill>
                <a:srgbClr val="000066"/>
              </a:solidFill>
            </a:endParaRPr>
          </a:p>
          <a:p>
            <a:pPr marL="625475" indent="533400">
              <a:buFont typeface="Wingdings" pitchFamily="2" charset="2"/>
              <a:buChar char="Ø"/>
            </a:pPr>
            <a:endParaRPr lang="en-CA" sz="2800" dirty="0">
              <a:solidFill>
                <a:srgbClr val="000066"/>
              </a:solidFill>
            </a:endParaRPr>
          </a:p>
          <a:p>
            <a:pPr marL="625475" indent="533400">
              <a:buNone/>
            </a:pPr>
            <a:endParaRPr lang="en-CA" sz="2800" dirty="0">
              <a:solidFill>
                <a:srgbClr val="000066"/>
              </a:solidFill>
            </a:endParaRPr>
          </a:p>
          <a:p>
            <a:pPr marL="625475" indent="533400">
              <a:buFont typeface="Wingdings" pitchFamily="2" charset="2"/>
              <a:buChar char="Ø"/>
            </a:pPr>
            <a:endParaRPr lang="en-CA" sz="2800" dirty="0">
              <a:solidFill>
                <a:srgbClr val="000066"/>
              </a:solidFill>
            </a:endParaRPr>
          </a:p>
          <a:p>
            <a:pPr marL="625475" indent="533400">
              <a:buNone/>
            </a:pPr>
            <a:r>
              <a:rPr lang="en-CA" dirty="0">
                <a:solidFill>
                  <a:srgbClr val="000066"/>
                </a:solidFill>
              </a:rPr>
              <a:t>              </a:t>
            </a:r>
          </a:p>
          <a:p>
            <a:pPr>
              <a:buFont typeface="Arial" pitchFamily="34" charset="0"/>
              <a:buChar char="•"/>
            </a:pPr>
            <a:endParaRPr lang="en-CA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8162"/>
      </p:ext>
    </p:extLst>
  </p:cSld>
  <p:clrMapOvr>
    <a:masterClrMapping/>
  </p:clrMapOvr>
</p:sld>
</file>

<file path=ppt/theme/theme1.xml><?xml version="1.0" encoding="utf-8"?>
<a:theme xmlns:a="http://schemas.openxmlformats.org/drawingml/2006/main" name="TSAG-Powerpoint-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2876</Words>
  <Application>Microsoft Office PowerPoint</Application>
  <PresentationFormat>On-screen Show (4:3)</PresentationFormat>
  <Paragraphs>491</Paragraphs>
  <Slides>86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0" baseType="lpstr">
      <vt:lpstr>Arial</vt:lpstr>
      <vt:lpstr>Calibri</vt:lpstr>
      <vt:lpstr>Wingdings</vt:lpstr>
      <vt:lpstr>TSAG-Powerpoint-Theme2</vt:lpstr>
      <vt:lpstr>PowerPoint Presentation</vt:lpstr>
      <vt:lpstr>Overview</vt:lpstr>
      <vt:lpstr>Overview</vt:lpstr>
      <vt:lpstr>Overview</vt:lpstr>
      <vt:lpstr>Overview</vt:lpstr>
      <vt:lpstr>Overview</vt:lpstr>
      <vt:lpstr>Overview</vt:lpstr>
      <vt:lpstr>Overview</vt:lpstr>
      <vt:lpstr>Overview</vt:lpstr>
      <vt:lpstr>Overview</vt:lpstr>
      <vt:lpstr>Overview</vt:lpstr>
      <vt:lpstr>Overview</vt:lpstr>
      <vt:lpstr>Overview</vt:lpstr>
      <vt:lpstr>Overview</vt:lpstr>
      <vt:lpstr>Overview</vt:lpstr>
      <vt:lpstr>Importance of record keeping</vt:lpstr>
      <vt:lpstr>Importance of record keeping</vt:lpstr>
      <vt:lpstr>Importance of record keeping</vt:lpstr>
      <vt:lpstr>PowerPoint Presentation</vt:lpstr>
      <vt:lpstr>PowerPoint Presentation</vt:lpstr>
      <vt:lpstr>Recording for operation reports</vt:lpstr>
      <vt:lpstr>Recording for operation reports</vt:lpstr>
      <vt:lpstr>Different types of record keeping</vt:lpstr>
      <vt:lpstr>Different types of record keeping</vt:lpstr>
      <vt:lpstr>Records of the physical plant</vt:lpstr>
      <vt:lpstr>Records of the physical plant</vt:lpstr>
      <vt:lpstr>Records of the physical plant</vt:lpstr>
      <vt:lpstr>PowerPoint Presentation</vt:lpstr>
      <vt:lpstr>PowerPoint Presentation</vt:lpstr>
      <vt:lpstr>Records of operation</vt:lpstr>
      <vt:lpstr>Records of operation</vt:lpstr>
      <vt:lpstr>Records of operation</vt:lpstr>
      <vt:lpstr>Records of operation</vt:lpstr>
      <vt:lpstr>Records of water quality results</vt:lpstr>
      <vt:lpstr>Records of water quality results</vt:lpstr>
      <vt:lpstr>Records of water quality results</vt:lpstr>
      <vt:lpstr>Records of water quality results</vt:lpstr>
      <vt:lpstr>PowerPoint Presentation</vt:lpstr>
      <vt:lpstr>Records for regulatory agencies</vt:lpstr>
      <vt:lpstr>Records for regulatory agencies</vt:lpstr>
      <vt:lpstr>Records for regulatory agencies</vt:lpstr>
      <vt:lpstr>Preventative Maintenance Records</vt:lpstr>
      <vt:lpstr>Preventative Maintenance Records</vt:lpstr>
      <vt:lpstr>Preventative Maintenance Records</vt:lpstr>
      <vt:lpstr>Preventative Maintenance Records</vt:lpstr>
      <vt:lpstr>PowerPoint Presentation</vt:lpstr>
      <vt:lpstr>PowerPoint Presentation</vt:lpstr>
      <vt:lpstr>PowerPoint Presentation</vt:lpstr>
      <vt:lpstr>PowerPoint Presentation</vt:lpstr>
      <vt:lpstr>Personnel Records</vt:lpstr>
      <vt:lpstr>Personnel Records</vt:lpstr>
      <vt:lpstr>Personnel Records</vt:lpstr>
      <vt:lpstr>Personnel Records</vt:lpstr>
      <vt:lpstr>Personnel Records</vt:lpstr>
      <vt:lpstr>Personnel Records</vt:lpstr>
      <vt:lpstr>Personnel Records</vt:lpstr>
      <vt:lpstr>Emergency Condition Records</vt:lpstr>
      <vt:lpstr>Emergency Condition Records</vt:lpstr>
      <vt:lpstr>Emergency Condition Records</vt:lpstr>
      <vt:lpstr>Emergency Condition Records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Preservation of records</vt:lpstr>
      <vt:lpstr>Preservation of records</vt:lpstr>
      <vt:lpstr>Preservation of records</vt:lpstr>
      <vt:lpstr>Preservation of records</vt:lpstr>
      <vt:lpstr>PowerPoint Presentation</vt:lpstr>
      <vt:lpstr>PowerPoint Presentation</vt:lpstr>
      <vt:lpstr>PowerPoint Presentation</vt:lpstr>
      <vt:lpstr>Conclusion</vt:lpstr>
      <vt:lpstr>Conclusion</vt:lpstr>
      <vt:lpstr>Conclusion</vt:lpstr>
      <vt:lpstr>Questions or comments?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 Stevenson</dc:creator>
  <cp:lastModifiedBy>Windows User</cp:lastModifiedBy>
  <cp:revision>44</cp:revision>
  <dcterms:created xsi:type="dcterms:W3CDTF">2016-11-14T21:33:31Z</dcterms:created>
  <dcterms:modified xsi:type="dcterms:W3CDTF">2023-06-09T17:33:02Z</dcterms:modified>
</cp:coreProperties>
</file>