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4" r:id="rId1"/>
  </p:sldMasterIdLst>
  <p:notesMasterIdLst>
    <p:notesMasterId r:id="rId35"/>
  </p:notesMasterIdLst>
  <p:sldIdLst>
    <p:sldId id="825" r:id="rId2"/>
    <p:sldId id="845" r:id="rId3"/>
    <p:sldId id="342" r:id="rId4"/>
    <p:sldId id="846" r:id="rId5"/>
    <p:sldId id="834" r:id="rId6"/>
    <p:sldId id="848" r:id="rId7"/>
    <p:sldId id="836" r:id="rId8"/>
    <p:sldId id="849" r:id="rId9"/>
    <p:sldId id="840" r:id="rId10"/>
    <p:sldId id="853" r:id="rId11"/>
    <p:sldId id="847" r:id="rId12"/>
    <p:sldId id="839" r:id="rId13"/>
    <p:sldId id="835" r:id="rId14"/>
    <p:sldId id="850" r:id="rId15"/>
    <p:sldId id="855" r:id="rId16"/>
    <p:sldId id="852" r:id="rId17"/>
    <p:sldId id="837" r:id="rId18"/>
    <p:sldId id="589" r:id="rId19"/>
    <p:sldId id="854" r:id="rId20"/>
    <p:sldId id="856" r:id="rId21"/>
    <p:sldId id="858" r:id="rId22"/>
    <p:sldId id="828" r:id="rId23"/>
    <p:sldId id="829" r:id="rId24"/>
    <p:sldId id="820" r:id="rId25"/>
    <p:sldId id="859" r:id="rId26"/>
    <p:sldId id="851" r:id="rId27"/>
    <p:sldId id="861" r:id="rId28"/>
    <p:sldId id="862" r:id="rId29"/>
    <p:sldId id="860" r:id="rId30"/>
    <p:sldId id="857" r:id="rId31"/>
    <p:sldId id="838" r:id="rId32"/>
    <p:sldId id="841" r:id="rId33"/>
    <p:sldId id="803" r:id="rId34"/>
  </p:sldIdLst>
  <p:sldSz cx="12192000" cy="6858000"/>
  <p:notesSz cx="6881813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 autoAdjust="0"/>
    <p:restoredTop sz="94694"/>
  </p:normalViewPr>
  <p:slideViewPr>
    <p:cSldViewPr>
      <p:cViewPr varScale="1">
        <p:scale>
          <a:sx n="79" d="100"/>
          <a:sy n="79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3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C2148D-342E-D3C4-8608-82931EAE442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CA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9BBCF-405F-3D98-BE93-C232681AA44A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72E206-6356-C241-AB50-851CA56A9232}" type="datetimeFigureOut">
              <a:rPr lang="en-CA" altLang="en-US"/>
              <a:pPr>
                <a:defRPr/>
              </a:pPr>
              <a:t>2023-06-11</a:t>
            </a:fld>
            <a:endParaRPr lang="en-CA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0D1D1D3-5C6A-3297-18CE-9219F699FA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5021CEA-A518-1DE5-484B-76246B9F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9091C-4F15-96FE-CC7B-112792C633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CA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520D4-8F7E-E53D-6E84-7DA0CE3D0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8F9E48-5317-1643-8A9C-A99FF1017DDB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0DC6ADFD-F276-E5DA-9A25-FB90C418D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B18838B6-A24A-6553-2DB8-752CA1C75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A199F5C8-0164-C72D-7EAD-4E2140C61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BBB8C4-C1DC-4ABD-ABE5-ED68B2D13B03}" type="slidenum">
              <a:rPr lang="en-CA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CA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23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63327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24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86537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27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4726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28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78735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29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922953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31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167912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32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086593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33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04464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5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63046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7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08617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9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01105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10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46648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12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32407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13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972147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17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59069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F9E48-5317-1643-8A9C-A99FF1017DDB}" type="slidenum">
              <a:rPr lang="en-CA" altLang="en-US" smtClean="0"/>
              <a:pPr>
                <a:defRPr/>
              </a:pPr>
              <a:t>22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30353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35639-1876-47BF-667D-6ABB292817C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6D93B-4843-C901-5065-ED82C320D5FD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DB996A-BA7D-85D0-E206-CC0C8B9B72FC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99C972-FD2A-10C6-1EA7-8296D3F3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1C252-8693-3D4B-A9C6-A6D824AF7618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1FD0DA-B477-43BE-FE8C-582B920E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4D9733-948F-0090-4ED8-B2CA0C6C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9B7A-5FE6-6549-99F3-1010C885ADC2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70796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3ED8-F8B2-2C94-A17E-2FFF60A4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F49C7-65BB-E84A-9CAF-EE0C8D78FC0B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3D9FE-39D1-C51C-0E93-4E8BE028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4F7DF-695F-2D01-6084-E0C68882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E2F2-DDE9-AB48-BC38-681FDC32E80C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96938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3B020-6E73-B1F3-F1AB-F71FBAFF408A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F6894-57AE-8E4F-6167-E9BFF98B0013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4AC5BCF-7C5D-9045-CFC2-C9132956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900D1-8009-2944-92DB-66897BB5AFFF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EB4B67-6838-73CC-65D9-890D7688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0C99C9-3F2C-3A94-03DD-F7B0AEAE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EF6A-55EE-4E49-AF38-2D439CBA2B60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01856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6E8E-2218-1810-BCEC-49D505CA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9DAB6-D091-8F43-9ABA-3C4E36A4B5D5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70B27-39DC-A3FF-8A14-1D46B036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A257-223B-AB68-BF72-1440F2D9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5585C-79CC-2045-A800-DFEF33BD6396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7206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F6951B-F008-FB04-8EDE-0367907CE284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6A6D9-1698-EE76-1B7D-CB6DCC80246F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A48345-3318-0FAF-BB73-E49517DDBCE9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DD78DB-8432-B3BB-76FA-D3F5381B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CACF0-DF8E-F049-8C8F-883A29EEABD5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654E56-4235-71BB-B18C-61E266E9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77F901-6195-8E6F-2E7E-7079A2C9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2222E-BECF-F445-889A-F51476273DD7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16318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984C7B-81C5-649E-04E6-1CFDD2ED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B4D54-6DD2-B34E-9DA1-E5C74203F783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16B8-0E50-4D2F-71E8-6AEF1538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1CD2C-B06D-32D3-C50A-D217848F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F98D-0E3A-EE4D-88ED-BF4412B5462A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9549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61B583-20CC-50E8-0E41-77114A27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5D0D-7714-FA49-BA3E-4D77B8CBBADC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950EDCB-6EB8-670C-65B2-3D36A3A1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29FEB5-280F-4A93-4F34-CCFF0A1B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DE273-3CEE-1342-AECC-C09959DA5AA8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13357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5056F7-FAED-6B8D-7F37-0EF8A480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76B71-2C99-1046-B0F6-4E3EB0A97C79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BA7C4D-FE29-D181-B3E5-AA28814A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C1BE8D-9BD5-5D97-A38D-3109471E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2A38-0D97-1C4F-9C18-FB77EE32AD4E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75282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960D24-3C19-3412-074A-84C33FEAB680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B9C319-98A5-0EEB-1E54-C7CBD513FF15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789919B-AF57-BEE1-15B5-4EC5D0D0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5D38C-0D99-5644-A45B-74B81AAC49A5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4B1F0B7-72AD-245F-99DC-EA5C8AD7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5629768-E134-EA7D-E94A-54278508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8672-282B-744E-A7C7-9CD2F75BC7F2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20247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9EEED4-6D41-BC5C-7BB1-E6358ECC2CC8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C90D3-2F4D-64F3-708E-C6E06BF5A4A1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1F270BB-AA83-221B-D123-0A6024A8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05AE61B-5069-EC43-8EFA-41A2991E3068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3208000-4BF5-7FF9-DFE4-EEB991C7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3A55594-9081-906F-B2A6-AC323610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0AF04A-444C-7447-A040-608DAD2496C4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60504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87DCA9-AFBF-8E4D-1A2A-FB4B4FEE4A56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A0F8F-B0AF-8F60-6EC4-6224129FCB60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1E0330E-74EB-09DC-F2F2-89DE8EA4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608E1-0967-7F42-BA23-5F2FD946C87C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59C716B-0C2B-BAD2-4292-869913A4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CAC14E5-F3DF-2853-F72B-9B952623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AE232-E3E9-E947-AC67-E05A025E123F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12074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B63CEC-A59C-A894-9F4F-B90EA769D720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0DBFE-4AFD-7F19-B4BB-E0ECF535328D}"/>
              </a:ext>
            </a:extLst>
          </p:cNvPr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3C65F-2825-1F35-4597-22A24808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3C8FC9FE-A9A8-BFC4-B3A0-A2EC062DEE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A795-947E-657E-F98B-2B2833E5F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60822C0-7675-584C-9BE9-90C946A9D40D}" type="datetime1">
              <a:rPr lang="en-US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A3BDC-7C48-A007-3FEC-400FDD4F7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4E0D9-5496-9F3F-1CF6-F393EBDA1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1B5D168-287F-A046-8D69-5BDE4EE22B2C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96C395-AD94-FCE6-FB2C-50D1BFA41E20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18" r:id="rId2"/>
    <p:sldLayoutId id="2147484424" r:id="rId3"/>
    <p:sldLayoutId id="2147484419" r:id="rId4"/>
    <p:sldLayoutId id="2147484420" r:id="rId5"/>
    <p:sldLayoutId id="2147484421" r:id="rId6"/>
    <p:sldLayoutId id="2147484425" r:id="rId7"/>
    <p:sldLayoutId id="2147484426" r:id="rId8"/>
    <p:sldLayoutId id="2147484427" r:id="rId9"/>
    <p:sldLayoutId id="2147484422" r:id="rId10"/>
    <p:sldLayoutId id="2147484428" r:id="rId11"/>
  </p:sldLayoutIdLst>
  <p:hf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W8amMCVAJ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W8amMCVAJ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XMnDG3QzxE&amp;feature=youtu.b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CE818A-59CF-9BB5-A71E-765F9C1A4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36" y="682095"/>
            <a:ext cx="11881320" cy="5446482"/>
          </a:xfrm>
        </p:spPr>
        <p:txBody>
          <a:bodyPr wrap="square" lIns="36000" tIns="36000" rIns="36000" bIns="36000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CA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Building leaders in your workforce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CA" sz="6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Nolan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Crouse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Serving in all treaty territories; we are all treaty people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Updated June 11-2023 								</a:t>
            </a:r>
            <a:r>
              <a:rPr lang="en-CA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 tsag-3</a:t>
            </a:r>
          </a:p>
        </p:txBody>
      </p:sp>
      <p:sp>
        <p:nvSpPr>
          <p:cNvPr id="9219" name="Date Placeholder 1">
            <a:extLst>
              <a:ext uri="{FF2B5EF4-FFF2-40B4-BE49-F238E27FC236}">
                <a16:creationId xmlns:a16="http://schemas.microsoft.com/office/drawing/2014/main" id="{16AA10C8-FFFB-6E5D-75C8-3365EF800CD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4A35BD-2D4E-41E4-A8D2-9A8932B3E808}" type="datetime1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6/11/2023</a:t>
            </a:fld>
            <a:endParaRPr lang="en-CA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41E6D-11E8-93BD-A53D-47BCF4C12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9221" name="Slide Number Placeholder 5">
            <a:extLst>
              <a:ext uri="{FF2B5EF4-FFF2-40B4-BE49-F238E27FC236}">
                <a16:creationId xmlns:a16="http://schemas.microsoft.com/office/drawing/2014/main" id="{342DAA60-5A08-A373-C259-4282BEB8E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F2FE5A-BF77-4E3A-8257-AE97AE7CE53E}" type="slidenum">
              <a:rPr lang="en-CA" altLang="en-US" sz="1200" smtClean="0">
                <a:solidFill>
                  <a:schemeClr val="bg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CA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2" name="Slide Number Placeholder 5">
            <a:extLst>
              <a:ext uri="{FF2B5EF4-FFF2-40B4-BE49-F238E27FC236}">
                <a16:creationId xmlns:a16="http://schemas.microsoft.com/office/drawing/2014/main" id="{3DEBA4A4-C639-5537-1712-73A81CE35C60}"/>
              </a:ext>
            </a:extLst>
          </p:cNvPr>
          <p:cNvSpPr txBox="1">
            <a:spLocks noGrp="1"/>
          </p:cNvSpPr>
          <p:nvPr/>
        </p:nvSpPr>
        <p:spPr bwMode="auto">
          <a:xfrm>
            <a:off x="7366000" y="6457950"/>
            <a:ext cx="2181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endParaRPr lang="en-CA" altLang="en-US" sz="1200" dirty="0">
              <a:solidFill>
                <a:srgbClr val="387394"/>
              </a:solidFill>
              <a:latin typeface="Arial" panose="020B0604020202020204" pitchFamily="34" charset="0"/>
            </a:endParaRPr>
          </a:p>
        </p:txBody>
      </p:sp>
      <p:pic>
        <p:nvPicPr>
          <p:cNvPr id="9223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53CE890-02AF-8A09-1ED8-1A963AF9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329" y="4982128"/>
            <a:ext cx="1480333" cy="148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4">
            <a:extLst>
              <a:ext uri="{FF2B5EF4-FFF2-40B4-BE49-F238E27FC236}">
                <a16:creationId xmlns:a16="http://schemas.microsoft.com/office/drawing/2014/main" id="{0EFCD14B-5905-7D82-C77C-AA720251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45085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5" name="TextBox 5">
            <a:extLst>
              <a:ext uri="{FF2B5EF4-FFF2-40B4-BE49-F238E27FC236}">
                <a16:creationId xmlns:a16="http://schemas.microsoft.com/office/drawing/2014/main" id="{CAB2969C-2AE5-EFD9-7011-7378CB753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1255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25769-C2B1-F228-C2BA-94A6F6319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1931378"/>
            <a:ext cx="10081120" cy="24766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10</a:t>
            </a:fld>
            <a:endParaRPr lang="en-C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CABED-19C4-B464-9A43-9A4BCBB65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16632"/>
            <a:ext cx="9721080" cy="60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Leadership demonstrated in all ways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4A1AD-36EF-8A12-B7D1-D907DE00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46263"/>
            <a:ext cx="10460038" cy="4022725"/>
          </a:xfrm>
        </p:spPr>
        <p:txBody>
          <a:bodyPr rtlCol="0">
            <a:normAutofit/>
          </a:bodyPr>
          <a:lstStyle/>
          <a:p>
            <a:pPr marL="91440" indent="-91440" eaLnBrk="1" fontAlgn="auto" hangingPunct="1">
              <a:buSzPts val="1920"/>
              <a:buFont typeface="Wingdings" panose="05000000000000000000" pitchFamily="2" charset="2"/>
              <a:buChar char="§"/>
              <a:defRPr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buSzPts val="1920"/>
              <a:buNone/>
              <a:defRPr/>
            </a:pPr>
            <a:r>
              <a:rPr lang="en-US" sz="3200" b="1" dirty="0">
                <a:solidFill>
                  <a:schemeClr val="tx1"/>
                </a:solidFill>
              </a:rPr>
              <a:t>This leader does not predict the power of his actions!!</a:t>
            </a:r>
          </a:p>
          <a:p>
            <a:pPr marL="0" indent="0" eaLnBrk="1" fontAlgn="auto" hangingPunct="1">
              <a:buSzPts val="1920"/>
              <a:buFont typeface="Calibri" panose="020F0502020204030204" pitchFamily="34" charset="0"/>
              <a:buNone/>
              <a:defRPr/>
            </a:pPr>
            <a:r>
              <a:rPr lang="en-US" sz="3200" b="1" dirty="0">
                <a:solidFill>
                  <a:schemeClr val="tx1"/>
                </a:solidFill>
              </a:rPr>
              <a:t>	</a:t>
            </a:r>
            <a:endParaRPr lang="en-US" sz="1200" b="1" u="sng" dirty="0">
              <a:solidFill>
                <a:srgbClr val="8C8C8C"/>
              </a:solidFill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 eaLnBrk="1" fontAlgn="auto" hangingPunct="1">
              <a:buSzPts val="1920"/>
              <a:buFont typeface="Calibri" panose="020F0502020204030204" pitchFamily="34" charset="0"/>
              <a:buNone/>
              <a:defRPr/>
            </a:pPr>
            <a:r>
              <a:rPr lang="en-US" sz="3200" dirty="0">
                <a:solidFill>
                  <a:srgbClr val="8C8C8C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3200" dirty="0">
                <a:solidFill>
                  <a:srgbClr val="0070C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://www.youtube.com/watch?v=fW8amMCVAJQ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  <a:p>
            <a:pPr marL="0" indent="0" algn="ctr" eaLnBrk="1" fontAlgn="auto" hangingPunct="1">
              <a:buSzPts val="1920"/>
              <a:buFont typeface="Calibri" panose="020F0502020204030204" pitchFamily="34" charset="0"/>
              <a:buNone/>
              <a:defRPr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eaLnBrk="1" fontAlgn="auto" hangingPunct="1">
              <a:buSzPts val="1920"/>
              <a:buFont typeface="Calibri" panose="020F0502020204030204" pitchFamily="34" charset="0"/>
              <a:buNone/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91440" indent="-91440" eaLnBrk="1" fontAlgn="auto" hangingPunct="1">
              <a:defRPr/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0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12</a:t>
            </a:fld>
            <a:endParaRPr lang="en-CA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216D94-3EA9-B0E6-A67C-4D727146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6" y="1196752"/>
            <a:ext cx="6145918" cy="3024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9CF9DA-0272-B798-6C58-C38592B66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384" y="260648"/>
            <a:ext cx="5827091" cy="60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08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13</a:t>
            </a:fld>
            <a:endParaRPr lang="en-CA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502C3E-BD9D-EB9F-AA18-D7AC892D8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61264"/>
            <a:ext cx="8856984" cy="60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5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44624"/>
            <a:ext cx="7632848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You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1196752"/>
            <a:ext cx="2746981" cy="4195609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3791744" y="1844824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CA" sz="3600" b="1" dirty="0">
              <a:solidFill>
                <a:schemeClr val="tx1"/>
              </a:solidFill>
            </a:endParaRP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CA" sz="3600" b="1" dirty="0">
              <a:solidFill>
                <a:schemeClr val="tx1"/>
              </a:solidFill>
            </a:endParaRP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Some of you are new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Some experienced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You may not even get noticed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But… you matter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The work that you do is significant </a:t>
            </a:r>
          </a:p>
        </p:txBody>
      </p:sp>
    </p:spTree>
    <p:extLst>
      <p:ext uri="{BB962C8B-B14F-4D97-AF65-F5344CB8AC3E}">
        <p14:creationId xmlns:p14="http://schemas.microsoft.com/office/powerpoint/2010/main" val="564044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44624"/>
            <a:ext cx="7632848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You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764704"/>
            <a:ext cx="3064466" cy="468052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4295800" y="1916832"/>
            <a:ext cx="7344816" cy="4320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CA" sz="3600" b="1" dirty="0">
              <a:solidFill>
                <a:schemeClr val="tx1"/>
              </a:solidFill>
            </a:endParaRP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CA" sz="3600" b="1" dirty="0">
              <a:solidFill>
                <a:schemeClr val="tx1"/>
              </a:solidFill>
            </a:endParaRP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200" b="1" dirty="0">
                <a:solidFill>
                  <a:schemeClr val="tx1"/>
                </a:solidFill>
              </a:rPr>
              <a:t>You may not feel involved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200" b="1" dirty="0">
                <a:solidFill>
                  <a:schemeClr val="tx1"/>
                </a:solidFill>
              </a:rPr>
              <a:t>You may not believe anyone cares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200" b="1" dirty="0">
                <a:solidFill>
                  <a:schemeClr val="tx1"/>
                </a:solidFill>
              </a:rPr>
              <a:t>Ask your boss to be involved 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200" b="1" dirty="0">
                <a:solidFill>
                  <a:schemeClr val="tx1"/>
                </a:solidFill>
              </a:rPr>
              <a:t>Ask for a raise if you take on extra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200" b="1" dirty="0">
                <a:solidFill>
                  <a:schemeClr val="tx1"/>
                </a:solidFill>
              </a:rPr>
              <a:t>Information is power – get information</a:t>
            </a:r>
          </a:p>
          <a:p>
            <a:pPr marL="685800" indent="-6858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200" b="1" dirty="0">
                <a:solidFill>
                  <a:schemeClr val="tx1"/>
                </a:solidFill>
              </a:rPr>
              <a:t>Knowledge is power – gain knowledge  </a:t>
            </a:r>
          </a:p>
        </p:txBody>
      </p:sp>
    </p:spTree>
    <p:extLst>
      <p:ext uri="{BB962C8B-B14F-4D97-AF65-F5344CB8AC3E}">
        <p14:creationId xmlns:p14="http://schemas.microsoft.com/office/powerpoint/2010/main" val="868706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624"/>
            <a:ext cx="11521280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Fears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44624"/>
            <a:ext cx="1560440" cy="238334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0" y="2636912"/>
            <a:ext cx="12000656" cy="3312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One of our deepest fears is that we are inadequate</a:t>
            </a:r>
          </a:p>
          <a:p>
            <a:pPr marL="571500" indent="-571500" defTabSz="914400" eaLnBrk="1" fontAlgn="auto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We have another fear at times … a fear that we are powerful beyond measure</a:t>
            </a: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We ask: who am I to be brilliant, educated, promoted, fabulous?</a:t>
            </a:r>
          </a:p>
          <a:p>
            <a:pPr lvl="3" defTabSz="9144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CA" sz="3600" b="1" i="1" dirty="0">
                <a:solidFill>
                  <a:schemeClr val="tx1"/>
                </a:solidFill>
              </a:rPr>
              <a:t>Actually, who are we not to be? </a:t>
            </a:r>
          </a:p>
        </p:txBody>
      </p:sp>
    </p:spTree>
    <p:extLst>
      <p:ext uri="{BB962C8B-B14F-4D97-AF65-F5344CB8AC3E}">
        <p14:creationId xmlns:p14="http://schemas.microsoft.com/office/powerpoint/2010/main" val="1611313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17</a:t>
            </a:fld>
            <a:endParaRPr lang="en-C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8891F-77DD-6856-A953-C21F9642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780928"/>
            <a:ext cx="5885612" cy="340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B2646-06C9-2057-DB55-6A132D05E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1544374"/>
            <a:ext cx="5442292" cy="29398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A2046-55E8-D63D-EE7A-40073F141A42}"/>
              </a:ext>
            </a:extLst>
          </p:cNvPr>
          <p:cNvSpPr txBox="1">
            <a:spLocks/>
          </p:cNvSpPr>
          <p:nvPr/>
        </p:nvSpPr>
        <p:spPr>
          <a:xfrm>
            <a:off x="663196" y="260648"/>
            <a:ext cx="10903693" cy="7200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all have the ability to dream </a:t>
            </a:r>
            <a:b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88D3-FB09-04B0-11E8-F5BE2709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CA" b="1" dirty="0">
                <a:solidFill>
                  <a:schemeClr val="tx1"/>
                </a:solidFill>
              </a:rPr>
              <a:t>Another thought for you …</a:t>
            </a:r>
            <a:br>
              <a:rPr lang="en-CA" b="1" dirty="0">
                <a:solidFill>
                  <a:schemeClr val="tx1"/>
                </a:solidFill>
              </a:rPr>
            </a:br>
            <a:r>
              <a:rPr lang="en-CA" b="1" dirty="0">
                <a:solidFill>
                  <a:schemeClr val="tx1"/>
                </a:solidFill>
              </a:rPr>
              <a:t>Prepare others for what you wish for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42CAF-2AEA-9C14-2DAA-1536AC84A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325" y="1846264"/>
            <a:ext cx="7710488" cy="4391025"/>
          </a:xfrm>
        </p:spPr>
        <p:txBody>
          <a:bodyPr/>
          <a:lstStyle/>
          <a:p>
            <a:pPr marL="749300" lvl="4" indent="0" algn="ctr">
              <a:buNone/>
              <a:defRPr/>
            </a:pPr>
            <a:r>
              <a:rPr lang="en-CA" sz="2800" b="1" dirty="0">
                <a:solidFill>
                  <a:schemeClr val="tx1"/>
                </a:solidFill>
              </a:rPr>
              <a:t>Chat, discuss, talk with others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/>
          </a:p>
          <a:p>
            <a:pPr lvl="1">
              <a:defRPr/>
            </a:pPr>
            <a:endParaRPr lang="en-CA" dirty="0"/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/>
          </a:p>
          <a:p>
            <a:pPr lvl="4">
              <a:defRPr/>
            </a:pPr>
            <a:endParaRPr lang="en-CA" dirty="0"/>
          </a:p>
          <a:p>
            <a:pPr lvl="4">
              <a:defRPr/>
            </a:pPr>
            <a:endParaRPr lang="en-CA" dirty="0"/>
          </a:p>
          <a:p>
            <a:pPr lvl="4" algn="ctr">
              <a:defRPr/>
            </a:pPr>
            <a:endParaRPr lang="en-CA" dirty="0"/>
          </a:p>
          <a:p>
            <a:pPr lvl="4" algn="ctr">
              <a:defRPr/>
            </a:pPr>
            <a:endParaRPr lang="en-CA" sz="3200" b="1" dirty="0">
              <a:solidFill>
                <a:schemeClr val="tx1"/>
              </a:solidFill>
            </a:endParaRPr>
          </a:p>
          <a:p>
            <a:pPr marL="749300" lvl="4" indent="0" algn="ctr">
              <a:buNone/>
              <a:defRPr/>
            </a:pPr>
            <a:r>
              <a:rPr lang="en-CA" sz="3200" b="1" dirty="0">
                <a:solidFill>
                  <a:schemeClr val="tx1"/>
                </a:solidFill>
              </a:rPr>
              <a:t>Take your message to the top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C3A1-292B-BB00-61BB-4749A0FAA9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BD3EE3-5DAF-4675-B7C8-951A15654D2F}" type="datetime1">
              <a:rPr lang="en-US"/>
              <a:pPr>
                <a:defRPr/>
              </a:pPr>
              <a:t>6/11/2023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7BB4-07BB-75B2-E919-6505DA37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/>
              <a:t>Nolan Crouse; MBA, CCMP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8E151-70AE-476B-A48F-C362910D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CAAFB-EA36-4000-A06C-510B99441ED8}" type="slidenum">
              <a:rPr lang="en-CA" altLang="en-US" smtClean="0"/>
              <a:pPr>
                <a:defRPr/>
              </a:pPr>
              <a:t>18</a:t>
            </a:fld>
            <a:endParaRPr lang="en-CA" alt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2ECCDB9-8CDC-061F-F11E-3DE040B4D642}"/>
              </a:ext>
            </a:extLst>
          </p:cNvPr>
          <p:cNvSpPr/>
          <p:nvPr/>
        </p:nvSpPr>
        <p:spPr>
          <a:xfrm>
            <a:off x="2545029" y="2315081"/>
            <a:ext cx="7993063" cy="3478212"/>
          </a:xfrm>
          <a:prstGeom prst="triangle">
            <a:avLst>
              <a:gd name="adj" fmla="val 494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0C21E3-5AF5-E770-C08C-710C70561ADC}"/>
              </a:ext>
            </a:extLst>
          </p:cNvPr>
          <p:cNvCxnSpPr>
            <a:cxnSpLocks/>
          </p:cNvCxnSpPr>
          <p:nvPr/>
        </p:nvCxnSpPr>
        <p:spPr>
          <a:xfrm>
            <a:off x="7153274" y="2446337"/>
            <a:ext cx="2543175" cy="2232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624"/>
            <a:ext cx="11521280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Fears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260648"/>
            <a:ext cx="1560440" cy="238334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1847528" y="2902954"/>
            <a:ext cx="10344472" cy="38884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CA" sz="3600" b="1" dirty="0">
              <a:solidFill>
                <a:schemeClr val="tx1"/>
              </a:solidFill>
            </a:endParaRP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CA" sz="3600" b="1" dirty="0">
              <a:solidFill>
                <a:schemeClr val="tx1"/>
              </a:solidFill>
            </a:endParaRP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Consider presenting to Chief and Council (confidence)</a:t>
            </a: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Consider working on policies that pay for added skills</a:t>
            </a: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Consider working toward certification  </a:t>
            </a: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3600" b="1" dirty="0">
                <a:solidFill>
                  <a:schemeClr val="tx1"/>
                </a:solidFill>
              </a:rPr>
              <a:t>Consider cross training</a:t>
            </a:r>
          </a:p>
          <a:p>
            <a:pPr defTabSz="9144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CA" sz="3600" b="1" dirty="0">
                <a:solidFill>
                  <a:schemeClr val="tx1"/>
                </a:solidFill>
              </a:rPr>
              <a:t>	</a:t>
            </a:r>
            <a:r>
              <a:rPr lang="en-C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the captains of our own ship </a:t>
            </a:r>
          </a:p>
          <a:p>
            <a:pPr defTabSz="9144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C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5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72" y="0"/>
            <a:ext cx="5256584" cy="2124149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7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1964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7274450" y="2492896"/>
            <a:ext cx="4726206" cy="1476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The Battle River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8EBEA-6EBF-0AA5-4E0F-037EA7BF7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548679"/>
            <a:ext cx="7155114" cy="5426607"/>
          </a:xfrm>
        </p:spPr>
      </p:pic>
    </p:spTree>
    <p:extLst>
      <p:ext uri="{BB962C8B-B14F-4D97-AF65-F5344CB8AC3E}">
        <p14:creationId xmlns:p14="http://schemas.microsoft.com/office/powerpoint/2010/main" val="2081364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624"/>
            <a:ext cx="11521280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Fears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4" y="45059"/>
            <a:ext cx="1560440" cy="238334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9B604-2F02-5454-213B-EBD849D8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1278718"/>
            <a:ext cx="7704856" cy="49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1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44624"/>
            <a:ext cx="9649072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Our labour force is changing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44624"/>
            <a:ext cx="1560440" cy="2383342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1AA1B93-B9CD-6870-5D25-65C324C7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82" y="1484784"/>
            <a:ext cx="8784976" cy="486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71467-8F38-91DC-D729-50BD2358F8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9C0EF-8961-E6F2-C446-E37C5D4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D83D-1254-81B8-E296-E2C3165E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F8C8C-A45C-4D5F-BD19-F7ED98833CA5}" type="slidenum">
              <a:rPr lang="en-CA" altLang="en-US" smtClean="0"/>
              <a:pPr>
                <a:defRPr/>
              </a:pPr>
              <a:t>22</a:t>
            </a:fld>
            <a:endParaRPr lang="en-CA" altLang="en-US" dirty="0"/>
          </a:p>
        </p:txBody>
      </p:sp>
      <p:pic>
        <p:nvPicPr>
          <p:cNvPr id="18437" name="Picture 5" descr="A picture containing indoor, night sky&#10;&#10;Description automatically generated">
            <a:extLst>
              <a:ext uri="{FF2B5EF4-FFF2-40B4-BE49-F238E27FC236}">
                <a16:creationId xmlns:a16="http://schemas.microsoft.com/office/drawing/2014/main" id="{5AE6BD37-5879-83DA-4066-20AE34B8E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31775"/>
            <a:ext cx="1137285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4E8EE-3BFA-2163-CD62-B528969FB6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5C748-9159-959D-095C-8ECB993B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5B3E5-5B30-7A4F-E857-D884496A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B68F-4332-46E1-B186-C194071FDCFA}" type="slidenum">
              <a:rPr lang="en-CA" altLang="en-US" smtClean="0"/>
              <a:pPr>
                <a:defRPr/>
              </a:pPr>
              <a:t>23</a:t>
            </a:fld>
            <a:endParaRPr lang="en-CA" altLang="en-US" dirty="0"/>
          </a:p>
        </p:txBody>
      </p:sp>
      <p:pic>
        <p:nvPicPr>
          <p:cNvPr id="17413" name="Picture 5" descr="A picture containing text, screen, control panel, night sky&#10;&#10;Description automatically generated">
            <a:extLst>
              <a:ext uri="{FF2B5EF4-FFF2-40B4-BE49-F238E27FC236}">
                <a16:creationId xmlns:a16="http://schemas.microsoft.com/office/drawing/2014/main" id="{959E1950-ADE6-FDA4-348A-3CAD3CD3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31775"/>
            <a:ext cx="1137285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A6692-DD3F-76BA-17BC-7B6897E28A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17B8A-EE27-7704-B12A-CEF79FF0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797AC-2215-64C3-63B6-B292CC0A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5025B-3DA9-4C27-B73E-703C88F13C4C}" type="slidenum">
              <a:rPr lang="en-CA" altLang="en-US" smtClean="0"/>
              <a:pPr>
                <a:defRPr/>
              </a:pPr>
              <a:t>24</a:t>
            </a:fld>
            <a:endParaRPr lang="en-CA" altLang="en-US" dirty="0"/>
          </a:p>
        </p:txBody>
      </p:sp>
      <p:pic>
        <p:nvPicPr>
          <p:cNvPr id="27653" name="Picture 5" descr="A picture containing text, indoor, screen, night sky&#10;&#10;Description automatically generated">
            <a:extLst>
              <a:ext uri="{FF2B5EF4-FFF2-40B4-BE49-F238E27FC236}">
                <a16:creationId xmlns:a16="http://schemas.microsoft.com/office/drawing/2014/main" id="{DECFEFB1-0F0D-DF47-6371-16B2F158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31775"/>
            <a:ext cx="1137285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618" y="44624"/>
            <a:ext cx="9236006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are each dealt a hand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764704"/>
            <a:ext cx="2357282" cy="36004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3215680" y="1988840"/>
            <a:ext cx="8280920" cy="28083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4400" b="1" dirty="0">
                <a:solidFill>
                  <a:schemeClr val="tx1"/>
                </a:solidFill>
              </a:rPr>
              <a:t>Some hands are lousy hands</a:t>
            </a: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4400" b="1" dirty="0">
                <a:solidFill>
                  <a:schemeClr val="tx1"/>
                </a:solidFill>
              </a:rPr>
              <a:t>Some hands are great hands</a:t>
            </a:r>
          </a:p>
          <a:p>
            <a:pPr marL="571500" indent="-571500" defTabSz="9144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4400" b="1" dirty="0">
                <a:solidFill>
                  <a:schemeClr val="tx1"/>
                </a:solidFill>
              </a:rPr>
              <a:t>It is how we play the hands at times </a:t>
            </a:r>
          </a:p>
        </p:txBody>
      </p:sp>
    </p:spTree>
    <p:extLst>
      <p:ext uri="{BB962C8B-B14F-4D97-AF65-F5344CB8AC3E}">
        <p14:creationId xmlns:p14="http://schemas.microsoft.com/office/powerpoint/2010/main" val="32352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44624"/>
            <a:ext cx="7632848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call to action 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60332"/>
            <a:ext cx="3960440" cy="604898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4295800" y="2492896"/>
            <a:ext cx="7200800" cy="2304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that next course</a:t>
            </a:r>
          </a:p>
          <a:p>
            <a:pPr algn="ctr" defTabSz="9144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additional training </a:t>
            </a:r>
          </a:p>
          <a:p>
            <a:pPr algn="ctr" defTabSz="9144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to beat hell </a:t>
            </a:r>
          </a:p>
        </p:txBody>
      </p:sp>
    </p:spTree>
    <p:extLst>
      <p:ext uri="{BB962C8B-B14F-4D97-AF65-F5344CB8AC3E}">
        <p14:creationId xmlns:p14="http://schemas.microsoft.com/office/powerpoint/2010/main" val="2647141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A6692-DD3F-76BA-17BC-7B6897E28A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17B8A-EE27-7704-B12A-CEF79FF0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797AC-2215-64C3-63B6-B292CC0A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5025B-3DA9-4C27-B73E-703C88F13C4C}" type="slidenum">
              <a:rPr lang="en-CA" altLang="en-US" smtClean="0"/>
              <a:pPr>
                <a:defRPr/>
              </a:pPr>
              <a:t>27</a:t>
            </a:fld>
            <a:endParaRPr lang="en-C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370DB-A26B-F781-B829-088C10B9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60648"/>
            <a:ext cx="11496600" cy="60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76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A6692-DD3F-76BA-17BC-7B6897E28A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17B8A-EE27-7704-B12A-CEF79FF0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797AC-2215-64C3-63B6-B292CC0A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5025B-3DA9-4C27-B73E-703C88F13C4C}" type="slidenum">
              <a:rPr lang="en-CA" altLang="en-US" smtClean="0"/>
              <a:pPr>
                <a:defRPr/>
              </a:pPr>
              <a:t>28</a:t>
            </a:fld>
            <a:endParaRPr lang="en-C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0F819-4A0C-FBA6-6F14-571D1586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88640"/>
            <a:ext cx="2664296" cy="5962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B9E48-F7C5-41D9-5F49-6271C2A2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92" y="548680"/>
            <a:ext cx="9007621" cy="50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A6692-DD3F-76BA-17BC-7B6897E28A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17B8A-EE27-7704-B12A-CEF79FF0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797AC-2215-64C3-63B6-B292CC0A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5025B-3DA9-4C27-B73E-703C88F13C4C}" type="slidenum">
              <a:rPr lang="en-CA" altLang="en-US" smtClean="0"/>
              <a:pPr>
                <a:defRPr/>
              </a:pPr>
              <a:t>29</a:t>
            </a:fld>
            <a:endParaRPr lang="en-C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92D99-6E2A-BA9A-B219-D5DBD39C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9" y="59573"/>
            <a:ext cx="10209237" cy="62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4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287338"/>
            <a:ext cx="12072664" cy="14493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Leadership opportunities come to us </a:t>
            </a:r>
            <a:br>
              <a:rPr lang="en-CA" b="1" dirty="0">
                <a:solidFill>
                  <a:schemeClr val="tx1"/>
                </a:solidFill>
              </a:rPr>
            </a:br>
            <a:r>
              <a:rPr lang="en-CA" b="1" dirty="0">
                <a:solidFill>
                  <a:schemeClr val="tx1"/>
                </a:solidFill>
              </a:rPr>
              <a:t>in all ways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4A1AD-36EF-8A12-B7D1-D907DE00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46263"/>
            <a:ext cx="10460038" cy="4022725"/>
          </a:xfrm>
        </p:spPr>
        <p:txBody>
          <a:bodyPr rtlCol="0">
            <a:normAutofit fontScale="47500" lnSpcReduction="20000"/>
          </a:bodyPr>
          <a:lstStyle/>
          <a:p>
            <a:pPr marL="91440" indent="-91440" algn="ctr" eaLnBrk="1" fontAlgn="auto" hangingPunct="1">
              <a:buSzPts val="1920"/>
              <a:buFont typeface="Wingdings" panose="05000000000000000000" pitchFamily="2" charset="2"/>
              <a:buChar char="§"/>
              <a:defRPr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buSzPts val="1920"/>
              <a:buNone/>
              <a:defRPr/>
            </a:pPr>
            <a:r>
              <a:rPr lang="en-US" sz="7700" b="1" dirty="0">
                <a:solidFill>
                  <a:schemeClr val="tx1"/>
                </a:solidFill>
              </a:rPr>
              <a:t>Tragedy</a:t>
            </a:r>
          </a:p>
          <a:p>
            <a:pPr marL="0" indent="0" algn="ctr" eaLnBrk="1" fontAlgn="auto" hangingPunct="1">
              <a:buSzPts val="1920"/>
              <a:buNone/>
              <a:defRPr/>
            </a:pPr>
            <a:r>
              <a:rPr lang="en-US" sz="7700" b="1" dirty="0">
                <a:solidFill>
                  <a:schemeClr val="tx1"/>
                </a:solidFill>
              </a:rPr>
              <a:t>Opportunity</a:t>
            </a:r>
          </a:p>
          <a:p>
            <a:pPr marL="0" indent="0" algn="ctr" eaLnBrk="1" fontAlgn="auto" hangingPunct="1">
              <a:buSzPts val="1920"/>
              <a:buNone/>
              <a:defRPr/>
            </a:pPr>
            <a:endParaRPr lang="en-US" sz="7700" b="1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buSzPts val="1920"/>
              <a:buNone/>
              <a:defRPr/>
            </a:pPr>
            <a:endParaRPr lang="en-US" sz="5200" b="1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buSzPts val="1920"/>
              <a:buNone/>
              <a:defRPr/>
            </a:pPr>
            <a:r>
              <a:rPr lang="en-US" sz="9800" b="1" dirty="0">
                <a:solidFill>
                  <a:schemeClr val="tx1"/>
                </a:solidFill>
              </a:rPr>
              <a:t>The world starves for leadership</a:t>
            </a:r>
          </a:p>
          <a:p>
            <a:pPr marL="0" indent="0" eaLnBrk="1" fontAlgn="auto" hangingPunct="1">
              <a:buSzPts val="1920"/>
              <a:buNone/>
              <a:defRPr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buSzPts val="1920"/>
              <a:buFont typeface="Calibri" panose="020F0502020204030204" pitchFamily="34" charset="0"/>
              <a:buNone/>
              <a:defRPr/>
            </a:pPr>
            <a:r>
              <a:rPr lang="en-US" sz="3200" b="1" dirty="0">
                <a:solidFill>
                  <a:schemeClr val="tx1"/>
                </a:solidFill>
              </a:rPr>
              <a:t>	</a:t>
            </a:r>
            <a:endParaRPr lang="en-US" sz="1200" b="1" u="sng" dirty="0">
              <a:solidFill>
                <a:srgbClr val="8C8C8C"/>
              </a:solidFill>
              <a:latin typeface="+mj-lt"/>
              <a:hlinkClick r:id="rId2"/>
            </a:endParaRPr>
          </a:p>
          <a:p>
            <a:pPr marL="0" indent="0" eaLnBrk="1" fontAlgn="auto" hangingPunct="1">
              <a:buSzPts val="1920"/>
              <a:buFont typeface="Calibri" panose="020F0502020204030204" pitchFamily="34" charset="0"/>
              <a:buNone/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91440" indent="-91440" eaLnBrk="1" fontAlgn="auto" hangingPunct="1">
              <a:defRPr/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752" y="44624"/>
            <a:ext cx="8064896" cy="28083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call to action 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1658973"/>
            <a:ext cx="2734447" cy="417646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3471938" y="1628800"/>
            <a:ext cx="8600726" cy="34563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endParaRPr lang="en-CA" b="1" dirty="0">
              <a:solidFill>
                <a:schemeClr val="tx1"/>
              </a:solidFill>
            </a:endParaRPr>
          </a:p>
          <a:p>
            <a:pPr algn="ctr" defTabSz="914400" eaLnBrk="1" fontAlgn="auto" hangingPunct="1">
              <a:spcAft>
                <a:spcPts val="0"/>
              </a:spcAft>
              <a:defRPr/>
            </a:pPr>
            <a:endParaRPr lang="en-CA" b="1" dirty="0">
              <a:solidFill>
                <a:schemeClr val="tx1"/>
              </a:solidFill>
            </a:endParaRPr>
          </a:p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sz="21600" b="1" dirty="0">
                <a:solidFill>
                  <a:schemeClr val="tx1"/>
                </a:solidFill>
              </a:rPr>
              <a:t>Remember</a:t>
            </a:r>
          </a:p>
          <a:p>
            <a:pPr algn="ctr" defTabSz="914400" eaLnBrk="1" fontAlgn="auto" hangingPunct="1">
              <a:spcAft>
                <a:spcPts val="0"/>
              </a:spcAft>
              <a:defRPr/>
            </a:pPr>
            <a:endParaRPr lang="en-CA" sz="21600" b="1" dirty="0">
              <a:solidFill>
                <a:schemeClr val="tx1"/>
              </a:solidFill>
            </a:endParaRPr>
          </a:p>
          <a:p>
            <a:pPr marL="1143000" indent="-1143000" defTabSz="914400" eaLnBrk="1" fontAlgn="auto" hangingPunct="1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1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starves for leaders</a:t>
            </a:r>
          </a:p>
          <a:p>
            <a:pPr marL="1143000" indent="-1143000" defTabSz="914400" eaLnBrk="1" fontAlgn="auto" hangingPunct="1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CA" sz="1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yourself up for more success </a:t>
            </a:r>
          </a:p>
        </p:txBody>
      </p:sp>
    </p:spTree>
    <p:extLst>
      <p:ext uri="{BB962C8B-B14F-4D97-AF65-F5344CB8AC3E}">
        <p14:creationId xmlns:p14="http://schemas.microsoft.com/office/powerpoint/2010/main" val="3579232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31</a:t>
            </a:fld>
            <a:endParaRPr lang="en-C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CABED-19C4-B464-9A43-9A4BCBB65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16632"/>
            <a:ext cx="9721080" cy="60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5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32</a:t>
            </a:fld>
            <a:endParaRPr lang="en-CA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D8BC31-E3A7-5A48-75CB-44F8943A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8" y="607709"/>
            <a:ext cx="12045963" cy="56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1C63-DDBB-F195-062B-AD4A1D41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That’s it, that’s all</a:t>
            </a:r>
            <a:br>
              <a:rPr lang="en-CA" b="1" dirty="0">
                <a:solidFill>
                  <a:schemeClr val="tx1"/>
                </a:solidFill>
              </a:rPr>
            </a:br>
            <a:r>
              <a:rPr lang="en-CA" b="1" dirty="0">
                <a:solidFill>
                  <a:schemeClr val="tx1"/>
                </a:solidFill>
              </a:rPr>
              <a:t>Thank You </a:t>
            </a:r>
          </a:p>
        </p:txBody>
      </p:sp>
      <p:pic>
        <p:nvPicPr>
          <p:cNvPr id="15363" name="Picture 2" descr="Flag, Racing, Grand Prix, Car, Racing Flag, Race">
            <a:hlinkClick r:id="rId3"/>
            <a:extLst>
              <a:ext uri="{FF2B5EF4-FFF2-40B4-BE49-F238E27FC236}">
                <a16:creationId xmlns:a16="http://schemas.microsoft.com/office/drawing/2014/main" id="{7E08A79D-F47B-79E4-1C1C-CF96AE5791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9288" y="1793875"/>
            <a:ext cx="6686550" cy="4443413"/>
          </a:xfrm>
        </p:spPr>
      </p:pic>
      <p:sp>
        <p:nvSpPr>
          <p:cNvPr id="15364" name="Date Placeholder 2">
            <a:extLst>
              <a:ext uri="{FF2B5EF4-FFF2-40B4-BE49-F238E27FC236}">
                <a16:creationId xmlns:a16="http://schemas.microsoft.com/office/drawing/2014/main" id="{61026ED5-93E4-FB91-2F96-4B34AA2054B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3B795A-C0EB-4F65-B1CC-18894ED9C104}" type="datetime1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6/11/2023</a:t>
            </a:fld>
            <a:endParaRPr lang="en-CA" alt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A632D9-5173-340B-D305-E4B78681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97571-4912-09DE-94A2-EEB03028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5DACD-7728-4327-8CBD-C7647F23E4CD}" type="slidenum">
              <a:rPr lang="en-CA" altLang="en-US"/>
              <a:pPr>
                <a:defRPr/>
              </a:pPr>
              <a:t>33</a:t>
            </a:fld>
            <a:endParaRPr lang="en-CA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980728"/>
            <a:ext cx="7632848" cy="244827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Serving all treaty territories; </a:t>
            </a:r>
            <a:b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 Canadians are treaty people in some way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60332"/>
            <a:ext cx="3960440" cy="604898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4583832" y="2708920"/>
            <a:ext cx="7128792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 </a:t>
            </a:r>
          </a:p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I serve you and TSAG today </a:t>
            </a:r>
          </a:p>
        </p:txBody>
      </p:sp>
    </p:spTree>
    <p:extLst>
      <p:ext uri="{BB962C8B-B14F-4D97-AF65-F5344CB8AC3E}">
        <p14:creationId xmlns:p14="http://schemas.microsoft.com/office/powerpoint/2010/main" val="3160579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5</a:t>
            </a:fld>
            <a:endParaRPr lang="en-C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86F88-812A-1D3C-AFF3-AC467135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212005"/>
            <a:ext cx="4160104" cy="5565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C7AF6-2476-1B2E-3478-5AB200197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260648"/>
            <a:ext cx="6040972" cy="5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1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44624"/>
            <a:ext cx="7632848" cy="26642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Opportunities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02E1C-D3C0-B378-4771-C34F0806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18" y="2204864"/>
            <a:ext cx="2498718" cy="381642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2711624" y="2276872"/>
            <a:ext cx="9361040" cy="316835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Sometimes we earn them</a:t>
            </a:r>
          </a:p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Sometimes handed to us</a:t>
            </a:r>
          </a:p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Sometimes we get lucky</a:t>
            </a:r>
          </a:p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Sometimes we search for them</a:t>
            </a:r>
          </a:p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Sometimes opportunities just happen </a:t>
            </a:r>
          </a:p>
        </p:txBody>
      </p:sp>
    </p:spTree>
    <p:extLst>
      <p:ext uri="{BB962C8B-B14F-4D97-AF65-F5344CB8AC3E}">
        <p14:creationId xmlns:p14="http://schemas.microsoft.com/office/powerpoint/2010/main" val="386959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7</a:t>
            </a:fld>
            <a:endParaRPr lang="en-CA" altLang="en-US" dirty="0"/>
          </a:p>
        </p:txBody>
      </p:sp>
      <p:pic>
        <p:nvPicPr>
          <p:cNvPr id="7" name="Picture 6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F266C9E4-D829-9271-1976-FDE45BB4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8647" y="-1565051"/>
            <a:ext cx="6213697" cy="95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4B7C-B028-0F48-30E3-8A9D4DA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8640"/>
            <a:ext cx="11233248" cy="22322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leaders make mistakes … </a:t>
            </a:r>
            <a:b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C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CA" sz="4000" b="1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FCD588-13B4-432F-9FEF-7D776F4A5526}"/>
              </a:ext>
            </a:extLst>
          </p:cNvPr>
          <p:cNvSpPr txBox="1">
            <a:spLocks/>
          </p:cNvSpPr>
          <p:nvPr/>
        </p:nvSpPr>
        <p:spPr>
          <a:xfrm>
            <a:off x="4583832" y="2492896"/>
            <a:ext cx="7608168" cy="288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CA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797B3-E69E-4C9B-3FAE-B3E09D0A1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4" y="1196752"/>
            <a:ext cx="8350092" cy="504357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D5343C-EAEF-C2C3-2BB9-224ADC55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1436" y="2060848"/>
            <a:ext cx="3459220" cy="2016224"/>
          </a:xfrm>
        </p:spPr>
        <p:txBody>
          <a:bodyPr/>
          <a:lstStyle/>
          <a:p>
            <a:pPr algn="ctr"/>
            <a:r>
              <a:rPr lang="en-US" sz="4000" b="1" i="1" dirty="0"/>
              <a:t>Alberta Junior Hockey Record; </a:t>
            </a:r>
          </a:p>
          <a:p>
            <a:pPr algn="ctr"/>
            <a:r>
              <a:rPr lang="en-US" sz="4000" b="1" i="1" dirty="0"/>
              <a:t>268 Penalty Minutes</a:t>
            </a:r>
          </a:p>
          <a:p>
            <a:pPr algn="ctr"/>
            <a:r>
              <a:rPr lang="en-US" sz="4000" b="1" i="1" dirty="0"/>
              <a:t>One Game</a:t>
            </a:r>
          </a:p>
          <a:p>
            <a:pPr algn="ctr"/>
            <a:r>
              <a:rPr lang="en-US" sz="4000" b="1" i="1" dirty="0"/>
              <a:t>One Period </a:t>
            </a:r>
            <a:endParaRPr lang="en-CA" sz="4000" b="1" i="1" dirty="0"/>
          </a:p>
        </p:txBody>
      </p:sp>
    </p:spTree>
    <p:extLst>
      <p:ext uri="{BB962C8B-B14F-4D97-AF65-F5344CB8AC3E}">
        <p14:creationId xmlns:p14="http://schemas.microsoft.com/office/powerpoint/2010/main" val="127933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8E48F-FBD0-4682-DF41-41417A6B5F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1468A-1452-FD4F-8FB4-07EB2B158208}" type="datetime1">
              <a:rPr lang="en-US" smtClean="0"/>
              <a:pPr>
                <a:defRPr/>
              </a:pPr>
              <a:t>6/11/2023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6C3BC-9680-1D40-FF46-93C2CDCB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Nolan Crouse; MBA, CCMP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DBC-09D0-1079-2C25-4826267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F25C6-DB73-4699-8ABA-332DDBE681E3}" type="slidenum">
              <a:rPr lang="en-CA" altLang="en-US" smtClean="0"/>
              <a:pPr>
                <a:defRPr/>
              </a:pPr>
              <a:t>9</a:t>
            </a:fld>
            <a:endParaRPr lang="en-C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0FF90-BC2F-6B80-A18C-3711B886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77010"/>
            <a:ext cx="9577064" cy="62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593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3795</TotalTime>
  <Words>658</Words>
  <Application>Microsoft Office PowerPoint</Application>
  <PresentationFormat>Widescreen</PresentationFormat>
  <Paragraphs>174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Aharoni</vt:lpstr>
      <vt:lpstr>Arial</vt:lpstr>
      <vt:lpstr>Arial Black</vt:lpstr>
      <vt:lpstr>Calibri</vt:lpstr>
      <vt:lpstr>Calibri Light</vt:lpstr>
      <vt:lpstr>Times New Roman</vt:lpstr>
      <vt:lpstr>Wingdings</vt:lpstr>
      <vt:lpstr>Retrospect</vt:lpstr>
      <vt:lpstr>PowerPoint Presentation</vt:lpstr>
      <vt:lpstr>  1964  </vt:lpstr>
      <vt:lpstr>Leadership opportunities come to us  in all ways …</vt:lpstr>
      <vt:lpstr>  Serving all treaty territories;   All Canadians are treaty people in some way  </vt:lpstr>
      <vt:lpstr>PowerPoint Presentation</vt:lpstr>
      <vt:lpstr>    Opportunities     </vt:lpstr>
      <vt:lpstr>PowerPoint Presentation</vt:lpstr>
      <vt:lpstr>      And leaders make mistakes …     </vt:lpstr>
      <vt:lpstr>PowerPoint Presentation</vt:lpstr>
      <vt:lpstr>PowerPoint Presentation</vt:lpstr>
      <vt:lpstr>Leadership demonstrated in all ways …</vt:lpstr>
      <vt:lpstr>PowerPoint Presentation</vt:lpstr>
      <vt:lpstr>PowerPoint Presentation</vt:lpstr>
      <vt:lpstr>    For You     </vt:lpstr>
      <vt:lpstr>    For You     </vt:lpstr>
      <vt:lpstr>    Fears     </vt:lpstr>
      <vt:lpstr>PowerPoint Presentation</vt:lpstr>
      <vt:lpstr>Another thought for you … Prepare others for what you wish for </vt:lpstr>
      <vt:lpstr>    Fears     </vt:lpstr>
      <vt:lpstr>    Fears     </vt:lpstr>
      <vt:lpstr>Our labour force is changing    </vt:lpstr>
      <vt:lpstr>PowerPoint Presentation</vt:lpstr>
      <vt:lpstr>PowerPoint Presentation</vt:lpstr>
      <vt:lpstr>PowerPoint Presentation</vt:lpstr>
      <vt:lpstr>    We are each dealt a hand    </vt:lpstr>
      <vt:lpstr>    My call to action      </vt:lpstr>
      <vt:lpstr>PowerPoint Presentation</vt:lpstr>
      <vt:lpstr>PowerPoint Presentation</vt:lpstr>
      <vt:lpstr>PowerPoint Presentation</vt:lpstr>
      <vt:lpstr>    My call to action      </vt:lpstr>
      <vt:lpstr>PowerPoint Presentation</vt:lpstr>
      <vt:lpstr>PowerPoint Presentation</vt:lpstr>
      <vt:lpstr>That’s it, that’s all Thank You </vt:lpstr>
    </vt:vector>
  </TitlesOfParts>
  <Company>City of St. Albert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Lisette Maassen</dc:creator>
  <cp:lastModifiedBy>Nolan Crouse</cp:lastModifiedBy>
  <cp:revision>425</cp:revision>
  <cp:lastPrinted>2023-02-25T23:51:17Z</cp:lastPrinted>
  <dcterms:created xsi:type="dcterms:W3CDTF">2015-12-30T19:52:47Z</dcterms:created>
  <dcterms:modified xsi:type="dcterms:W3CDTF">2023-06-11T12:30:09Z</dcterms:modified>
</cp:coreProperties>
</file>