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1.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2.xml" ContentType="application/vnd.openxmlformats-officedocument.presentationml.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comment3.xml" ContentType="application/vnd.openxmlformats-officedocument.presentationml.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comment4.xml" ContentType="application/vnd.openxmlformats-officedocument.presentationml.comments+xml"/>
  <Override PartName="/ppt/notesSlides/notesSlide14.xml" ContentType="application/vnd.openxmlformats-officedocument.presentationml.notesSlide+xml"/>
  <Override PartName="/ppt/comments/comment5.xml" ContentType="application/vnd.openxmlformats-officedocument.presentationml.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comment6.xml" ContentType="application/vnd.openxmlformats-officedocument.presentationml.comment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omments/comment7.xml" ContentType="application/vnd.openxmlformats-officedocument.presentationml.comment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1.xml" ContentType="application/vnd.openxmlformats-officedocument.presentationml.notesSlide+xml"/>
  <Override PartName="/ppt/comments/comment8.xml" ContentType="application/vnd.openxmlformats-officedocument.presentationml.comments+xml"/>
  <Override PartName="/ppt/notesSlides/notesSlide3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omments/comment9.xml" ContentType="application/vnd.openxmlformats-officedocument.presentationml.comments+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comments/comment10.xml" ContentType="application/vnd.openxmlformats-officedocument.presentationml.comments+xml"/>
  <Override PartName="/ppt/notesSlides/notesSlide48.xml" ContentType="application/vnd.openxmlformats-officedocument.presentationml.notesSlide+xml"/>
  <Override PartName="/ppt/comments/comment11.xml" ContentType="application/vnd.openxmlformats-officedocument.presentationml.comments+xml"/>
  <Override PartName="/ppt/notesSlides/notesSlide49.xml" ContentType="application/vnd.openxmlformats-officedocument.presentationml.notesSlide+xml"/>
  <Override PartName="/ppt/comments/comment12.xml" ContentType="application/vnd.openxmlformats-officedocument.presentationml.comments+xml"/>
  <Override PartName="/ppt/notesSlides/notesSlide50.xml" ContentType="application/vnd.openxmlformats-officedocument.presentationml.notesSlide+xml"/>
  <Override PartName="/ppt/comments/comment13.xml" ContentType="application/vnd.openxmlformats-officedocument.presentationml.comments+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21" r:id="rId4"/>
    <p:sldMasterId id="2147483738" r:id="rId5"/>
  </p:sldMasterIdLst>
  <p:notesMasterIdLst>
    <p:notesMasterId r:id="rId62"/>
  </p:notesMasterIdLst>
  <p:sldIdLst>
    <p:sldId id="560" r:id="rId6"/>
    <p:sldId id="562" r:id="rId7"/>
    <p:sldId id="561" r:id="rId8"/>
    <p:sldId id="563" r:id="rId9"/>
    <p:sldId id="564" r:id="rId10"/>
    <p:sldId id="565" r:id="rId11"/>
    <p:sldId id="566" r:id="rId12"/>
    <p:sldId id="567" r:id="rId13"/>
    <p:sldId id="570" r:id="rId14"/>
    <p:sldId id="571" r:id="rId15"/>
    <p:sldId id="572" r:id="rId16"/>
    <p:sldId id="573" r:id="rId17"/>
    <p:sldId id="574" r:id="rId18"/>
    <p:sldId id="568" r:id="rId19"/>
    <p:sldId id="575" r:id="rId20"/>
    <p:sldId id="577" r:id="rId21"/>
    <p:sldId id="578" r:id="rId22"/>
    <p:sldId id="580" r:id="rId23"/>
    <p:sldId id="579" r:id="rId24"/>
    <p:sldId id="581" r:id="rId25"/>
    <p:sldId id="582" r:id="rId26"/>
    <p:sldId id="583" r:id="rId27"/>
    <p:sldId id="584" r:id="rId28"/>
    <p:sldId id="586" r:id="rId29"/>
    <p:sldId id="285" r:id="rId30"/>
    <p:sldId id="587" r:id="rId31"/>
    <p:sldId id="588" r:id="rId32"/>
    <p:sldId id="589" r:id="rId33"/>
    <p:sldId id="591" r:id="rId34"/>
    <p:sldId id="593" r:id="rId35"/>
    <p:sldId id="592" r:id="rId36"/>
    <p:sldId id="594" r:id="rId37"/>
    <p:sldId id="595" r:id="rId38"/>
    <p:sldId id="596" r:id="rId39"/>
    <p:sldId id="597" r:id="rId40"/>
    <p:sldId id="598" r:id="rId41"/>
    <p:sldId id="599" r:id="rId42"/>
    <p:sldId id="600" r:id="rId43"/>
    <p:sldId id="601" r:id="rId44"/>
    <p:sldId id="602" r:id="rId45"/>
    <p:sldId id="603" r:id="rId46"/>
    <p:sldId id="606" r:id="rId47"/>
    <p:sldId id="607" r:id="rId48"/>
    <p:sldId id="385" r:id="rId49"/>
    <p:sldId id="608" r:id="rId50"/>
    <p:sldId id="609" r:id="rId51"/>
    <p:sldId id="610" r:id="rId52"/>
    <p:sldId id="611" r:id="rId53"/>
    <p:sldId id="612" r:id="rId54"/>
    <p:sldId id="613" r:id="rId55"/>
    <p:sldId id="617" r:id="rId56"/>
    <p:sldId id="614" r:id="rId57"/>
    <p:sldId id="615" r:id="rId58"/>
    <p:sldId id="616" r:id="rId59"/>
    <p:sldId id="605" r:id="rId60"/>
    <p:sldId id="604" r:id="rId61"/>
  </p:sldIdLst>
  <p:sldSz cx="9144000" cy="6858000" type="screen4x3"/>
  <p:notesSz cx="6858000" cy="9144000"/>
  <p:embeddedFontLst>
    <p:embeddedFont>
      <p:font typeface="Calibri" panose="020F0502020204030204" pitchFamily="34" charset="0"/>
      <p:regular r:id="rId63"/>
      <p:bold r:id="rId64"/>
      <p:italic r:id="rId65"/>
      <p:boldItalic r:id="rId66"/>
    </p:embeddedFont>
    <p:embeddedFont>
      <p:font typeface="Calibri Light" panose="020F0302020204030204" pitchFamily="34" charset="0"/>
      <p:regular r:id="rId67"/>
      <p:italic r:id="rId68"/>
    </p:embeddedFont>
    <p:embeddedFont>
      <p:font typeface="Cambria Math" panose="02040503050406030204" pitchFamily="18" charset="0"/>
      <p:regular r:id="rId69"/>
    </p:embeddedFont>
    <p:embeddedFont>
      <p:font typeface="Century Gothic" panose="020B0502020202020204" pitchFamily="34" charset="0"/>
      <p:regular r:id="rId70"/>
      <p:bold r:id="rId71"/>
      <p:italic r:id="rId72"/>
      <p:boldItalic r:id="rId73"/>
    </p:embeddedFont>
    <p:embeddedFont>
      <p:font typeface="Trebuchet MS" panose="020B0603020202020204" pitchFamily="34" charset="0"/>
      <p:regular r:id="rId74"/>
      <p:bold r:id="rId75"/>
      <p:italic r:id="rId76"/>
      <p:boldItalic r:id="rId77"/>
    </p:embeddedFont>
    <p:embeddedFont>
      <p:font typeface="Wingdings 3" panose="05040102010807070707" pitchFamily="18" charset="2"/>
      <p:regular r:id="rId7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bie,Karissa (ECCC)" initials="A(" lastIdx="1" clrIdx="0">
    <p:extLst>
      <p:ext uri="{19B8F6BF-5375-455C-9EA6-DF929625EA0E}">
        <p15:presenceInfo xmlns:p15="http://schemas.microsoft.com/office/powerpoint/2012/main" userId="S-1-5-21-2086016090-1259623561-1170935872-41330" providerId="AD"/>
      </p:ext>
    </p:extLst>
  </p:cmAuthor>
  <p:cmAuthor id="2" name="FPFAD" initials="FPFAD" lastIdx="29" clrIdx="1">
    <p:extLst>
      <p:ext uri="{19B8F6BF-5375-455C-9EA6-DF929625EA0E}">
        <p15:presenceInfo xmlns:p15="http://schemas.microsoft.com/office/powerpoint/2012/main" userId="FPFAD" providerId="None"/>
      </p:ext>
    </p:extLst>
  </p:cmAuthor>
  <p:cmAuthor id="3" name="Maissan,Melissa (elle, la | she, her) (ECCC)" initials="M(l|sh(" lastIdx="5" clrIdx="2">
    <p:extLst>
      <p:ext uri="{19B8F6BF-5375-455C-9EA6-DF929625EA0E}">
        <p15:presenceInfo xmlns:p15="http://schemas.microsoft.com/office/powerpoint/2012/main" userId="S::Melissa.Maissan@ec.gc.ca::1e300422-7693-451a-b6e7-170d6d8bf2c7" providerId="AD"/>
      </p:ext>
    </p:extLst>
  </p:cmAuthor>
  <p:cmAuthor id="4" name="Chung,Brittney (elle, la | she, her) (ECCC)" initials="C(l|sh(" lastIdx="5" clrIdx="3">
    <p:extLst>
      <p:ext uri="{19B8F6BF-5375-455C-9EA6-DF929625EA0E}">
        <p15:presenceInfo xmlns:p15="http://schemas.microsoft.com/office/powerpoint/2012/main" userId="S::Brittney.Chung@ec.gc.ca::0d767137-8ee8-430a-8ed2-7b2abc3653b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99FF"/>
    <a:srgbClr val="0029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06" autoAdjust="0"/>
    <p:restoredTop sz="84841" autoAdjust="0"/>
  </p:normalViewPr>
  <p:slideViewPr>
    <p:cSldViewPr>
      <p:cViewPr varScale="1">
        <p:scale>
          <a:sx n="97" d="100"/>
          <a:sy n="97" d="100"/>
        </p:scale>
        <p:origin x="19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font" Target="fonts/font1.fntdata"/><Relationship Id="rId68" Type="http://schemas.openxmlformats.org/officeDocument/2006/relationships/font" Target="fonts/font6.fntdata"/><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font" Target="fonts/font12.fntdata"/><Relationship Id="rId79" Type="http://schemas.openxmlformats.org/officeDocument/2006/relationships/commentAuthors" Target="commentAuthors.xml"/><Relationship Id="rId5" Type="http://schemas.openxmlformats.org/officeDocument/2006/relationships/slideMaster" Target="slideMasters/slideMaster2.xml"/><Relationship Id="rId61" Type="http://schemas.openxmlformats.org/officeDocument/2006/relationships/slide" Target="slides/slide56.xml"/><Relationship Id="rId82" Type="http://schemas.openxmlformats.org/officeDocument/2006/relationships/theme" Target="theme/theme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font" Target="fonts/font2.fntdata"/><Relationship Id="rId69" Type="http://schemas.openxmlformats.org/officeDocument/2006/relationships/font" Target="fonts/font7.fntdata"/><Relationship Id="rId77" Type="http://schemas.openxmlformats.org/officeDocument/2006/relationships/font" Target="fonts/font15.fntdata"/><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font" Target="fonts/font10.fntdata"/><Relationship Id="rId80"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font" Target="fonts/font5.fntdata"/><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notesMaster" Target="notesMasters/notesMaster1.xml"/><Relationship Id="rId70" Type="http://schemas.openxmlformats.org/officeDocument/2006/relationships/font" Target="fonts/font8.fntdata"/><Relationship Id="rId75" Type="http://schemas.openxmlformats.org/officeDocument/2006/relationships/font" Target="fonts/font13.fntdata"/><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font" Target="fonts/font3.fntdata"/><Relationship Id="rId73" Type="http://schemas.openxmlformats.org/officeDocument/2006/relationships/font" Target="fonts/font11.fntdata"/><Relationship Id="rId78" Type="http://schemas.openxmlformats.org/officeDocument/2006/relationships/font" Target="fonts/font16.fntdata"/><Relationship Id="rId8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font" Target="fonts/font14.fntdata"/><Relationship Id="rId7" Type="http://schemas.openxmlformats.org/officeDocument/2006/relationships/slide" Target="slides/slide2.xml"/><Relationship Id="rId71" Type="http://schemas.openxmlformats.org/officeDocument/2006/relationships/font" Target="fonts/font9.fntdata"/><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font" Target="fonts/font4.fntdata"/></Relationships>
</file>

<file path=ppt/comments/comment1.xml><?xml version="1.0" encoding="utf-8"?>
<p:cmLst xmlns:a="http://schemas.openxmlformats.org/drawingml/2006/main" xmlns:r="http://schemas.openxmlformats.org/officeDocument/2006/relationships" xmlns:p="http://schemas.openxmlformats.org/presentationml/2006/main">
  <p:cm authorId="2" dt="2023-06-09T08:07:27.845" idx="18">
    <p:pos x="10" y="10"/>
    <p:text>same with this slide - are you hiding this one? They only need to do this calculation for their ID report and then ERRIS autocalculates their average daily effluent with the total volume they input in their monitoring reports. But again, you could delete or hide this slide or move below</p:text>
    <p:extLst>
      <p:ext uri="{C676402C-5697-4E1C-873F-D02D1690AC5C}">
        <p15:threadingInfo xmlns:p15="http://schemas.microsoft.com/office/powerpoint/2012/main" timeZoneBias="240"/>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2" dt="2023-06-09T08:25:39.808" idx="29">
    <p:pos x="10" y="10"/>
    <p:text>amendments slide - speaking points below if needed</p:text>
    <p:extLst>
      <p:ext uri="{C676402C-5697-4E1C-873F-D02D1690AC5C}">
        <p15:threadingInfo xmlns:p15="http://schemas.microsoft.com/office/powerpoint/2012/main" timeZoneBias="240"/>
      </p:ext>
    </p:extLst>
  </p:cm>
</p:cmLst>
</file>

<file path=ppt/comments/comment11.xml><?xml version="1.0" encoding="utf-8"?>
<p:cmLst xmlns:a="http://schemas.openxmlformats.org/drawingml/2006/main" xmlns:r="http://schemas.openxmlformats.org/officeDocument/2006/relationships" xmlns:p="http://schemas.openxmlformats.org/presentationml/2006/main">
  <p:cm authorId="2" dt="2023-06-09T08:23:01.661" idx="27">
    <p:pos x="10" y="10"/>
    <p:text>delete slide</p:text>
    <p:extLst>
      <p:ext uri="{C676402C-5697-4E1C-873F-D02D1690AC5C}">
        <p15:threadingInfo xmlns:p15="http://schemas.microsoft.com/office/powerpoint/2012/main" timeZoneBias="240"/>
      </p:ext>
    </p:extLst>
  </p:cm>
</p:cmLst>
</file>

<file path=ppt/comments/comment12.xml><?xml version="1.0" encoding="utf-8"?>
<p:cmLst xmlns:a="http://schemas.openxmlformats.org/drawingml/2006/main" xmlns:r="http://schemas.openxmlformats.org/officeDocument/2006/relationships" xmlns:p="http://schemas.openxmlformats.org/presentationml/2006/main">
  <p:cm authorId="2" dt="2023-06-09T08:23:10.959" idx="28">
    <p:pos x="10" y="10"/>
    <p:text>delete slide also repetive cause we have a prev TA slide</p:text>
    <p:extLst>
      <p:ext uri="{C676402C-5697-4E1C-873F-D02D1690AC5C}">
        <p15:threadingInfo xmlns:p15="http://schemas.microsoft.com/office/powerpoint/2012/main" timeZoneBias="240"/>
      </p:ext>
    </p:extLst>
  </p:cm>
</p:cmLst>
</file>

<file path=ppt/comments/comment13.xml><?xml version="1.0" encoding="utf-8"?>
<p:cmLst xmlns:a="http://schemas.openxmlformats.org/drawingml/2006/main" xmlns:r="http://schemas.openxmlformats.org/officeDocument/2006/relationships" xmlns:p="http://schemas.openxmlformats.org/presentationml/2006/main">
  <p:cm authorId="2" dt="2023-06-09T08:21:55.027" idx="26">
    <p:pos x="10" y="10"/>
    <p:text>delete this slide</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23-06-09T07:55:19.402" idx="12">
    <p:pos x="10" y="10"/>
    <p:text>hey I don't think you need this twice - the slide and below - I'd say you can remove this slide an keep the one below?</p:text>
    <p:extLst>
      <p:ext uri="{C676402C-5697-4E1C-873F-D02D1690AC5C}">
        <p15:threadingInfo xmlns:p15="http://schemas.microsoft.com/office/powerpoint/2012/main" timeZoneBias="240"/>
      </p:ext>
    </p:extLst>
  </p:cm>
  <p:cm authorId="2" dt="2023-06-09T07:58:23.492" idx="13">
    <p:pos x="10" y="146"/>
    <p:text>you can just verbally mention that they must meet the limits for TRC and NH3 even though they don't need to sample</p:text>
    <p:extLst>
      <p:ext uri="{C676402C-5697-4E1C-873F-D02D1690AC5C}">
        <p15:threadingInfo xmlns:p15="http://schemas.microsoft.com/office/powerpoint/2012/main" timeZoneBias="240">
          <p15:parentCm authorId="2" idx="12"/>
        </p15:threadingInfo>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2" dt="2023-06-09T08:05:56.104" idx="16">
    <p:pos x="10" y="10"/>
    <p:text>I don't think this slide makes sense here, I think you could move it below, and I don't think you</p:text>
    <p:extLst>
      <p:ext uri="{C676402C-5697-4E1C-873F-D02D1690AC5C}">
        <p15:threadingInfo xmlns:p15="http://schemas.microsoft.com/office/powerpoint/2012/main" timeZoneBias="240"/>
      </p:ext>
    </p:extLst>
  </p:cm>
  <p:cm authorId="2" dt="2023-06-09T08:07:18.854" idx="17">
    <p:pos x="10" y="146"/>
    <p:text>And I think you could remove slide 16, 18, 20 since it's all summarized here?</p:text>
    <p:extLst>
      <p:ext uri="{C676402C-5697-4E1C-873F-D02D1690AC5C}">
        <p15:threadingInfo xmlns:p15="http://schemas.microsoft.com/office/powerpoint/2012/main" timeZoneBias="240">
          <p15:parentCm authorId="2" idx="16"/>
        </p15:threadingInfo>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4" dt="2023-06-07T14:46:50.895" idx="1">
    <p:pos x="4100" y="1765"/>
    <p:text>I don't understand this part.</p:text>
    <p:extLst>
      <p:ext uri="{C676402C-5697-4E1C-873F-D02D1690AC5C}">
        <p15:threadingInfo xmlns:p15="http://schemas.microsoft.com/office/powerpoint/2012/main" timeZoneBias="420"/>
      </p:ext>
    </p:extLst>
  </p:cm>
  <p:cm authorId="4" dt="2023-06-07T14:48:08.464" idx="2">
    <p:pos x="4497" y="1957"/>
    <p:text>this stuff should be near the volume determination slides or the volume determination slides brought down to this section.</p:text>
    <p:extLst>
      <p:ext uri="{C676402C-5697-4E1C-873F-D02D1690AC5C}">
        <p15:threadingInfo xmlns:p15="http://schemas.microsoft.com/office/powerpoint/2012/main" timeZoneBias="42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2" dt="2023-06-09T08:01:46.622" idx="15">
    <p:pos x="4696" y="1809"/>
    <p:text>just switched these bullets to put once per discharge period first</p:text>
    <p:extLst>
      <p:ext uri="{C676402C-5697-4E1C-873F-D02D1690AC5C}">
        <p15:threadingInfo xmlns:p15="http://schemas.microsoft.com/office/powerpoint/2012/main" timeZoneBias="24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2" dt="2023-06-09T08:09:23.196" idx="19">
    <p:pos x="4744" y="2690"/>
    <p:text>This exemption is for lagoon systems, if it's on this slide maybe it seems to be only for continuous lagoons ?</p:text>
    <p:extLst>
      <p:ext uri="{C676402C-5697-4E1C-873F-D02D1690AC5C}">
        <p15:threadingInfo xmlns:p15="http://schemas.microsoft.com/office/powerpoint/2012/main" timeZoneBias="24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2" dt="2023-06-09T08:11:51.387" idx="20">
    <p:pos x="10" y="10"/>
    <p:text/>
    <p:extLst>
      <p:ext uri="{C676402C-5697-4E1C-873F-D02D1690AC5C}">
        <p15:threadingInfo xmlns:p15="http://schemas.microsoft.com/office/powerpoint/2012/main" timeZoneBias="240"/>
      </p:ext>
    </p:extLst>
  </p:cm>
  <p:cm authorId="2" dt="2023-06-09T08:12:38.608" idx="21">
    <p:pos x="10" y="146"/>
    <p:text>again, I think you could remove slide 17, 19 and 21 and just keep this slide? it has all the same info</p:text>
    <p:extLst>
      <p:ext uri="{C676402C-5697-4E1C-873F-D02D1690AC5C}">
        <p15:threadingInfo xmlns:p15="http://schemas.microsoft.com/office/powerpoint/2012/main" timeZoneBias="240">
          <p15:parentCm authorId="2" idx="20"/>
        </p15:threadingInfo>
      </p:ext>
    </p:extLst>
  </p:cm>
  <p:cm authorId="2" dt="2023-06-09T08:17:03.123" idx="22">
    <p:pos x="10" y="282"/>
    <p:text>clarified this is for small systems</p:text>
    <p:extLst>
      <p:ext uri="{C676402C-5697-4E1C-873F-D02D1690AC5C}">
        <p15:threadingInfo xmlns:p15="http://schemas.microsoft.com/office/powerpoint/2012/main" timeZoneBias="240">
          <p15:parentCm authorId="2" idx="20"/>
        </p15:threadingInfo>
      </p:ext>
    </p:extLst>
  </p:cm>
  <p:cm authorId="2" dt="2023-06-09T08:17:10.318" idx="23">
    <p:pos x="10" y="418"/>
    <p:text>can you make the 3 small?</p:text>
    <p:extLst>
      <p:ext uri="{C676402C-5697-4E1C-873F-D02D1690AC5C}">
        <p15:threadingInfo xmlns:p15="http://schemas.microsoft.com/office/powerpoint/2012/main" timeZoneBias="240">
          <p15:parentCm authorId="2" idx="20"/>
        </p15:threadingInfo>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2" dt="2023-06-09T08:19:03.177" idx="24">
    <p:pos x="10" y="10"/>
    <p:text>again this slide is a repeat - don't think we need it?</p:text>
    <p:extLst>
      <p:ext uri="{C676402C-5697-4E1C-873F-D02D1690AC5C}">
        <p15:threadingInfo xmlns:p15="http://schemas.microsoft.com/office/powerpoint/2012/main" timeZoneBias="24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2" dt="2023-06-09T08:20:42.958" idx="25">
    <p:pos x="10" y="10"/>
    <p:text>why are slide 42/43 there? repetitive?</p:text>
    <p:extLst>
      <p:ext uri="{C676402C-5697-4E1C-873F-D02D1690AC5C}">
        <p15:threadingInfo xmlns:p15="http://schemas.microsoft.com/office/powerpoint/2012/main" timeZoneBias="240"/>
      </p:ext>
    </p:extLst>
  </p:cm>
</p:cmLst>
</file>

<file path=ppt/diagrams/_rels/data2.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C0006D-40DE-43C3-8D45-15C8D0B60C6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220317F-7C59-42E0-B9F8-6F0B3557DEDA}">
      <dgm:prSet custT="1"/>
      <dgm:spPr/>
      <dgm:t>
        <a:bodyPr/>
        <a:lstStyle/>
        <a:p>
          <a:r>
            <a:rPr lang="en-US" sz="2200" b="0" i="0" baseline="0" dirty="0">
              <a:solidFill>
                <a:schemeClr val="tx1"/>
              </a:solidFill>
            </a:rPr>
            <a:t>If </a:t>
          </a:r>
          <a:r>
            <a:rPr lang="en-US" sz="2200" dirty="0">
              <a:solidFill>
                <a:schemeClr val="tx1"/>
              </a:solidFill>
            </a:rPr>
            <a:t>a container is used to collect the effluent sample, ensure the effluent is well mixed before pouring into the sampling bottles</a:t>
          </a:r>
        </a:p>
      </dgm:t>
    </dgm:pt>
    <dgm:pt modelId="{E0F79EFF-11FB-41EF-AD4B-649F7BCD6BB2}" type="parTrans" cxnId="{363B1390-2225-462C-8B61-FFD417FDC32C}">
      <dgm:prSet/>
      <dgm:spPr/>
      <dgm:t>
        <a:bodyPr/>
        <a:lstStyle/>
        <a:p>
          <a:endParaRPr lang="en-US"/>
        </a:p>
      </dgm:t>
    </dgm:pt>
    <dgm:pt modelId="{EABB03DA-8CD3-41A6-8B0F-29063843A318}" type="sibTrans" cxnId="{363B1390-2225-462C-8B61-FFD417FDC32C}">
      <dgm:prSet/>
      <dgm:spPr/>
      <dgm:t>
        <a:bodyPr/>
        <a:lstStyle/>
        <a:p>
          <a:endParaRPr lang="en-US"/>
        </a:p>
      </dgm:t>
    </dgm:pt>
    <dgm:pt modelId="{F9D3F828-7AF9-4060-B2D0-D4BF3FAA089F}">
      <dgm:prSet custT="1"/>
      <dgm:spPr/>
      <dgm:t>
        <a:bodyPr/>
        <a:lstStyle/>
        <a:p>
          <a:r>
            <a:rPr lang="en-US" sz="2200" dirty="0">
              <a:solidFill>
                <a:schemeClr val="tx1"/>
              </a:solidFill>
            </a:rPr>
            <a:t>If sampling from a valve, purge the line before sampling</a:t>
          </a:r>
          <a:endParaRPr lang="en-US" sz="2200" dirty="0">
            <a:solidFill>
              <a:schemeClr val="tx1"/>
            </a:solidFill>
            <a:highlight>
              <a:srgbClr val="FFFF00"/>
            </a:highlight>
          </a:endParaRPr>
        </a:p>
      </dgm:t>
    </dgm:pt>
    <dgm:pt modelId="{980F381D-F3BE-4790-BF44-C157A0B83145}" type="parTrans" cxnId="{F8C20ADA-6B9A-4E6D-8039-B36A279492F9}">
      <dgm:prSet/>
      <dgm:spPr/>
      <dgm:t>
        <a:bodyPr/>
        <a:lstStyle/>
        <a:p>
          <a:endParaRPr lang="en-US"/>
        </a:p>
      </dgm:t>
    </dgm:pt>
    <dgm:pt modelId="{AC5892FD-2D82-43B8-98BE-AF436C95B21B}" type="sibTrans" cxnId="{F8C20ADA-6B9A-4E6D-8039-B36A279492F9}">
      <dgm:prSet/>
      <dgm:spPr/>
      <dgm:t>
        <a:bodyPr/>
        <a:lstStyle/>
        <a:p>
          <a:endParaRPr lang="en-US"/>
        </a:p>
      </dgm:t>
    </dgm:pt>
    <dgm:pt modelId="{D42F3313-91B0-4664-B339-75F834911600}" type="pres">
      <dgm:prSet presAssocID="{CBC0006D-40DE-43C3-8D45-15C8D0B60C6E}" presName="linear" presStyleCnt="0">
        <dgm:presLayoutVars>
          <dgm:animLvl val="lvl"/>
          <dgm:resizeHandles val="exact"/>
        </dgm:presLayoutVars>
      </dgm:prSet>
      <dgm:spPr/>
    </dgm:pt>
    <dgm:pt modelId="{A4ADA413-89CF-4CEF-A78E-0E68D03B3520}" type="pres">
      <dgm:prSet presAssocID="{C220317F-7C59-42E0-B9F8-6F0B3557DEDA}" presName="parentText" presStyleLbl="node1" presStyleIdx="0" presStyleCnt="2">
        <dgm:presLayoutVars>
          <dgm:chMax val="0"/>
          <dgm:bulletEnabled val="1"/>
        </dgm:presLayoutVars>
      </dgm:prSet>
      <dgm:spPr/>
    </dgm:pt>
    <dgm:pt modelId="{D2237DA6-80C1-436C-9273-4504E8710BF4}" type="pres">
      <dgm:prSet presAssocID="{EABB03DA-8CD3-41A6-8B0F-29063843A318}" presName="spacer" presStyleCnt="0"/>
      <dgm:spPr/>
    </dgm:pt>
    <dgm:pt modelId="{737AEBFE-9F45-420B-8988-BEB757730883}" type="pres">
      <dgm:prSet presAssocID="{F9D3F828-7AF9-4060-B2D0-D4BF3FAA089F}" presName="parentText" presStyleLbl="node1" presStyleIdx="1" presStyleCnt="2">
        <dgm:presLayoutVars>
          <dgm:chMax val="0"/>
          <dgm:bulletEnabled val="1"/>
        </dgm:presLayoutVars>
      </dgm:prSet>
      <dgm:spPr/>
    </dgm:pt>
  </dgm:ptLst>
  <dgm:cxnLst>
    <dgm:cxn modelId="{74792360-CD80-4F13-A05E-16C0FDAD9B7A}" type="presOf" srcId="{CBC0006D-40DE-43C3-8D45-15C8D0B60C6E}" destId="{D42F3313-91B0-4664-B339-75F834911600}" srcOrd="0" destOrd="0" presId="urn:microsoft.com/office/officeart/2005/8/layout/vList2"/>
    <dgm:cxn modelId="{363B1390-2225-462C-8B61-FFD417FDC32C}" srcId="{CBC0006D-40DE-43C3-8D45-15C8D0B60C6E}" destId="{C220317F-7C59-42E0-B9F8-6F0B3557DEDA}" srcOrd="0" destOrd="0" parTransId="{E0F79EFF-11FB-41EF-AD4B-649F7BCD6BB2}" sibTransId="{EABB03DA-8CD3-41A6-8B0F-29063843A318}"/>
    <dgm:cxn modelId="{C4B3229C-DB92-4531-A173-9BED9DBBAC91}" type="presOf" srcId="{C220317F-7C59-42E0-B9F8-6F0B3557DEDA}" destId="{A4ADA413-89CF-4CEF-A78E-0E68D03B3520}" srcOrd="0" destOrd="0" presId="urn:microsoft.com/office/officeart/2005/8/layout/vList2"/>
    <dgm:cxn modelId="{F8C20ADA-6B9A-4E6D-8039-B36A279492F9}" srcId="{CBC0006D-40DE-43C3-8D45-15C8D0B60C6E}" destId="{F9D3F828-7AF9-4060-B2D0-D4BF3FAA089F}" srcOrd="1" destOrd="0" parTransId="{980F381D-F3BE-4790-BF44-C157A0B83145}" sibTransId="{AC5892FD-2D82-43B8-98BE-AF436C95B21B}"/>
    <dgm:cxn modelId="{3F9BDFFF-B23F-4F28-9B78-519AC66E8894}" type="presOf" srcId="{F9D3F828-7AF9-4060-B2D0-D4BF3FAA089F}" destId="{737AEBFE-9F45-420B-8988-BEB757730883}" srcOrd="0" destOrd="0" presId="urn:microsoft.com/office/officeart/2005/8/layout/vList2"/>
    <dgm:cxn modelId="{22824053-6219-40DC-9D9E-D1B8FAE53EF4}" type="presParOf" srcId="{D42F3313-91B0-4664-B339-75F834911600}" destId="{A4ADA413-89CF-4CEF-A78E-0E68D03B3520}" srcOrd="0" destOrd="0" presId="urn:microsoft.com/office/officeart/2005/8/layout/vList2"/>
    <dgm:cxn modelId="{46C94143-F159-4E75-B116-3AEE49E71E38}" type="presParOf" srcId="{D42F3313-91B0-4664-B339-75F834911600}" destId="{D2237DA6-80C1-436C-9273-4504E8710BF4}" srcOrd="1" destOrd="0" presId="urn:microsoft.com/office/officeart/2005/8/layout/vList2"/>
    <dgm:cxn modelId="{04233C6A-0874-4F29-AC7E-4D022BD4E582}" type="presParOf" srcId="{D42F3313-91B0-4664-B339-75F834911600}" destId="{737AEBFE-9F45-420B-8988-BEB757730883}"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C0CD3B-B985-4056-814B-4F4C68A4F47C}"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BD0C0A91-4B74-42A6-A7A6-21E3030C4D32}">
      <dgm:prSet custT="1"/>
      <dgm:spPr/>
      <dgm:t>
        <a:bodyPr/>
        <a:lstStyle/>
        <a:p>
          <a:pPr>
            <a:lnSpc>
              <a:spcPct val="100000"/>
            </a:lnSpc>
          </a:pPr>
          <a:r>
            <a:rPr lang="en-US" sz="1600" dirty="0"/>
            <a:t>Put sample bottles in the fridge as soon as possible - immediately is ideal. Do not freeze!</a:t>
          </a:r>
        </a:p>
      </dgm:t>
    </dgm:pt>
    <dgm:pt modelId="{F9FF5FF7-7F63-4023-A713-554266158038}" type="parTrans" cxnId="{3E751F2D-B17A-4A12-8F90-022289BF329E}">
      <dgm:prSet/>
      <dgm:spPr/>
      <dgm:t>
        <a:bodyPr/>
        <a:lstStyle/>
        <a:p>
          <a:endParaRPr lang="en-US"/>
        </a:p>
      </dgm:t>
    </dgm:pt>
    <dgm:pt modelId="{B1B8FEEC-8D95-4A3A-BB2F-F0DC0A50563E}" type="sibTrans" cxnId="{3E751F2D-B17A-4A12-8F90-022289BF329E}">
      <dgm:prSet/>
      <dgm:spPr/>
      <dgm:t>
        <a:bodyPr/>
        <a:lstStyle/>
        <a:p>
          <a:endParaRPr lang="en-US"/>
        </a:p>
      </dgm:t>
    </dgm:pt>
    <dgm:pt modelId="{D61215C0-DEC3-413B-946B-6031C077230F}">
      <dgm:prSet custT="1"/>
      <dgm:spPr/>
      <dgm:t>
        <a:bodyPr/>
        <a:lstStyle/>
        <a:p>
          <a:pPr>
            <a:lnSpc>
              <a:spcPct val="100000"/>
            </a:lnSpc>
          </a:pPr>
          <a:r>
            <a:rPr lang="en-US" sz="1600" dirty="0"/>
            <a:t>Put the filled out CofC in a Ziploc bag and seal</a:t>
          </a:r>
        </a:p>
      </dgm:t>
    </dgm:pt>
    <dgm:pt modelId="{DB184F60-87DC-4A83-B3E1-196C7BC529B2}" type="parTrans" cxnId="{E54CC919-2B36-418D-91AE-DE2B1C780CDE}">
      <dgm:prSet/>
      <dgm:spPr/>
      <dgm:t>
        <a:bodyPr/>
        <a:lstStyle/>
        <a:p>
          <a:endParaRPr lang="en-US"/>
        </a:p>
      </dgm:t>
    </dgm:pt>
    <dgm:pt modelId="{EDF7E31E-392A-4F68-9829-3BA9CCD4B04F}" type="sibTrans" cxnId="{E54CC919-2B36-418D-91AE-DE2B1C780CDE}">
      <dgm:prSet/>
      <dgm:spPr/>
      <dgm:t>
        <a:bodyPr/>
        <a:lstStyle/>
        <a:p>
          <a:endParaRPr lang="en-US"/>
        </a:p>
      </dgm:t>
    </dgm:pt>
    <dgm:pt modelId="{1862A0D2-2407-4DE2-9B94-091EB2A24660}">
      <dgm:prSet custT="1"/>
      <dgm:spPr/>
      <dgm:t>
        <a:bodyPr/>
        <a:lstStyle/>
        <a:p>
          <a:pPr>
            <a:lnSpc>
              <a:spcPct val="100000"/>
            </a:lnSpc>
          </a:pPr>
          <a:r>
            <a:rPr lang="en-US" sz="1600" dirty="0"/>
            <a:t>Pack the sample bottles and CofC in the cooler with ice or freezer packs, make sure they are secure for transport, and send to the accredited lab</a:t>
          </a:r>
        </a:p>
      </dgm:t>
    </dgm:pt>
    <dgm:pt modelId="{A2B48A48-6EF9-4445-BF21-6ED1B9849EC9}" type="parTrans" cxnId="{C2D227F1-8C39-4F3B-8131-BE20074B2EF5}">
      <dgm:prSet/>
      <dgm:spPr/>
      <dgm:t>
        <a:bodyPr/>
        <a:lstStyle/>
        <a:p>
          <a:endParaRPr lang="en-US"/>
        </a:p>
      </dgm:t>
    </dgm:pt>
    <dgm:pt modelId="{5CD2EC2F-9B72-4B9B-BD84-E68C3E411C4B}" type="sibTrans" cxnId="{C2D227F1-8C39-4F3B-8131-BE20074B2EF5}">
      <dgm:prSet/>
      <dgm:spPr/>
      <dgm:t>
        <a:bodyPr/>
        <a:lstStyle/>
        <a:p>
          <a:endParaRPr lang="en-US"/>
        </a:p>
      </dgm:t>
    </dgm:pt>
    <dgm:pt modelId="{0E6125B5-AB5E-4948-80C7-662420B5D73B}">
      <dgm:prSet custT="1"/>
      <dgm:spPr/>
      <dgm:t>
        <a:bodyPr/>
        <a:lstStyle/>
        <a:p>
          <a:pPr>
            <a:lnSpc>
              <a:spcPct val="100000"/>
            </a:lnSpc>
          </a:pPr>
          <a:r>
            <a:rPr lang="en-US" sz="1600" dirty="0"/>
            <a:t>Transport of samples by air: notify the lab to pick up the samples at the airport</a:t>
          </a:r>
        </a:p>
      </dgm:t>
    </dgm:pt>
    <dgm:pt modelId="{9BEE4A5B-2E29-4433-8E89-5F95EF1F753D}" type="parTrans" cxnId="{E8C86E8B-CC18-4159-9D14-CDDC014BE591}">
      <dgm:prSet/>
      <dgm:spPr/>
      <dgm:t>
        <a:bodyPr/>
        <a:lstStyle/>
        <a:p>
          <a:endParaRPr lang="en-US"/>
        </a:p>
      </dgm:t>
    </dgm:pt>
    <dgm:pt modelId="{0999F374-840E-4850-A8B7-11F03EA87BBE}" type="sibTrans" cxnId="{E8C86E8B-CC18-4159-9D14-CDDC014BE591}">
      <dgm:prSet/>
      <dgm:spPr/>
      <dgm:t>
        <a:bodyPr/>
        <a:lstStyle/>
        <a:p>
          <a:endParaRPr lang="en-US"/>
        </a:p>
      </dgm:t>
    </dgm:pt>
    <dgm:pt modelId="{46B05A75-E423-4AFE-881D-435A3070124F}" type="pres">
      <dgm:prSet presAssocID="{38C0CD3B-B985-4056-814B-4F4C68A4F47C}" presName="root" presStyleCnt="0">
        <dgm:presLayoutVars>
          <dgm:dir/>
          <dgm:resizeHandles val="exact"/>
        </dgm:presLayoutVars>
      </dgm:prSet>
      <dgm:spPr/>
    </dgm:pt>
    <dgm:pt modelId="{08043ADC-1721-4565-B317-BFE05306097D}" type="pres">
      <dgm:prSet presAssocID="{BD0C0A91-4B74-42A6-A7A6-21E3030C4D32}" presName="compNode" presStyleCnt="0"/>
      <dgm:spPr/>
    </dgm:pt>
    <dgm:pt modelId="{68063926-47AF-4DBF-A891-CBE264ADCAD7}" type="pres">
      <dgm:prSet presAssocID="{BD0C0A91-4B74-42A6-A7A6-21E3030C4D32}" presName="bgRect" presStyleLbl="bgShp" presStyleIdx="0" presStyleCnt="4"/>
      <dgm:spPr/>
    </dgm:pt>
    <dgm:pt modelId="{C4B951E8-AEB4-4B37-8E82-78E236B67A0D}" type="pres">
      <dgm:prSet presAssocID="{BD0C0A91-4B74-42A6-A7A6-21E3030C4D32}"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plash"/>
        </a:ext>
      </dgm:extLst>
    </dgm:pt>
    <dgm:pt modelId="{3ACE34C8-C640-4B39-A9A1-79B4E083AE2B}" type="pres">
      <dgm:prSet presAssocID="{BD0C0A91-4B74-42A6-A7A6-21E3030C4D32}" presName="spaceRect" presStyleCnt="0"/>
      <dgm:spPr/>
    </dgm:pt>
    <dgm:pt modelId="{BEA0ED4E-0D86-41E2-B75D-A8D01AB41AC2}" type="pres">
      <dgm:prSet presAssocID="{BD0C0A91-4B74-42A6-A7A6-21E3030C4D32}" presName="parTx" presStyleLbl="revTx" presStyleIdx="0" presStyleCnt="4" custScaleX="100662">
        <dgm:presLayoutVars>
          <dgm:chMax val="0"/>
          <dgm:chPref val="0"/>
        </dgm:presLayoutVars>
      </dgm:prSet>
      <dgm:spPr/>
    </dgm:pt>
    <dgm:pt modelId="{C8E9797F-3FB0-4BF5-A23E-765DCAA726B4}" type="pres">
      <dgm:prSet presAssocID="{B1B8FEEC-8D95-4A3A-BB2F-F0DC0A50563E}" presName="sibTrans" presStyleCnt="0"/>
      <dgm:spPr/>
    </dgm:pt>
    <dgm:pt modelId="{25A6180F-92E2-49F1-B98A-E64C6DBFD4F0}" type="pres">
      <dgm:prSet presAssocID="{D61215C0-DEC3-413B-946B-6031C077230F}" presName="compNode" presStyleCnt="0"/>
      <dgm:spPr/>
    </dgm:pt>
    <dgm:pt modelId="{AB8B27A1-2211-41CC-8FE2-771A94047E1C}" type="pres">
      <dgm:prSet presAssocID="{D61215C0-DEC3-413B-946B-6031C077230F}" presName="bgRect" presStyleLbl="bgShp" presStyleIdx="1" presStyleCnt="4"/>
      <dgm:spPr/>
    </dgm:pt>
    <dgm:pt modelId="{BA149AAF-0685-429B-AECA-D77CE7C22158}" type="pres">
      <dgm:prSet presAssocID="{D61215C0-DEC3-413B-946B-6031C077230F}"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heckmark"/>
        </a:ext>
      </dgm:extLst>
    </dgm:pt>
    <dgm:pt modelId="{24A046A3-2F70-48DD-B485-6EE10B994917}" type="pres">
      <dgm:prSet presAssocID="{D61215C0-DEC3-413B-946B-6031C077230F}" presName="spaceRect" presStyleCnt="0"/>
      <dgm:spPr/>
    </dgm:pt>
    <dgm:pt modelId="{4ABDFA7A-860A-4FDB-92DC-5CA8FEED76EE}" type="pres">
      <dgm:prSet presAssocID="{D61215C0-DEC3-413B-946B-6031C077230F}" presName="parTx" presStyleLbl="revTx" presStyleIdx="1" presStyleCnt="4" custScaleX="100701">
        <dgm:presLayoutVars>
          <dgm:chMax val="0"/>
          <dgm:chPref val="0"/>
        </dgm:presLayoutVars>
      </dgm:prSet>
      <dgm:spPr/>
    </dgm:pt>
    <dgm:pt modelId="{E5498D5C-918A-4C17-9F7F-73B9CB113A7C}" type="pres">
      <dgm:prSet presAssocID="{EDF7E31E-392A-4F68-9829-3BA9CCD4B04F}" presName="sibTrans" presStyleCnt="0"/>
      <dgm:spPr/>
    </dgm:pt>
    <dgm:pt modelId="{7CA13F1A-BE45-41EC-A4D8-E7E8215DFAA4}" type="pres">
      <dgm:prSet presAssocID="{1862A0D2-2407-4DE2-9B94-091EB2A24660}" presName="compNode" presStyleCnt="0"/>
      <dgm:spPr/>
    </dgm:pt>
    <dgm:pt modelId="{B3738A32-6C02-4958-808B-8BDBAB5D1F82}" type="pres">
      <dgm:prSet presAssocID="{1862A0D2-2407-4DE2-9B94-091EB2A24660}" presName="bgRect" presStyleLbl="bgShp" presStyleIdx="2" presStyleCnt="4"/>
      <dgm:spPr/>
    </dgm:pt>
    <dgm:pt modelId="{1061C246-91F1-4A6C-991B-6C47AB578879}" type="pres">
      <dgm:prSet presAssocID="{1862A0D2-2407-4DE2-9B94-091EB2A24660}"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Low Temperature"/>
        </a:ext>
      </dgm:extLst>
    </dgm:pt>
    <dgm:pt modelId="{0A89AAB4-351E-401B-B3CF-53E2CABC11BE}" type="pres">
      <dgm:prSet presAssocID="{1862A0D2-2407-4DE2-9B94-091EB2A24660}" presName="spaceRect" presStyleCnt="0"/>
      <dgm:spPr/>
    </dgm:pt>
    <dgm:pt modelId="{805C3DAA-2266-48CC-86BD-75028BCB74D6}" type="pres">
      <dgm:prSet presAssocID="{1862A0D2-2407-4DE2-9B94-091EB2A24660}" presName="parTx" presStyleLbl="revTx" presStyleIdx="2" presStyleCnt="4">
        <dgm:presLayoutVars>
          <dgm:chMax val="0"/>
          <dgm:chPref val="0"/>
        </dgm:presLayoutVars>
      </dgm:prSet>
      <dgm:spPr/>
    </dgm:pt>
    <dgm:pt modelId="{03BC71DF-A963-45D9-A956-0568C03326DA}" type="pres">
      <dgm:prSet presAssocID="{5CD2EC2F-9B72-4B9B-BD84-E68C3E411C4B}" presName="sibTrans" presStyleCnt="0"/>
      <dgm:spPr/>
    </dgm:pt>
    <dgm:pt modelId="{EDD80499-37B3-4294-B501-6E954F409599}" type="pres">
      <dgm:prSet presAssocID="{0E6125B5-AB5E-4948-80C7-662420B5D73B}" presName="compNode" presStyleCnt="0"/>
      <dgm:spPr/>
    </dgm:pt>
    <dgm:pt modelId="{2DEB2D0C-1DEC-4B5B-A9FD-8933ACDD4A9D}" type="pres">
      <dgm:prSet presAssocID="{0E6125B5-AB5E-4948-80C7-662420B5D73B}" presName="bgRect" presStyleLbl="bgShp" presStyleIdx="3" presStyleCnt="4"/>
      <dgm:spPr/>
    </dgm:pt>
    <dgm:pt modelId="{387BE74D-EFAC-4F5B-BB9E-9F4832936F1A}" type="pres">
      <dgm:prSet presAssocID="{0E6125B5-AB5E-4948-80C7-662420B5D73B}"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Pilot"/>
        </a:ext>
      </dgm:extLst>
    </dgm:pt>
    <dgm:pt modelId="{8E11DAFD-84BD-4ED6-AC2C-A462D95F5876}" type="pres">
      <dgm:prSet presAssocID="{0E6125B5-AB5E-4948-80C7-662420B5D73B}" presName="spaceRect" presStyleCnt="0"/>
      <dgm:spPr/>
    </dgm:pt>
    <dgm:pt modelId="{5B5531B1-1456-4DE3-B369-5391EE1334EB}" type="pres">
      <dgm:prSet presAssocID="{0E6125B5-AB5E-4948-80C7-662420B5D73B}" presName="parTx" presStyleLbl="revTx" presStyleIdx="3" presStyleCnt="4">
        <dgm:presLayoutVars>
          <dgm:chMax val="0"/>
          <dgm:chPref val="0"/>
        </dgm:presLayoutVars>
      </dgm:prSet>
      <dgm:spPr/>
    </dgm:pt>
  </dgm:ptLst>
  <dgm:cxnLst>
    <dgm:cxn modelId="{88FC1402-E07B-4A52-8D6B-78BBD92322E6}" type="presOf" srcId="{0E6125B5-AB5E-4948-80C7-662420B5D73B}" destId="{5B5531B1-1456-4DE3-B369-5391EE1334EB}" srcOrd="0" destOrd="0" presId="urn:microsoft.com/office/officeart/2018/2/layout/IconVerticalSolidList"/>
    <dgm:cxn modelId="{E54CC919-2B36-418D-91AE-DE2B1C780CDE}" srcId="{38C0CD3B-B985-4056-814B-4F4C68A4F47C}" destId="{D61215C0-DEC3-413B-946B-6031C077230F}" srcOrd="1" destOrd="0" parTransId="{DB184F60-87DC-4A83-B3E1-196C7BC529B2}" sibTransId="{EDF7E31E-392A-4F68-9829-3BA9CCD4B04F}"/>
    <dgm:cxn modelId="{3E751F2D-B17A-4A12-8F90-022289BF329E}" srcId="{38C0CD3B-B985-4056-814B-4F4C68A4F47C}" destId="{BD0C0A91-4B74-42A6-A7A6-21E3030C4D32}" srcOrd="0" destOrd="0" parTransId="{F9FF5FF7-7F63-4023-A713-554266158038}" sibTransId="{B1B8FEEC-8D95-4A3A-BB2F-F0DC0A50563E}"/>
    <dgm:cxn modelId="{4AC86E42-DF0A-4AFB-8831-3337E019BDBA}" type="presOf" srcId="{1862A0D2-2407-4DE2-9B94-091EB2A24660}" destId="{805C3DAA-2266-48CC-86BD-75028BCB74D6}" srcOrd="0" destOrd="0" presId="urn:microsoft.com/office/officeart/2018/2/layout/IconVerticalSolidList"/>
    <dgm:cxn modelId="{84D74C6E-3C25-486C-8BB7-511A49C2EEC6}" type="presOf" srcId="{38C0CD3B-B985-4056-814B-4F4C68A4F47C}" destId="{46B05A75-E423-4AFE-881D-435A3070124F}" srcOrd="0" destOrd="0" presId="urn:microsoft.com/office/officeart/2018/2/layout/IconVerticalSolidList"/>
    <dgm:cxn modelId="{85BB4A74-98A7-49AF-A170-A74C3AC7BBF3}" type="presOf" srcId="{BD0C0A91-4B74-42A6-A7A6-21E3030C4D32}" destId="{BEA0ED4E-0D86-41E2-B75D-A8D01AB41AC2}" srcOrd="0" destOrd="0" presId="urn:microsoft.com/office/officeart/2018/2/layout/IconVerticalSolidList"/>
    <dgm:cxn modelId="{E8C86E8B-CC18-4159-9D14-CDDC014BE591}" srcId="{38C0CD3B-B985-4056-814B-4F4C68A4F47C}" destId="{0E6125B5-AB5E-4948-80C7-662420B5D73B}" srcOrd="3" destOrd="0" parTransId="{9BEE4A5B-2E29-4433-8E89-5F95EF1F753D}" sibTransId="{0999F374-840E-4850-A8B7-11F03EA87BBE}"/>
    <dgm:cxn modelId="{8670EA8E-C2B2-449E-B781-006E058AAC39}" type="presOf" srcId="{D61215C0-DEC3-413B-946B-6031C077230F}" destId="{4ABDFA7A-860A-4FDB-92DC-5CA8FEED76EE}" srcOrd="0" destOrd="0" presId="urn:microsoft.com/office/officeart/2018/2/layout/IconVerticalSolidList"/>
    <dgm:cxn modelId="{C2D227F1-8C39-4F3B-8131-BE20074B2EF5}" srcId="{38C0CD3B-B985-4056-814B-4F4C68A4F47C}" destId="{1862A0D2-2407-4DE2-9B94-091EB2A24660}" srcOrd="2" destOrd="0" parTransId="{A2B48A48-6EF9-4445-BF21-6ED1B9849EC9}" sibTransId="{5CD2EC2F-9B72-4B9B-BD84-E68C3E411C4B}"/>
    <dgm:cxn modelId="{26DF4DE8-0218-4630-9199-408B0E1C59CD}" type="presParOf" srcId="{46B05A75-E423-4AFE-881D-435A3070124F}" destId="{08043ADC-1721-4565-B317-BFE05306097D}" srcOrd="0" destOrd="0" presId="urn:microsoft.com/office/officeart/2018/2/layout/IconVerticalSolidList"/>
    <dgm:cxn modelId="{948D0562-4AC1-4B05-B7EA-79126A821F39}" type="presParOf" srcId="{08043ADC-1721-4565-B317-BFE05306097D}" destId="{68063926-47AF-4DBF-A891-CBE264ADCAD7}" srcOrd="0" destOrd="0" presId="urn:microsoft.com/office/officeart/2018/2/layout/IconVerticalSolidList"/>
    <dgm:cxn modelId="{1D7207E2-3130-43F9-875F-FDE0DB2B2011}" type="presParOf" srcId="{08043ADC-1721-4565-B317-BFE05306097D}" destId="{C4B951E8-AEB4-4B37-8E82-78E236B67A0D}" srcOrd="1" destOrd="0" presId="urn:microsoft.com/office/officeart/2018/2/layout/IconVerticalSolidList"/>
    <dgm:cxn modelId="{BDB06BCF-BA75-4AC8-94F4-9F21946657DB}" type="presParOf" srcId="{08043ADC-1721-4565-B317-BFE05306097D}" destId="{3ACE34C8-C640-4B39-A9A1-79B4E083AE2B}" srcOrd="2" destOrd="0" presId="urn:microsoft.com/office/officeart/2018/2/layout/IconVerticalSolidList"/>
    <dgm:cxn modelId="{208B6008-D6D4-4A32-AEC8-404EAE19C1FB}" type="presParOf" srcId="{08043ADC-1721-4565-B317-BFE05306097D}" destId="{BEA0ED4E-0D86-41E2-B75D-A8D01AB41AC2}" srcOrd="3" destOrd="0" presId="urn:microsoft.com/office/officeart/2018/2/layout/IconVerticalSolidList"/>
    <dgm:cxn modelId="{BFAE9C89-AD9E-4EE6-863B-EEC2E644D215}" type="presParOf" srcId="{46B05A75-E423-4AFE-881D-435A3070124F}" destId="{C8E9797F-3FB0-4BF5-A23E-765DCAA726B4}" srcOrd="1" destOrd="0" presId="urn:microsoft.com/office/officeart/2018/2/layout/IconVerticalSolidList"/>
    <dgm:cxn modelId="{859C1EBD-1F0F-420B-BA1A-3BEA370A5F7E}" type="presParOf" srcId="{46B05A75-E423-4AFE-881D-435A3070124F}" destId="{25A6180F-92E2-49F1-B98A-E64C6DBFD4F0}" srcOrd="2" destOrd="0" presId="urn:microsoft.com/office/officeart/2018/2/layout/IconVerticalSolidList"/>
    <dgm:cxn modelId="{C9337B2E-282A-423D-BC9F-EC02235EFB23}" type="presParOf" srcId="{25A6180F-92E2-49F1-B98A-E64C6DBFD4F0}" destId="{AB8B27A1-2211-41CC-8FE2-771A94047E1C}" srcOrd="0" destOrd="0" presId="urn:microsoft.com/office/officeart/2018/2/layout/IconVerticalSolidList"/>
    <dgm:cxn modelId="{9C3890F1-53AB-4A5D-9854-17021CC1312E}" type="presParOf" srcId="{25A6180F-92E2-49F1-B98A-E64C6DBFD4F0}" destId="{BA149AAF-0685-429B-AECA-D77CE7C22158}" srcOrd="1" destOrd="0" presId="urn:microsoft.com/office/officeart/2018/2/layout/IconVerticalSolidList"/>
    <dgm:cxn modelId="{CA4093AF-2CFF-41D7-9383-59E23A2A2BA4}" type="presParOf" srcId="{25A6180F-92E2-49F1-B98A-E64C6DBFD4F0}" destId="{24A046A3-2F70-48DD-B485-6EE10B994917}" srcOrd="2" destOrd="0" presId="urn:microsoft.com/office/officeart/2018/2/layout/IconVerticalSolidList"/>
    <dgm:cxn modelId="{15A9E8BD-B726-4A78-B897-60D69B274766}" type="presParOf" srcId="{25A6180F-92E2-49F1-B98A-E64C6DBFD4F0}" destId="{4ABDFA7A-860A-4FDB-92DC-5CA8FEED76EE}" srcOrd="3" destOrd="0" presId="urn:microsoft.com/office/officeart/2018/2/layout/IconVerticalSolidList"/>
    <dgm:cxn modelId="{D2E9DB5E-72EE-42EC-8AE3-6B4731831ED7}" type="presParOf" srcId="{46B05A75-E423-4AFE-881D-435A3070124F}" destId="{E5498D5C-918A-4C17-9F7F-73B9CB113A7C}" srcOrd="3" destOrd="0" presId="urn:microsoft.com/office/officeart/2018/2/layout/IconVerticalSolidList"/>
    <dgm:cxn modelId="{0506A59A-0B6D-4D69-B788-FA9016F02BD1}" type="presParOf" srcId="{46B05A75-E423-4AFE-881D-435A3070124F}" destId="{7CA13F1A-BE45-41EC-A4D8-E7E8215DFAA4}" srcOrd="4" destOrd="0" presId="urn:microsoft.com/office/officeart/2018/2/layout/IconVerticalSolidList"/>
    <dgm:cxn modelId="{A16CEB51-FF9E-4031-B2F5-CC5CBBEAE162}" type="presParOf" srcId="{7CA13F1A-BE45-41EC-A4D8-E7E8215DFAA4}" destId="{B3738A32-6C02-4958-808B-8BDBAB5D1F82}" srcOrd="0" destOrd="0" presId="urn:microsoft.com/office/officeart/2018/2/layout/IconVerticalSolidList"/>
    <dgm:cxn modelId="{C64089BA-8F8B-4B9B-B1A1-D54C3BCB0ACA}" type="presParOf" srcId="{7CA13F1A-BE45-41EC-A4D8-E7E8215DFAA4}" destId="{1061C246-91F1-4A6C-991B-6C47AB578879}" srcOrd="1" destOrd="0" presId="urn:microsoft.com/office/officeart/2018/2/layout/IconVerticalSolidList"/>
    <dgm:cxn modelId="{4A742A2E-81EE-4481-9BB4-421750C79449}" type="presParOf" srcId="{7CA13F1A-BE45-41EC-A4D8-E7E8215DFAA4}" destId="{0A89AAB4-351E-401B-B3CF-53E2CABC11BE}" srcOrd="2" destOrd="0" presId="urn:microsoft.com/office/officeart/2018/2/layout/IconVerticalSolidList"/>
    <dgm:cxn modelId="{80528BB6-C7E6-4E00-A12A-3C3D7960436A}" type="presParOf" srcId="{7CA13F1A-BE45-41EC-A4D8-E7E8215DFAA4}" destId="{805C3DAA-2266-48CC-86BD-75028BCB74D6}" srcOrd="3" destOrd="0" presId="urn:microsoft.com/office/officeart/2018/2/layout/IconVerticalSolidList"/>
    <dgm:cxn modelId="{9FA777B4-F5B7-42D1-B8D0-E2C4041FCC68}" type="presParOf" srcId="{46B05A75-E423-4AFE-881D-435A3070124F}" destId="{03BC71DF-A963-45D9-A956-0568C03326DA}" srcOrd="5" destOrd="0" presId="urn:microsoft.com/office/officeart/2018/2/layout/IconVerticalSolidList"/>
    <dgm:cxn modelId="{0525064F-D97F-4171-B198-517A9352FDB0}" type="presParOf" srcId="{46B05A75-E423-4AFE-881D-435A3070124F}" destId="{EDD80499-37B3-4294-B501-6E954F409599}" srcOrd="6" destOrd="0" presId="urn:microsoft.com/office/officeart/2018/2/layout/IconVerticalSolidList"/>
    <dgm:cxn modelId="{9D025096-8D1D-4F6E-9E66-5DC9F115F816}" type="presParOf" srcId="{EDD80499-37B3-4294-B501-6E954F409599}" destId="{2DEB2D0C-1DEC-4B5B-A9FD-8933ACDD4A9D}" srcOrd="0" destOrd="0" presId="urn:microsoft.com/office/officeart/2018/2/layout/IconVerticalSolidList"/>
    <dgm:cxn modelId="{92D90781-C1F2-4566-8185-E297179CB242}" type="presParOf" srcId="{EDD80499-37B3-4294-B501-6E954F409599}" destId="{387BE74D-EFAC-4F5B-BB9E-9F4832936F1A}" srcOrd="1" destOrd="0" presId="urn:microsoft.com/office/officeart/2018/2/layout/IconVerticalSolidList"/>
    <dgm:cxn modelId="{9B144E1C-7DCA-4B46-AA01-FB434A5ECC98}" type="presParOf" srcId="{EDD80499-37B3-4294-B501-6E954F409599}" destId="{8E11DAFD-84BD-4ED6-AC2C-A462D95F5876}" srcOrd="2" destOrd="0" presId="urn:microsoft.com/office/officeart/2018/2/layout/IconVerticalSolidList"/>
    <dgm:cxn modelId="{8AA4BBC9-A431-4CD3-8AE3-743CE702DC37}" type="presParOf" srcId="{EDD80499-37B3-4294-B501-6E954F409599}" destId="{5B5531B1-1456-4DE3-B369-5391EE1334EB}"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2431D87-324D-48C1-8F19-497A9DA9873B}"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CA"/>
        </a:p>
      </dgm:t>
    </dgm:pt>
    <dgm:pt modelId="{4660E73F-B968-451E-9124-FC4849DF25A0}">
      <dgm:prSet custT="1"/>
      <dgm:spPr/>
      <dgm:t>
        <a:bodyPr/>
        <a:lstStyle/>
        <a:p>
          <a:pPr algn="ctr"/>
          <a:r>
            <a:rPr lang="en-US" sz="1800" b="1" dirty="0">
              <a:solidFill>
                <a:schemeClr val="tx1"/>
              </a:solidFill>
            </a:rPr>
            <a:t>Identification report</a:t>
          </a:r>
          <a:endParaRPr lang="en-CA" sz="1800" b="1" dirty="0">
            <a:solidFill>
              <a:schemeClr val="tx1"/>
            </a:solidFill>
          </a:endParaRPr>
        </a:p>
      </dgm:t>
    </dgm:pt>
    <dgm:pt modelId="{1CB8CBF2-BEC9-4333-8ECE-BC762C0C025E}" type="parTrans" cxnId="{B6094E16-6641-4A68-BDAD-28EA9D41EB38}">
      <dgm:prSet/>
      <dgm:spPr/>
      <dgm:t>
        <a:bodyPr/>
        <a:lstStyle/>
        <a:p>
          <a:endParaRPr lang="en-CA"/>
        </a:p>
      </dgm:t>
    </dgm:pt>
    <dgm:pt modelId="{551AF9C5-D523-4256-9661-F7853CBF4489}" type="sibTrans" cxnId="{B6094E16-6641-4A68-BDAD-28EA9D41EB38}">
      <dgm:prSet/>
      <dgm:spPr/>
      <dgm:t>
        <a:bodyPr/>
        <a:lstStyle/>
        <a:p>
          <a:endParaRPr lang="en-CA"/>
        </a:p>
      </dgm:t>
    </dgm:pt>
    <dgm:pt modelId="{AE922EB0-C1B7-461E-9955-A8197A1810D8}">
      <dgm:prSet custT="1"/>
      <dgm:spPr/>
      <dgm:t>
        <a:bodyPr/>
        <a:lstStyle/>
        <a:p>
          <a:pPr algn="l"/>
          <a:r>
            <a:rPr lang="en-US" sz="1400" dirty="0">
              <a:solidFill>
                <a:schemeClr val="tx1"/>
              </a:solidFill>
            </a:rPr>
            <a:t>All systems in operation must submit an ID report with all the required information including if the influent flowrate is </a:t>
          </a:r>
          <a:r>
            <a:rPr lang="en-US" sz="1400" dirty="0">
              <a:solidFill>
                <a:schemeClr val="tx1"/>
              </a:solidFill>
              <a:latin typeface="Cambria Math" panose="02040503050406030204" pitchFamily="18" charset="0"/>
              <a:ea typeface="Cambria Math" panose="02040503050406030204" pitchFamily="18" charset="0"/>
            </a:rPr>
            <a:t>≥</a:t>
          </a:r>
          <a:r>
            <a:rPr lang="en-US" sz="1400" dirty="0">
              <a:solidFill>
                <a:schemeClr val="tx1"/>
              </a:solidFill>
            </a:rPr>
            <a:t>100m3 daily and discharges to water frequented by fish; or</a:t>
          </a:r>
          <a:endParaRPr lang="en-CA" sz="1400" dirty="0">
            <a:solidFill>
              <a:schemeClr val="tx1"/>
            </a:solidFill>
          </a:endParaRPr>
        </a:p>
      </dgm:t>
    </dgm:pt>
    <dgm:pt modelId="{91ADD7AB-294B-40C3-BBC0-149C3EA157A3}" type="parTrans" cxnId="{DE0C739C-5AC8-4EE4-B11E-645E84BD4AB2}">
      <dgm:prSet/>
      <dgm:spPr/>
      <dgm:t>
        <a:bodyPr/>
        <a:lstStyle/>
        <a:p>
          <a:endParaRPr lang="en-CA"/>
        </a:p>
      </dgm:t>
    </dgm:pt>
    <dgm:pt modelId="{4445C987-CC5C-4DB8-BBCE-AA739059A920}" type="sibTrans" cxnId="{DE0C739C-5AC8-4EE4-B11E-645E84BD4AB2}">
      <dgm:prSet/>
      <dgm:spPr/>
      <dgm:t>
        <a:bodyPr/>
        <a:lstStyle/>
        <a:p>
          <a:endParaRPr lang="en-CA"/>
        </a:p>
      </dgm:t>
    </dgm:pt>
    <dgm:pt modelId="{A78FF856-D184-4BDC-BF6D-CE12C9F75D3B}">
      <dgm:prSet custT="1"/>
      <dgm:spPr/>
      <dgm:t>
        <a:bodyPr/>
        <a:lstStyle/>
        <a:p>
          <a:pPr algn="l"/>
          <a:r>
            <a:rPr lang="en-US" sz="1400" dirty="0">
              <a:solidFill>
                <a:schemeClr val="tx1"/>
              </a:solidFill>
            </a:rPr>
            <a:t>New systems within 45 days after the system comes into operation</a:t>
          </a:r>
          <a:endParaRPr lang="en-CA" sz="1400" dirty="0">
            <a:solidFill>
              <a:schemeClr val="tx1"/>
            </a:solidFill>
          </a:endParaRPr>
        </a:p>
      </dgm:t>
    </dgm:pt>
    <dgm:pt modelId="{29C54998-8195-43D8-A88D-95CAD0105EB2}" type="parTrans" cxnId="{97B4D2E2-4E60-4F98-B0B3-5F1A78BF8EF7}">
      <dgm:prSet/>
      <dgm:spPr/>
      <dgm:t>
        <a:bodyPr/>
        <a:lstStyle/>
        <a:p>
          <a:endParaRPr lang="en-CA"/>
        </a:p>
      </dgm:t>
    </dgm:pt>
    <dgm:pt modelId="{54AE781D-60ED-4C64-8CD3-F84C66C38014}" type="sibTrans" cxnId="{97B4D2E2-4E60-4F98-B0B3-5F1A78BF8EF7}">
      <dgm:prSet/>
      <dgm:spPr/>
      <dgm:t>
        <a:bodyPr/>
        <a:lstStyle/>
        <a:p>
          <a:endParaRPr lang="en-CA"/>
        </a:p>
      </dgm:t>
    </dgm:pt>
    <dgm:pt modelId="{3803CF35-D85D-44B0-86AC-3DCE1ACE2405}">
      <dgm:prSet/>
      <dgm:spPr/>
      <dgm:t>
        <a:bodyPr/>
        <a:lstStyle/>
        <a:p>
          <a:pPr algn="ctr"/>
          <a:r>
            <a:rPr lang="en-US" sz="1700" b="1" dirty="0">
              <a:solidFill>
                <a:schemeClr val="tx1"/>
              </a:solidFill>
            </a:rPr>
            <a:t>Monitoring reports</a:t>
          </a:r>
          <a:endParaRPr lang="en-CA" sz="1700" b="1" dirty="0">
            <a:solidFill>
              <a:schemeClr val="tx1"/>
            </a:solidFill>
          </a:endParaRPr>
        </a:p>
      </dgm:t>
    </dgm:pt>
    <dgm:pt modelId="{98E2EBAB-3DD5-4851-A746-C0CF3D94299F}" type="parTrans" cxnId="{A0CAFF63-C124-4F96-90CF-97091DEF18B8}">
      <dgm:prSet/>
      <dgm:spPr/>
      <dgm:t>
        <a:bodyPr/>
        <a:lstStyle/>
        <a:p>
          <a:endParaRPr lang="en-CA"/>
        </a:p>
      </dgm:t>
    </dgm:pt>
    <dgm:pt modelId="{B1C8D8A7-AB70-45B8-94EB-833B4A645DD1}" type="sibTrans" cxnId="{A0CAFF63-C124-4F96-90CF-97091DEF18B8}">
      <dgm:prSet/>
      <dgm:spPr/>
      <dgm:t>
        <a:bodyPr/>
        <a:lstStyle/>
        <a:p>
          <a:endParaRPr lang="en-CA"/>
        </a:p>
      </dgm:t>
    </dgm:pt>
    <dgm:pt modelId="{2F89F781-1B23-4686-AA39-30916A94FDE5}">
      <dgm:prSet custT="1"/>
      <dgm:spPr/>
      <dgm:t>
        <a:bodyPr/>
        <a:lstStyle/>
        <a:p>
          <a:pPr algn="l"/>
          <a:r>
            <a:rPr lang="en-US" sz="1400" dirty="0">
              <a:solidFill>
                <a:schemeClr val="tx1"/>
              </a:solidFill>
            </a:rPr>
            <a:t>Due 45 days after calendar year end or quarter, depending on the type of system</a:t>
          </a:r>
          <a:endParaRPr lang="en-CA" sz="1400" dirty="0">
            <a:solidFill>
              <a:schemeClr val="tx1"/>
            </a:solidFill>
          </a:endParaRPr>
        </a:p>
      </dgm:t>
    </dgm:pt>
    <dgm:pt modelId="{4B96F371-EC41-4C73-97CC-716D5CF7BFBC}" type="parTrans" cxnId="{A80CF233-26DB-4915-9521-C65CDEEF008A}">
      <dgm:prSet/>
      <dgm:spPr/>
      <dgm:t>
        <a:bodyPr/>
        <a:lstStyle/>
        <a:p>
          <a:endParaRPr lang="en-CA"/>
        </a:p>
      </dgm:t>
    </dgm:pt>
    <dgm:pt modelId="{E5635F91-5CAC-4C1B-8B0F-035A076F68E1}" type="sibTrans" cxnId="{A80CF233-26DB-4915-9521-C65CDEEF008A}">
      <dgm:prSet/>
      <dgm:spPr/>
      <dgm:t>
        <a:bodyPr/>
        <a:lstStyle/>
        <a:p>
          <a:endParaRPr lang="en-CA"/>
        </a:p>
      </dgm:t>
    </dgm:pt>
    <dgm:pt modelId="{DC60A6D8-5ED1-4EA6-A3DD-6EF5CC86A553}">
      <dgm:prSet custT="1"/>
      <dgm:spPr/>
      <dgm:t>
        <a:bodyPr/>
        <a:lstStyle/>
        <a:p>
          <a:pPr algn="l"/>
          <a:r>
            <a:rPr lang="en-US" sz="1400" dirty="0">
              <a:solidFill>
                <a:schemeClr val="tx1"/>
              </a:solidFill>
            </a:rPr>
            <a:t>Calendar year (February 14)</a:t>
          </a:r>
          <a:endParaRPr lang="en-CA" sz="1400" dirty="0">
            <a:solidFill>
              <a:schemeClr val="tx1"/>
            </a:solidFill>
          </a:endParaRPr>
        </a:p>
      </dgm:t>
    </dgm:pt>
    <dgm:pt modelId="{2BECEB05-B373-4CA3-AFB9-AFADCCEB273F}" type="parTrans" cxnId="{E8C76551-57DD-4E57-A82A-A39AD74F87E0}">
      <dgm:prSet/>
      <dgm:spPr/>
      <dgm:t>
        <a:bodyPr/>
        <a:lstStyle/>
        <a:p>
          <a:endParaRPr lang="en-CA"/>
        </a:p>
      </dgm:t>
    </dgm:pt>
    <dgm:pt modelId="{5178EB79-9771-410D-A0E5-590902871B43}" type="sibTrans" cxnId="{E8C76551-57DD-4E57-A82A-A39AD74F87E0}">
      <dgm:prSet/>
      <dgm:spPr/>
      <dgm:t>
        <a:bodyPr/>
        <a:lstStyle/>
        <a:p>
          <a:endParaRPr lang="en-CA"/>
        </a:p>
      </dgm:t>
    </dgm:pt>
    <dgm:pt modelId="{6B985DCC-BDC1-41E4-BFD6-6BD4D4537ED7}">
      <dgm:prSet custT="1"/>
      <dgm:spPr/>
      <dgm:t>
        <a:bodyPr/>
        <a:lstStyle/>
        <a:p>
          <a:pPr algn="l"/>
          <a:r>
            <a:rPr lang="en-US" sz="1400" dirty="0">
              <a:solidFill>
                <a:schemeClr val="tx1"/>
              </a:solidFill>
            </a:rPr>
            <a:t>Intermittent systems ≤17500m3/d </a:t>
          </a:r>
          <a:endParaRPr lang="en-CA" sz="1400" dirty="0">
            <a:solidFill>
              <a:schemeClr val="tx1"/>
            </a:solidFill>
          </a:endParaRPr>
        </a:p>
      </dgm:t>
    </dgm:pt>
    <dgm:pt modelId="{6EB91A3D-5835-4DB1-BC59-EC74AB0DFAF5}" type="parTrans" cxnId="{786E8B6E-AC1E-41D2-9E3A-2A486B36D8D7}">
      <dgm:prSet/>
      <dgm:spPr/>
      <dgm:t>
        <a:bodyPr/>
        <a:lstStyle/>
        <a:p>
          <a:endParaRPr lang="en-CA"/>
        </a:p>
      </dgm:t>
    </dgm:pt>
    <dgm:pt modelId="{716AD2F0-2B25-4701-8B83-05ADD0779B3A}" type="sibTrans" cxnId="{786E8B6E-AC1E-41D2-9E3A-2A486B36D8D7}">
      <dgm:prSet/>
      <dgm:spPr/>
      <dgm:t>
        <a:bodyPr/>
        <a:lstStyle/>
        <a:p>
          <a:endParaRPr lang="en-CA"/>
        </a:p>
      </dgm:t>
    </dgm:pt>
    <dgm:pt modelId="{E016023C-FC6F-4750-AEEF-147BD03A6A92}">
      <dgm:prSet custT="1"/>
      <dgm:spPr/>
      <dgm:t>
        <a:bodyPr/>
        <a:lstStyle/>
        <a:p>
          <a:pPr algn="l"/>
          <a:r>
            <a:rPr lang="en-US" sz="1400" dirty="0">
              <a:solidFill>
                <a:schemeClr val="tx1"/>
              </a:solidFill>
            </a:rPr>
            <a:t>Continuous systems with HRT ≥5 days and ≤2500 m3/d</a:t>
          </a:r>
          <a:endParaRPr lang="en-CA" sz="1400" dirty="0">
            <a:solidFill>
              <a:schemeClr val="tx1"/>
            </a:solidFill>
          </a:endParaRPr>
        </a:p>
      </dgm:t>
    </dgm:pt>
    <dgm:pt modelId="{73842910-70D7-4F5B-A140-C75C3FF1B14E}" type="parTrans" cxnId="{6C4C1A3B-8CFF-4B24-8F8D-5B50951D4B81}">
      <dgm:prSet/>
      <dgm:spPr/>
      <dgm:t>
        <a:bodyPr/>
        <a:lstStyle/>
        <a:p>
          <a:endParaRPr lang="en-CA"/>
        </a:p>
      </dgm:t>
    </dgm:pt>
    <dgm:pt modelId="{3F4D91E1-7F8E-48B5-AF9A-CB11603A09D4}" type="sibTrans" cxnId="{6C4C1A3B-8CFF-4B24-8F8D-5B50951D4B81}">
      <dgm:prSet/>
      <dgm:spPr/>
      <dgm:t>
        <a:bodyPr/>
        <a:lstStyle/>
        <a:p>
          <a:endParaRPr lang="en-CA"/>
        </a:p>
      </dgm:t>
    </dgm:pt>
    <dgm:pt modelId="{280683A2-1151-4238-94F1-FFBB6BEF2F2F}">
      <dgm:prSet custT="1"/>
      <dgm:spPr/>
      <dgm:t>
        <a:bodyPr/>
        <a:lstStyle/>
        <a:p>
          <a:pPr algn="l"/>
          <a:r>
            <a:rPr lang="en-US" sz="1400" dirty="0">
              <a:solidFill>
                <a:schemeClr val="tx1"/>
              </a:solidFill>
              <a:highlight>
                <a:srgbClr val="FFFF00"/>
              </a:highlight>
            </a:rPr>
            <a:t>Quarterly</a:t>
          </a:r>
          <a:endParaRPr lang="en-CA" sz="1400" dirty="0">
            <a:solidFill>
              <a:schemeClr val="tx1"/>
            </a:solidFill>
            <a:highlight>
              <a:srgbClr val="FFFF00"/>
            </a:highlight>
          </a:endParaRPr>
        </a:p>
      </dgm:t>
    </dgm:pt>
    <dgm:pt modelId="{D543E1BB-73CD-4A69-9F00-119DE153D472}" type="parTrans" cxnId="{074C8B65-2410-438D-A8FA-6993DE810685}">
      <dgm:prSet/>
      <dgm:spPr/>
      <dgm:t>
        <a:bodyPr/>
        <a:lstStyle/>
        <a:p>
          <a:endParaRPr lang="en-CA"/>
        </a:p>
      </dgm:t>
    </dgm:pt>
    <dgm:pt modelId="{8DA72067-8B97-4568-9F13-2697459D8548}" type="sibTrans" cxnId="{074C8B65-2410-438D-A8FA-6993DE810685}">
      <dgm:prSet/>
      <dgm:spPr/>
      <dgm:t>
        <a:bodyPr/>
        <a:lstStyle/>
        <a:p>
          <a:endParaRPr lang="en-CA"/>
        </a:p>
      </dgm:t>
    </dgm:pt>
    <dgm:pt modelId="{5B382A3D-A460-4D64-99C3-343364D9724B}">
      <dgm:prSet custT="1"/>
      <dgm:spPr/>
      <dgm:t>
        <a:bodyPr/>
        <a:lstStyle/>
        <a:p>
          <a:pPr algn="l"/>
          <a:r>
            <a:rPr lang="en-US" sz="1400" dirty="0">
              <a:solidFill>
                <a:schemeClr val="tx1"/>
              </a:solidFill>
            </a:rPr>
            <a:t>Any other system</a:t>
          </a:r>
          <a:endParaRPr lang="en-CA" sz="1300" dirty="0">
            <a:solidFill>
              <a:schemeClr val="tx1"/>
            </a:solidFill>
          </a:endParaRPr>
        </a:p>
      </dgm:t>
    </dgm:pt>
    <dgm:pt modelId="{FBF9234F-31BD-4570-8175-BEB8548D328B}" type="parTrans" cxnId="{9B7F2717-4C8E-43F7-80E5-1417005E8601}">
      <dgm:prSet/>
      <dgm:spPr/>
      <dgm:t>
        <a:bodyPr/>
        <a:lstStyle/>
        <a:p>
          <a:endParaRPr lang="en-CA"/>
        </a:p>
      </dgm:t>
    </dgm:pt>
    <dgm:pt modelId="{E7052FD8-1161-4E04-9D21-4B942AF08B30}" type="sibTrans" cxnId="{9B7F2717-4C8E-43F7-80E5-1417005E8601}">
      <dgm:prSet/>
      <dgm:spPr/>
      <dgm:t>
        <a:bodyPr/>
        <a:lstStyle/>
        <a:p>
          <a:endParaRPr lang="en-CA"/>
        </a:p>
      </dgm:t>
    </dgm:pt>
    <dgm:pt modelId="{25CDCAB5-F10A-4B77-815B-943A5F6AE1EA}">
      <dgm:prSet custT="1"/>
      <dgm:spPr/>
      <dgm:t>
        <a:bodyPr/>
        <a:lstStyle/>
        <a:p>
          <a:r>
            <a:rPr lang="en-US" sz="1800" dirty="0">
              <a:solidFill>
                <a:schemeClr val="tx1"/>
              </a:solidFill>
            </a:rPr>
            <a:t>Reports submitted electronically using the Effluent Regulatory Reporting Information System (ERRIS) or in a paper copy sent to ECCC</a:t>
          </a:r>
          <a:endParaRPr lang="en-CA" sz="1800" dirty="0">
            <a:solidFill>
              <a:schemeClr val="tx1"/>
            </a:solidFill>
          </a:endParaRPr>
        </a:p>
      </dgm:t>
    </dgm:pt>
    <dgm:pt modelId="{1542BB9C-CC15-4ABA-9B38-EBDA6253D433}" type="parTrans" cxnId="{B689508D-1D4B-45BD-9563-98130D660D8F}">
      <dgm:prSet/>
      <dgm:spPr/>
      <dgm:t>
        <a:bodyPr/>
        <a:lstStyle/>
        <a:p>
          <a:endParaRPr lang="en-CA"/>
        </a:p>
      </dgm:t>
    </dgm:pt>
    <dgm:pt modelId="{814790AB-B576-436F-A673-504C250C88FE}" type="sibTrans" cxnId="{B689508D-1D4B-45BD-9563-98130D660D8F}">
      <dgm:prSet/>
      <dgm:spPr/>
      <dgm:t>
        <a:bodyPr/>
        <a:lstStyle/>
        <a:p>
          <a:endParaRPr lang="en-CA"/>
        </a:p>
      </dgm:t>
    </dgm:pt>
    <dgm:pt modelId="{ED01F937-CF84-4AFB-BD33-8D7CA364A123}" type="pres">
      <dgm:prSet presAssocID="{B2431D87-324D-48C1-8F19-497A9DA9873B}" presName="Name0" presStyleCnt="0">
        <dgm:presLayoutVars>
          <dgm:dir/>
          <dgm:resizeHandles val="exact"/>
        </dgm:presLayoutVars>
      </dgm:prSet>
      <dgm:spPr/>
    </dgm:pt>
    <dgm:pt modelId="{6172EB60-806E-46AA-B7AC-FAE6CAD0C658}" type="pres">
      <dgm:prSet presAssocID="{4660E73F-B968-451E-9124-FC4849DF25A0}" presName="node" presStyleLbl="node1" presStyleIdx="0" presStyleCnt="3">
        <dgm:presLayoutVars>
          <dgm:bulletEnabled val="1"/>
        </dgm:presLayoutVars>
      </dgm:prSet>
      <dgm:spPr/>
    </dgm:pt>
    <dgm:pt modelId="{43386548-0738-4D7E-B4B2-8F2A6B6C83F4}" type="pres">
      <dgm:prSet presAssocID="{551AF9C5-D523-4256-9661-F7853CBF4489}" presName="sibTrans" presStyleLbl="sibTrans2D1" presStyleIdx="0" presStyleCnt="2"/>
      <dgm:spPr/>
    </dgm:pt>
    <dgm:pt modelId="{E678DCCD-69E5-45A1-A431-E60D145BA2E2}" type="pres">
      <dgm:prSet presAssocID="{551AF9C5-D523-4256-9661-F7853CBF4489}" presName="connectorText" presStyleLbl="sibTrans2D1" presStyleIdx="0" presStyleCnt="2"/>
      <dgm:spPr/>
    </dgm:pt>
    <dgm:pt modelId="{1BBAC3D7-5994-4EF7-8BD8-1C3212A601E6}" type="pres">
      <dgm:prSet presAssocID="{3803CF35-D85D-44B0-86AC-3DCE1ACE2405}" presName="node" presStyleLbl="node1" presStyleIdx="1" presStyleCnt="3">
        <dgm:presLayoutVars>
          <dgm:bulletEnabled val="1"/>
        </dgm:presLayoutVars>
      </dgm:prSet>
      <dgm:spPr/>
    </dgm:pt>
    <dgm:pt modelId="{C3A6BF5A-0446-40F5-A5C6-3E62F0AB758A}" type="pres">
      <dgm:prSet presAssocID="{B1C8D8A7-AB70-45B8-94EB-833B4A645DD1}" presName="sibTrans" presStyleLbl="sibTrans2D1" presStyleIdx="1" presStyleCnt="2"/>
      <dgm:spPr/>
    </dgm:pt>
    <dgm:pt modelId="{F88A71D7-49C3-4E22-AAB2-7C553D131DEB}" type="pres">
      <dgm:prSet presAssocID="{B1C8D8A7-AB70-45B8-94EB-833B4A645DD1}" presName="connectorText" presStyleLbl="sibTrans2D1" presStyleIdx="1" presStyleCnt="2"/>
      <dgm:spPr/>
    </dgm:pt>
    <dgm:pt modelId="{4EAF2545-FE3E-4A9A-9ED5-5A46A27E9306}" type="pres">
      <dgm:prSet presAssocID="{25CDCAB5-F10A-4B77-815B-943A5F6AE1EA}" presName="node" presStyleLbl="node1" presStyleIdx="2" presStyleCnt="3">
        <dgm:presLayoutVars>
          <dgm:bulletEnabled val="1"/>
        </dgm:presLayoutVars>
      </dgm:prSet>
      <dgm:spPr/>
    </dgm:pt>
  </dgm:ptLst>
  <dgm:cxnLst>
    <dgm:cxn modelId="{C638E411-5AFB-448D-8B7C-23884F5353A9}" type="presOf" srcId="{B2431D87-324D-48C1-8F19-497A9DA9873B}" destId="{ED01F937-CF84-4AFB-BD33-8D7CA364A123}" srcOrd="0" destOrd="0" presId="urn:microsoft.com/office/officeart/2005/8/layout/process1"/>
    <dgm:cxn modelId="{B6094E16-6641-4A68-BDAD-28EA9D41EB38}" srcId="{B2431D87-324D-48C1-8F19-497A9DA9873B}" destId="{4660E73F-B968-451E-9124-FC4849DF25A0}" srcOrd="0" destOrd="0" parTransId="{1CB8CBF2-BEC9-4333-8ECE-BC762C0C025E}" sibTransId="{551AF9C5-D523-4256-9661-F7853CBF4489}"/>
    <dgm:cxn modelId="{9B7F2717-4C8E-43F7-80E5-1417005E8601}" srcId="{280683A2-1151-4238-94F1-FFBB6BEF2F2F}" destId="{5B382A3D-A460-4D64-99C3-343364D9724B}" srcOrd="0" destOrd="0" parTransId="{FBF9234F-31BD-4570-8175-BEB8548D328B}" sibTransId="{E7052FD8-1161-4E04-9D21-4B942AF08B30}"/>
    <dgm:cxn modelId="{DA7A392B-C341-4330-A884-F0C1052AEE00}" type="presOf" srcId="{551AF9C5-D523-4256-9661-F7853CBF4489}" destId="{43386548-0738-4D7E-B4B2-8F2A6B6C83F4}" srcOrd="0" destOrd="0" presId="urn:microsoft.com/office/officeart/2005/8/layout/process1"/>
    <dgm:cxn modelId="{A80CF233-26DB-4915-9521-C65CDEEF008A}" srcId="{3803CF35-D85D-44B0-86AC-3DCE1ACE2405}" destId="{2F89F781-1B23-4686-AA39-30916A94FDE5}" srcOrd="0" destOrd="0" parTransId="{4B96F371-EC41-4C73-97CC-716D5CF7BFBC}" sibTransId="{E5635F91-5CAC-4C1B-8B0F-035A076F68E1}"/>
    <dgm:cxn modelId="{6C4C1A3B-8CFF-4B24-8F8D-5B50951D4B81}" srcId="{DC60A6D8-5ED1-4EA6-A3DD-6EF5CC86A553}" destId="{E016023C-FC6F-4750-AEEF-147BD03A6A92}" srcOrd="1" destOrd="0" parTransId="{73842910-70D7-4F5B-A140-C75C3FF1B14E}" sibTransId="{3F4D91E1-7F8E-48B5-AF9A-CB11603A09D4}"/>
    <dgm:cxn modelId="{A0CAFF63-C124-4F96-90CF-97091DEF18B8}" srcId="{B2431D87-324D-48C1-8F19-497A9DA9873B}" destId="{3803CF35-D85D-44B0-86AC-3DCE1ACE2405}" srcOrd="1" destOrd="0" parTransId="{98E2EBAB-3DD5-4851-A746-C0CF3D94299F}" sibTransId="{B1C8D8A7-AB70-45B8-94EB-833B4A645DD1}"/>
    <dgm:cxn modelId="{074C8B65-2410-438D-A8FA-6993DE810685}" srcId="{2F89F781-1B23-4686-AA39-30916A94FDE5}" destId="{280683A2-1151-4238-94F1-FFBB6BEF2F2F}" srcOrd="1" destOrd="0" parTransId="{D543E1BB-73CD-4A69-9F00-119DE153D472}" sibTransId="{8DA72067-8B97-4568-9F13-2697459D8548}"/>
    <dgm:cxn modelId="{46E49066-53DD-4694-83BD-ACC01BB40DF9}" type="presOf" srcId="{5B382A3D-A460-4D64-99C3-343364D9724B}" destId="{1BBAC3D7-5994-4EF7-8BD8-1C3212A601E6}" srcOrd="0" destOrd="6" presId="urn:microsoft.com/office/officeart/2005/8/layout/process1"/>
    <dgm:cxn modelId="{E04F7E4E-95FF-44D7-9E52-96CC5AB00141}" type="presOf" srcId="{B1C8D8A7-AB70-45B8-94EB-833B4A645DD1}" destId="{F88A71D7-49C3-4E22-AAB2-7C553D131DEB}" srcOrd="1" destOrd="0" presId="urn:microsoft.com/office/officeart/2005/8/layout/process1"/>
    <dgm:cxn modelId="{786E8B6E-AC1E-41D2-9E3A-2A486B36D8D7}" srcId="{DC60A6D8-5ED1-4EA6-A3DD-6EF5CC86A553}" destId="{6B985DCC-BDC1-41E4-BFD6-6BD4D4537ED7}" srcOrd="0" destOrd="0" parTransId="{6EB91A3D-5835-4DB1-BC59-EC74AB0DFAF5}" sibTransId="{716AD2F0-2B25-4701-8B83-05ADD0779B3A}"/>
    <dgm:cxn modelId="{C3B93A71-CBA1-4AA4-94F7-2383704CFB2E}" type="presOf" srcId="{B1C8D8A7-AB70-45B8-94EB-833B4A645DD1}" destId="{C3A6BF5A-0446-40F5-A5C6-3E62F0AB758A}" srcOrd="0" destOrd="0" presId="urn:microsoft.com/office/officeart/2005/8/layout/process1"/>
    <dgm:cxn modelId="{E8C76551-57DD-4E57-A82A-A39AD74F87E0}" srcId="{2F89F781-1B23-4686-AA39-30916A94FDE5}" destId="{DC60A6D8-5ED1-4EA6-A3DD-6EF5CC86A553}" srcOrd="0" destOrd="0" parTransId="{2BECEB05-B373-4CA3-AFB9-AFADCCEB273F}" sibTransId="{5178EB79-9771-410D-A0E5-590902871B43}"/>
    <dgm:cxn modelId="{90431476-4405-43CB-886F-DD7752F0BE6E}" type="presOf" srcId="{551AF9C5-D523-4256-9661-F7853CBF4489}" destId="{E678DCCD-69E5-45A1-A431-E60D145BA2E2}" srcOrd="1" destOrd="0" presId="urn:microsoft.com/office/officeart/2005/8/layout/process1"/>
    <dgm:cxn modelId="{0021BF83-3DC3-4F39-9A7A-8AD9E5B2228C}" type="presOf" srcId="{A78FF856-D184-4BDC-BF6D-CE12C9F75D3B}" destId="{6172EB60-806E-46AA-B7AC-FAE6CAD0C658}" srcOrd="0" destOrd="2" presId="urn:microsoft.com/office/officeart/2005/8/layout/process1"/>
    <dgm:cxn modelId="{359EF086-56AF-415B-AA4B-714A3BB69C72}" type="presOf" srcId="{2F89F781-1B23-4686-AA39-30916A94FDE5}" destId="{1BBAC3D7-5994-4EF7-8BD8-1C3212A601E6}" srcOrd="0" destOrd="1" presId="urn:microsoft.com/office/officeart/2005/8/layout/process1"/>
    <dgm:cxn modelId="{64EEEE88-CF12-41FE-8DBD-FDED2F6BB5A9}" type="presOf" srcId="{DC60A6D8-5ED1-4EA6-A3DD-6EF5CC86A553}" destId="{1BBAC3D7-5994-4EF7-8BD8-1C3212A601E6}" srcOrd="0" destOrd="2" presId="urn:microsoft.com/office/officeart/2005/8/layout/process1"/>
    <dgm:cxn modelId="{DF06078D-703E-48B3-8D4C-FEB43BF34B4B}" type="presOf" srcId="{4660E73F-B968-451E-9124-FC4849DF25A0}" destId="{6172EB60-806E-46AA-B7AC-FAE6CAD0C658}" srcOrd="0" destOrd="0" presId="urn:microsoft.com/office/officeart/2005/8/layout/process1"/>
    <dgm:cxn modelId="{B689508D-1D4B-45BD-9563-98130D660D8F}" srcId="{B2431D87-324D-48C1-8F19-497A9DA9873B}" destId="{25CDCAB5-F10A-4B77-815B-943A5F6AE1EA}" srcOrd="2" destOrd="0" parTransId="{1542BB9C-CC15-4ABA-9B38-EBDA6253D433}" sibTransId="{814790AB-B576-436F-A673-504C250C88FE}"/>
    <dgm:cxn modelId="{DE0C739C-5AC8-4EE4-B11E-645E84BD4AB2}" srcId="{4660E73F-B968-451E-9124-FC4849DF25A0}" destId="{AE922EB0-C1B7-461E-9955-A8197A1810D8}" srcOrd="0" destOrd="0" parTransId="{91ADD7AB-294B-40C3-BBC0-149C3EA157A3}" sibTransId="{4445C987-CC5C-4DB8-BBCE-AA739059A920}"/>
    <dgm:cxn modelId="{E830AF9D-31A8-46D4-B0F7-7A15180F167F}" type="presOf" srcId="{3803CF35-D85D-44B0-86AC-3DCE1ACE2405}" destId="{1BBAC3D7-5994-4EF7-8BD8-1C3212A601E6}" srcOrd="0" destOrd="0" presId="urn:microsoft.com/office/officeart/2005/8/layout/process1"/>
    <dgm:cxn modelId="{180772A3-F058-4A31-933B-E23E5409D36E}" type="presOf" srcId="{25CDCAB5-F10A-4B77-815B-943A5F6AE1EA}" destId="{4EAF2545-FE3E-4A9A-9ED5-5A46A27E9306}" srcOrd="0" destOrd="0" presId="urn:microsoft.com/office/officeart/2005/8/layout/process1"/>
    <dgm:cxn modelId="{EFF268C6-B9EF-4772-A6FE-8E3DAC9FDE03}" type="presOf" srcId="{280683A2-1151-4238-94F1-FFBB6BEF2F2F}" destId="{1BBAC3D7-5994-4EF7-8BD8-1C3212A601E6}" srcOrd="0" destOrd="5" presId="urn:microsoft.com/office/officeart/2005/8/layout/process1"/>
    <dgm:cxn modelId="{333E58CB-340D-42A2-A0D0-EFAC4F6DDC9A}" type="presOf" srcId="{6B985DCC-BDC1-41E4-BFD6-6BD4D4537ED7}" destId="{1BBAC3D7-5994-4EF7-8BD8-1C3212A601E6}" srcOrd="0" destOrd="3" presId="urn:microsoft.com/office/officeart/2005/8/layout/process1"/>
    <dgm:cxn modelId="{539AFAD8-0A87-4BCE-9601-17B59A13AC84}" type="presOf" srcId="{AE922EB0-C1B7-461E-9955-A8197A1810D8}" destId="{6172EB60-806E-46AA-B7AC-FAE6CAD0C658}" srcOrd="0" destOrd="1" presId="urn:microsoft.com/office/officeart/2005/8/layout/process1"/>
    <dgm:cxn modelId="{97B4D2E2-4E60-4F98-B0B3-5F1A78BF8EF7}" srcId="{4660E73F-B968-451E-9124-FC4849DF25A0}" destId="{A78FF856-D184-4BDC-BF6D-CE12C9F75D3B}" srcOrd="1" destOrd="0" parTransId="{29C54998-8195-43D8-A88D-95CAD0105EB2}" sibTransId="{54AE781D-60ED-4C64-8CD3-F84C66C38014}"/>
    <dgm:cxn modelId="{AF4F63F4-88CF-4877-9E1C-D824088F7DDB}" type="presOf" srcId="{E016023C-FC6F-4750-AEEF-147BD03A6A92}" destId="{1BBAC3D7-5994-4EF7-8BD8-1C3212A601E6}" srcOrd="0" destOrd="4" presId="urn:microsoft.com/office/officeart/2005/8/layout/process1"/>
    <dgm:cxn modelId="{C7B80AB0-D2C0-43FE-A70B-9C2AC0C72BF6}" type="presParOf" srcId="{ED01F937-CF84-4AFB-BD33-8D7CA364A123}" destId="{6172EB60-806E-46AA-B7AC-FAE6CAD0C658}" srcOrd="0" destOrd="0" presId="urn:microsoft.com/office/officeart/2005/8/layout/process1"/>
    <dgm:cxn modelId="{CFFBFAD7-9E48-4CD7-8E5A-CAFD7FE8B7A8}" type="presParOf" srcId="{ED01F937-CF84-4AFB-BD33-8D7CA364A123}" destId="{43386548-0738-4D7E-B4B2-8F2A6B6C83F4}" srcOrd="1" destOrd="0" presId="urn:microsoft.com/office/officeart/2005/8/layout/process1"/>
    <dgm:cxn modelId="{A64FA2CF-DA0B-4990-B31B-ADAC89E0D8BC}" type="presParOf" srcId="{43386548-0738-4D7E-B4B2-8F2A6B6C83F4}" destId="{E678DCCD-69E5-45A1-A431-E60D145BA2E2}" srcOrd="0" destOrd="0" presId="urn:microsoft.com/office/officeart/2005/8/layout/process1"/>
    <dgm:cxn modelId="{2F422746-D6E7-4266-BA83-862D3B09F02C}" type="presParOf" srcId="{ED01F937-CF84-4AFB-BD33-8D7CA364A123}" destId="{1BBAC3D7-5994-4EF7-8BD8-1C3212A601E6}" srcOrd="2" destOrd="0" presId="urn:microsoft.com/office/officeart/2005/8/layout/process1"/>
    <dgm:cxn modelId="{476CAFB4-0B78-4107-9076-AFFBF0EE2475}" type="presParOf" srcId="{ED01F937-CF84-4AFB-BD33-8D7CA364A123}" destId="{C3A6BF5A-0446-40F5-A5C6-3E62F0AB758A}" srcOrd="3" destOrd="0" presId="urn:microsoft.com/office/officeart/2005/8/layout/process1"/>
    <dgm:cxn modelId="{EFC05B5E-18B5-40BF-B5BE-9E98A51F5DC0}" type="presParOf" srcId="{C3A6BF5A-0446-40F5-A5C6-3E62F0AB758A}" destId="{F88A71D7-49C3-4E22-AAB2-7C553D131DEB}" srcOrd="0" destOrd="0" presId="urn:microsoft.com/office/officeart/2005/8/layout/process1"/>
    <dgm:cxn modelId="{87134894-ABD3-46F5-896C-B78C3B46087F}" type="presParOf" srcId="{ED01F937-CF84-4AFB-BD33-8D7CA364A123}" destId="{4EAF2545-FE3E-4A9A-9ED5-5A46A27E9306}"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26ADE60-869D-4850-9AEB-1768429DEE6C}" type="doc">
      <dgm:prSet loTypeId="urn:microsoft.com/office/officeart/2005/8/layout/process3" loCatId="process" qsTypeId="urn:microsoft.com/office/officeart/2005/8/quickstyle/simple1" qsCatId="simple" csTypeId="urn:microsoft.com/office/officeart/2005/8/colors/accent1_2" csCatId="accent1" phldr="1"/>
      <dgm:spPr/>
    </dgm:pt>
    <dgm:pt modelId="{371D8BAE-6777-4C26-A3A7-99615E55A4C9}">
      <dgm:prSet phldrT="[Text]" custT="1"/>
      <dgm:spPr/>
      <dgm:t>
        <a:bodyPr/>
        <a:lstStyle/>
        <a:p>
          <a:r>
            <a:rPr lang="en-US" sz="1600" dirty="0"/>
            <a:t>January 1 to March 15</a:t>
          </a:r>
          <a:endParaRPr lang="en-CA" sz="1600" dirty="0"/>
        </a:p>
      </dgm:t>
    </dgm:pt>
    <dgm:pt modelId="{07C58D2B-9BEE-4A78-A86A-088AD5170037}" type="parTrans" cxnId="{94F9AD06-ED3B-4472-89B0-265591F8BC51}">
      <dgm:prSet/>
      <dgm:spPr/>
      <dgm:t>
        <a:bodyPr/>
        <a:lstStyle/>
        <a:p>
          <a:endParaRPr lang="en-CA"/>
        </a:p>
      </dgm:t>
    </dgm:pt>
    <dgm:pt modelId="{B48DBE05-1221-48A0-B905-0773F7B21776}" type="sibTrans" cxnId="{94F9AD06-ED3B-4472-89B0-265591F8BC51}">
      <dgm:prSet/>
      <dgm:spPr/>
      <dgm:t>
        <a:bodyPr/>
        <a:lstStyle/>
        <a:p>
          <a:endParaRPr lang="en-CA"/>
        </a:p>
      </dgm:t>
    </dgm:pt>
    <dgm:pt modelId="{80366DE0-9947-4714-8FAB-9FB67B21775C}">
      <dgm:prSet phldrT="[Text]" custT="1"/>
      <dgm:spPr/>
      <dgm:t>
        <a:bodyPr/>
        <a:lstStyle/>
        <a:p>
          <a:pPr>
            <a:spcAft>
              <a:spcPts val="0"/>
            </a:spcAft>
          </a:pPr>
          <a:r>
            <a:rPr lang="en-US" sz="1600" dirty="0"/>
            <a:t>April 1 to </a:t>
          </a:r>
        </a:p>
        <a:p>
          <a:pPr>
            <a:spcAft>
              <a:spcPts val="0"/>
            </a:spcAft>
          </a:pPr>
          <a:r>
            <a:rPr lang="en-US" sz="1600" dirty="0"/>
            <a:t>June 30</a:t>
          </a:r>
          <a:endParaRPr lang="en-CA" sz="1600" dirty="0"/>
        </a:p>
      </dgm:t>
    </dgm:pt>
    <dgm:pt modelId="{CAD2EB6A-9CF5-4F50-99FD-EC44D7D79623}" type="parTrans" cxnId="{20F245FF-6429-4261-AA0B-7DA2A0C9805B}">
      <dgm:prSet/>
      <dgm:spPr/>
      <dgm:t>
        <a:bodyPr/>
        <a:lstStyle/>
        <a:p>
          <a:endParaRPr lang="en-CA"/>
        </a:p>
      </dgm:t>
    </dgm:pt>
    <dgm:pt modelId="{319D203E-91B9-49A7-9D29-761187B1D65C}" type="sibTrans" cxnId="{20F245FF-6429-4261-AA0B-7DA2A0C9805B}">
      <dgm:prSet/>
      <dgm:spPr/>
      <dgm:t>
        <a:bodyPr/>
        <a:lstStyle/>
        <a:p>
          <a:endParaRPr lang="en-CA"/>
        </a:p>
      </dgm:t>
    </dgm:pt>
    <dgm:pt modelId="{6256D43B-9E3A-4823-9706-DE4172CB58DD}">
      <dgm:prSet phldrT="[Text]" custT="1"/>
      <dgm:spPr/>
      <dgm:t>
        <a:bodyPr/>
        <a:lstStyle/>
        <a:p>
          <a:r>
            <a:rPr lang="en-US" sz="1600" dirty="0"/>
            <a:t>July 1 to September 30</a:t>
          </a:r>
          <a:endParaRPr lang="en-CA" sz="1600" dirty="0"/>
        </a:p>
      </dgm:t>
    </dgm:pt>
    <dgm:pt modelId="{0286A94F-5BEB-43CD-8530-15D36D9F9346}" type="parTrans" cxnId="{68B3519B-1ED6-40E2-AAE3-86ADD93CA038}">
      <dgm:prSet/>
      <dgm:spPr/>
      <dgm:t>
        <a:bodyPr/>
        <a:lstStyle/>
        <a:p>
          <a:endParaRPr lang="en-CA"/>
        </a:p>
      </dgm:t>
    </dgm:pt>
    <dgm:pt modelId="{6ACAB296-B8F1-4528-BB77-D90254B59E34}" type="sibTrans" cxnId="{68B3519B-1ED6-40E2-AAE3-86ADD93CA038}">
      <dgm:prSet/>
      <dgm:spPr/>
      <dgm:t>
        <a:bodyPr/>
        <a:lstStyle/>
        <a:p>
          <a:endParaRPr lang="en-CA"/>
        </a:p>
      </dgm:t>
    </dgm:pt>
    <dgm:pt modelId="{1EFFFD32-C7D0-45F9-8D9B-7252A1A5BD88}">
      <dgm:prSet/>
      <dgm:spPr/>
      <dgm:t>
        <a:bodyPr/>
        <a:lstStyle/>
        <a:p>
          <a:pPr algn="ctr">
            <a:buNone/>
          </a:pPr>
          <a:r>
            <a:rPr lang="en-US" b="1" dirty="0"/>
            <a:t>May 15</a:t>
          </a:r>
          <a:r>
            <a:rPr lang="en-US" dirty="0"/>
            <a:t>	</a:t>
          </a:r>
          <a:endParaRPr lang="en-CA" dirty="0"/>
        </a:p>
      </dgm:t>
    </dgm:pt>
    <dgm:pt modelId="{BB35A67A-2588-4969-96FC-9B407D090698}" type="parTrans" cxnId="{07108C60-FEB4-40BE-885B-B0AE4D12AE0B}">
      <dgm:prSet/>
      <dgm:spPr/>
      <dgm:t>
        <a:bodyPr/>
        <a:lstStyle/>
        <a:p>
          <a:endParaRPr lang="en-CA"/>
        </a:p>
      </dgm:t>
    </dgm:pt>
    <dgm:pt modelId="{2AD3A259-6EC4-4E64-BBCF-2B82A435B04D}" type="sibTrans" cxnId="{07108C60-FEB4-40BE-885B-B0AE4D12AE0B}">
      <dgm:prSet/>
      <dgm:spPr/>
      <dgm:t>
        <a:bodyPr/>
        <a:lstStyle/>
        <a:p>
          <a:endParaRPr lang="en-CA"/>
        </a:p>
      </dgm:t>
    </dgm:pt>
    <dgm:pt modelId="{CC4FEE89-D000-44C5-8DB4-7A49B92B7EF9}">
      <dgm:prSet/>
      <dgm:spPr/>
      <dgm:t>
        <a:bodyPr/>
        <a:lstStyle/>
        <a:p>
          <a:pPr algn="ctr">
            <a:buNone/>
          </a:pPr>
          <a:r>
            <a:rPr lang="en-US" b="1" dirty="0"/>
            <a:t>August 14</a:t>
          </a:r>
          <a:endParaRPr lang="en-CA" b="1" dirty="0"/>
        </a:p>
      </dgm:t>
    </dgm:pt>
    <dgm:pt modelId="{A61DC733-B9C4-4BA8-BF5E-A40A97B71D4A}" type="parTrans" cxnId="{2964891C-2832-4831-AEF5-C7E72B89F606}">
      <dgm:prSet/>
      <dgm:spPr/>
      <dgm:t>
        <a:bodyPr/>
        <a:lstStyle/>
        <a:p>
          <a:endParaRPr lang="en-CA"/>
        </a:p>
      </dgm:t>
    </dgm:pt>
    <dgm:pt modelId="{54DAB976-E4BA-4027-8D4C-EF45DF7B1486}" type="sibTrans" cxnId="{2964891C-2832-4831-AEF5-C7E72B89F606}">
      <dgm:prSet/>
      <dgm:spPr/>
      <dgm:t>
        <a:bodyPr/>
        <a:lstStyle/>
        <a:p>
          <a:endParaRPr lang="en-CA"/>
        </a:p>
      </dgm:t>
    </dgm:pt>
    <dgm:pt modelId="{3CAB3954-CF27-472E-8B27-8B02FDC0E663}">
      <dgm:prSet/>
      <dgm:spPr/>
      <dgm:t>
        <a:bodyPr/>
        <a:lstStyle/>
        <a:p>
          <a:pPr algn="ctr">
            <a:buNone/>
          </a:pPr>
          <a:r>
            <a:rPr lang="en-US" b="1" dirty="0"/>
            <a:t>November 14</a:t>
          </a:r>
          <a:endParaRPr lang="en-CA" b="1" dirty="0"/>
        </a:p>
      </dgm:t>
    </dgm:pt>
    <dgm:pt modelId="{04185DE9-C398-4B67-8309-17DF0B4765C0}" type="parTrans" cxnId="{D6292035-698F-46C9-8002-F21B3BC3945F}">
      <dgm:prSet/>
      <dgm:spPr/>
      <dgm:t>
        <a:bodyPr/>
        <a:lstStyle/>
        <a:p>
          <a:endParaRPr lang="en-CA"/>
        </a:p>
      </dgm:t>
    </dgm:pt>
    <dgm:pt modelId="{5B36DFC9-1960-47E5-88F0-09F1CA6F4449}" type="sibTrans" cxnId="{D6292035-698F-46C9-8002-F21B3BC3945F}">
      <dgm:prSet/>
      <dgm:spPr/>
      <dgm:t>
        <a:bodyPr/>
        <a:lstStyle/>
        <a:p>
          <a:endParaRPr lang="en-CA"/>
        </a:p>
      </dgm:t>
    </dgm:pt>
    <dgm:pt modelId="{73E55EAA-E2A4-4C40-A20B-DD6D540F4809}">
      <dgm:prSet custT="1"/>
      <dgm:spPr/>
      <dgm:t>
        <a:bodyPr/>
        <a:lstStyle/>
        <a:p>
          <a:r>
            <a:rPr lang="en-US" sz="1600" dirty="0"/>
            <a:t>October 1 to December 31</a:t>
          </a:r>
          <a:endParaRPr lang="en-CA" sz="1600" dirty="0"/>
        </a:p>
      </dgm:t>
    </dgm:pt>
    <dgm:pt modelId="{2A34EF91-D5E8-4085-984F-49F795787A94}" type="parTrans" cxnId="{EC74FAF1-5426-4E58-A96F-48E341BEFDFF}">
      <dgm:prSet/>
      <dgm:spPr/>
      <dgm:t>
        <a:bodyPr/>
        <a:lstStyle/>
        <a:p>
          <a:endParaRPr lang="en-CA"/>
        </a:p>
      </dgm:t>
    </dgm:pt>
    <dgm:pt modelId="{942C9076-F328-40CF-B928-E4EE2010981F}" type="sibTrans" cxnId="{EC74FAF1-5426-4E58-A96F-48E341BEFDFF}">
      <dgm:prSet/>
      <dgm:spPr/>
      <dgm:t>
        <a:bodyPr/>
        <a:lstStyle/>
        <a:p>
          <a:endParaRPr lang="en-CA"/>
        </a:p>
      </dgm:t>
    </dgm:pt>
    <dgm:pt modelId="{7835913A-6218-44C8-99A4-766F9AF8C563}">
      <dgm:prSet/>
      <dgm:spPr/>
      <dgm:t>
        <a:bodyPr/>
        <a:lstStyle/>
        <a:p>
          <a:pPr algn="ctr">
            <a:buNone/>
          </a:pPr>
          <a:r>
            <a:rPr lang="en-US" b="1" dirty="0"/>
            <a:t>February 14</a:t>
          </a:r>
          <a:endParaRPr lang="en-CA" b="1" dirty="0"/>
        </a:p>
      </dgm:t>
    </dgm:pt>
    <dgm:pt modelId="{8D9D0AB1-CDDB-4EE1-947D-E1AFCF6556C5}" type="parTrans" cxnId="{35829D25-01B6-4CB1-A8AD-F8E04D4145B3}">
      <dgm:prSet/>
      <dgm:spPr/>
      <dgm:t>
        <a:bodyPr/>
        <a:lstStyle/>
        <a:p>
          <a:endParaRPr lang="en-CA"/>
        </a:p>
      </dgm:t>
    </dgm:pt>
    <dgm:pt modelId="{31CB63A9-53FD-488C-89CE-D4F2C0FEA935}" type="sibTrans" cxnId="{35829D25-01B6-4CB1-A8AD-F8E04D4145B3}">
      <dgm:prSet/>
      <dgm:spPr/>
      <dgm:t>
        <a:bodyPr/>
        <a:lstStyle/>
        <a:p>
          <a:endParaRPr lang="en-CA"/>
        </a:p>
      </dgm:t>
    </dgm:pt>
    <dgm:pt modelId="{447C3B03-BA83-49AC-B4FD-E2D63A18149D}">
      <dgm:prSet/>
      <dgm:spPr/>
      <dgm:t>
        <a:bodyPr/>
        <a:lstStyle/>
        <a:p>
          <a:pPr algn="ctr">
            <a:buNone/>
          </a:pPr>
          <a:endParaRPr lang="en-CA" dirty="0"/>
        </a:p>
      </dgm:t>
    </dgm:pt>
    <dgm:pt modelId="{16E8F2D0-9E35-499E-A81F-0EF8034C7AC0}" type="parTrans" cxnId="{DFD7E663-B0D7-4AC9-9AD6-381594D1D033}">
      <dgm:prSet/>
      <dgm:spPr/>
      <dgm:t>
        <a:bodyPr/>
        <a:lstStyle/>
        <a:p>
          <a:endParaRPr lang="en-CA"/>
        </a:p>
      </dgm:t>
    </dgm:pt>
    <dgm:pt modelId="{3B5C5739-34E3-4773-9C69-A016CE9CB33E}" type="sibTrans" cxnId="{DFD7E663-B0D7-4AC9-9AD6-381594D1D033}">
      <dgm:prSet/>
      <dgm:spPr/>
      <dgm:t>
        <a:bodyPr/>
        <a:lstStyle/>
        <a:p>
          <a:endParaRPr lang="en-CA"/>
        </a:p>
      </dgm:t>
    </dgm:pt>
    <dgm:pt modelId="{6018D38E-9522-4BC5-81CA-9B72BAEDCACC}">
      <dgm:prSet/>
      <dgm:spPr/>
      <dgm:t>
        <a:bodyPr/>
        <a:lstStyle/>
        <a:p>
          <a:pPr algn="ctr">
            <a:buNone/>
          </a:pPr>
          <a:endParaRPr lang="en-CA" dirty="0"/>
        </a:p>
      </dgm:t>
    </dgm:pt>
    <dgm:pt modelId="{F3A1D10F-5D47-4698-9023-D18817B9ECC4}" type="parTrans" cxnId="{6E8D6E02-84DE-4980-AB2A-217D4E507439}">
      <dgm:prSet/>
      <dgm:spPr/>
      <dgm:t>
        <a:bodyPr/>
        <a:lstStyle/>
        <a:p>
          <a:endParaRPr lang="en-CA"/>
        </a:p>
      </dgm:t>
    </dgm:pt>
    <dgm:pt modelId="{6B32442A-10CB-435D-97B2-968907822357}" type="sibTrans" cxnId="{6E8D6E02-84DE-4980-AB2A-217D4E507439}">
      <dgm:prSet/>
      <dgm:spPr/>
      <dgm:t>
        <a:bodyPr/>
        <a:lstStyle/>
        <a:p>
          <a:endParaRPr lang="en-CA"/>
        </a:p>
      </dgm:t>
    </dgm:pt>
    <dgm:pt modelId="{C85FAC8F-DC55-4CF8-8751-91FC95C0D55D}">
      <dgm:prSet/>
      <dgm:spPr/>
      <dgm:t>
        <a:bodyPr/>
        <a:lstStyle/>
        <a:p>
          <a:pPr algn="ctr">
            <a:buNone/>
          </a:pPr>
          <a:endParaRPr lang="en-CA" dirty="0"/>
        </a:p>
      </dgm:t>
    </dgm:pt>
    <dgm:pt modelId="{F9648C9C-35D7-47C5-889F-7B0CADEBC7E7}" type="parTrans" cxnId="{C3BE7030-32C4-44A5-BF94-D30F37BDE058}">
      <dgm:prSet/>
      <dgm:spPr/>
      <dgm:t>
        <a:bodyPr/>
        <a:lstStyle/>
        <a:p>
          <a:endParaRPr lang="en-CA"/>
        </a:p>
      </dgm:t>
    </dgm:pt>
    <dgm:pt modelId="{8AB9D22E-4F31-4D40-9764-0870E85BB2F4}" type="sibTrans" cxnId="{C3BE7030-32C4-44A5-BF94-D30F37BDE058}">
      <dgm:prSet/>
      <dgm:spPr/>
      <dgm:t>
        <a:bodyPr/>
        <a:lstStyle/>
        <a:p>
          <a:endParaRPr lang="en-CA"/>
        </a:p>
      </dgm:t>
    </dgm:pt>
    <dgm:pt modelId="{6B612A84-4E28-4CC9-B03B-497EDE8A6E61}">
      <dgm:prSet/>
      <dgm:spPr/>
      <dgm:t>
        <a:bodyPr/>
        <a:lstStyle/>
        <a:p>
          <a:pPr algn="ctr">
            <a:buNone/>
          </a:pPr>
          <a:endParaRPr lang="en-CA" dirty="0"/>
        </a:p>
      </dgm:t>
    </dgm:pt>
    <dgm:pt modelId="{BCC427BF-3DBF-466D-B0DD-FE70E1679275}" type="parTrans" cxnId="{101E457B-BCF2-433D-A65A-D46CE3456336}">
      <dgm:prSet/>
      <dgm:spPr/>
      <dgm:t>
        <a:bodyPr/>
        <a:lstStyle/>
        <a:p>
          <a:endParaRPr lang="en-CA"/>
        </a:p>
      </dgm:t>
    </dgm:pt>
    <dgm:pt modelId="{EF947C42-D921-4489-A8B3-D7A2A946C297}" type="sibTrans" cxnId="{101E457B-BCF2-433D-A65A-D46CE3456336}">
      <dgm:prSet/>
      <dgm:spPr/>
      <dgm:t>
        <a:bodyPr/>
        <a:lstStyle/>
        <a:p>
          <a:endParaRPr lang="en-CA"/>
        </a:p>
      </dgm:t>
    </dgm:pt>
    <dgm:pt modelId="{2B11710A-03B4-4057-83EB-84F86B5838FB}" type="pres">
      <dgm:prSet presAssocID="{026ADE60-869D-4850-9AEB-1768429DEE6C}" presName="linearFlow" presStyleCnt="0">
        <dgm:presLayoutVars>
          <dgm:dir/>
          <dgm:animLvl val="lvl"/>
          <dgm:resizeHandles val="exact"/>
        </dgm:presLayoutVars>
      </dgm:prSet>
      <dgm:spPr/>
    </dgm:pt>
    <dgm:pt modelId="{9B3591C1-6A66-49E8-8576-920532F3015E}" type="pres">
      <dgm:prSet presAssocID="{371D8BAE-6777-4C26-A3A7-99615E55A4C9}" presName="composite" presStyleCnt="0"/>
      <dgm:spPr/>
    </dgm:pt>
    <dgm:pt modelId="{11D7678F-A8F8-40DD-9034-B75A5B49042F}" type="pres">
      <dgm:prSet presAssocID="{371D8BAE-6777-4C26-A3A7-99615E55A4C9}" presName="parTx" presStyleLbl="node1" presStyleIdx="0" presStyleCnt="4">
        <dgm:presLayoutVars>
          <dgm:chMax val="0"/>
          <dgm:chPref val="0"/>
          <dgm:bulletEnabled val="1"/>
        </dgm:presLayoutVars>
      </dgm:prSet>
      <dgm:spPr/>
    </dgm:pt>
    <dgm:pt modelId="{009498E3-634E-496E-BDD8-31FA8C0B2B75}" type="pres">
      <dgm:prSet presAssocID="{371D8BAE-6777-4C26-A3A7-99615E55A4C9}" presName="parSh" presStyleLbl="node1" presStyleIdx="0" presStyleCnt="4" custScaleX="134250" custScaleY="136223"/>
      <dgm:spPr/>
    </dgm:pt>
    <dgm:pt modelId="{AC3A2380-B8BF-44C3-948F-0E192F669A9D}" type="pres">
      <dgm:prSet presAssocID="{371D8BAE-6777-4C26-A3A7-99615E55A4C9}" presName="desTx" presStyleLbl="fgAcc1" presStyleIdx="0" presStyleCnt="4" custScaleX="117359" custScaleY="80569" custLinFactNeighborX="12064" custLinFactNeighborY="-1849">
        <dgm:presLayoutVars>
          <dgm:bulletEnabled val="1"/>
        </dgm:presLayoutVars>
      </dgm:prSet>
      <dgm:spPr/>
    </dgm:pt>
    <dgm:pt modelId="{9DB30C5D-D46F-42F5-8238-8D2B1B6933F5}" type="pres">
      <dgm:prSet presAssocID="{B48DBE05-1221-48A0-B905-0773F7B21776}" presName="sibTrans" presStyleLbl="sibTrans2D1" presStyleIdx="0" presStyleCnt="3"/>
      <dgm:spPr/>
    </dgm:pt>
    <dgm:pt modelId="{4DF1E34C-2C56-4C29-806B-55728825D252}" type="pres">
      <dgm:prSet presAssocID="{B48DBE05-1221-48A0-B905-0773F7B21776}" presName="connTx" presStyleLbl="sibTrans2D1" presStyleIdx="0" presStyleCnt="3"/>
      <dgm:spPr/>
    </dgm:pt>
    <dgm:pt modelId="{F5DE54AE-681B-4845-97FC-3AE3863ABBBE}" type="pres">
      <dgm:prSet presAssocID="{80366DE0-9947-4714-8FAB-9FB67B21775C}" presName="composite" presStyleCnt="0"/>
      <dgm:spPr/>
    </dgm:pt>
    <dgm:pt modelId="{FD33F092-FCD4-46BD-AA91-79EB67BD5B63}" type="pres">
      <dgm:prSet presAssocID="{80366DE0-9947-4714-8FAB-9FB67B21775C}" presName="parTx" presStyleLbl="node1" presStyleIdx="0" presStyleCnt="4">
        <dgm:presLayoutVars>
          <dgm:chMax val="0"/>
          <dgm:chPref val="0"/>
          <dgm:bulletEnabled val="1"/>
        </dgm:presLayoutVars>
      </dgm:prSet>
      <dgm:spPr/>
    </dgm:pt>
    <dgm:pt modelId="{1285CDD5-F5E3-4C3C-9399-EEAE2CA80087}" type="pres">
      <dgm:prSet presAssocID="{80366DE0-9947-4714-8FAB-9FB67B21775C}" presName="parSh" presStyleLbl="node1" presStyleIdx="1" presStyleCnt="4" custScaleX="134250" custScaleY="136223"/>
      <dgm:spPr/>
    </dgm:pt>
    <dgm:pt modelId="{BD4E64C9-1746-4A8A-8487-DFDFA77E673C}" type="pres">
      <dgm:prSet presAssocID="{80366DE0-9947-4714-8FAB-9FB67B21775C}" presName="desTx" presStyleLbl="fgAcc1" presStyleIdx="1" presStyleCnt="4" custScaleX="117359" custScaleY="80569" custLinFactNeighborX="11716" custLinFactNeighborY="-1849">
        <dgm:presLayoutVars>
          <dgm:bulletEnabled val="1"/>
        </dgm:presLayoutVars>
      </dgm:prSet>
      <dgm:spPr/>
    </dgm:pt>
    <dgm:pt modelId="{D98DE91B-8992-47D6-B219-23E370CD5507}" type="pres">
      <dgm:prSet presAssocID="{319D203E-91B9-49A7-9D29-761187B1D65C}" presName="sibTrans" presStyleLbl="sibTrans2D1" presStyleIdx="1" presStyleCnt="3"/>
      <dgm:spPr/>
    </dgm:pt>
    <dgm:pt modelId="{77C77D8B-A1C0-4904-A2C5-F36ADE437DA0}" type="pres">
      <dgm:prSet presAssocID="{319D203E-91B9-49A7-9D29-761187B1D65C}" presName="connTx" presStyleLbl="sibTrans2D1" presStyleIdx="1" presStyleCnt="3"/>
      <dgm:spPr/>
    </dgm:pt>
    <dgm:pt modelId="{D6F7F141-9186-4AD3-A460-441D02A4F481}" type="pres">
      <dgm:prSet presAssocID="{6256D43B-9E3A-4823-9706-DE4172CB58DD}" presName="composite" presStyleCnt="0"/>
      <dgm:spPr/>
    </dgm:pt>
    <dgm:pt modelId="{DFDED165-1819-4EF2-A562-77BC3772966E}" type="pres">
      <dgm:prSet presAssocID="{6256D43B-9E3A-4823-9706-DE4172CB58DD}" presName="parTx" presStyleLbl="node1" presStyleIdx="1" presStyleCnt="4">
        <dgm:presLayoutVars>
          <dgm:chMax val="0"/>
          <dgm:chPref val="0"/>
          <dgm:bulletEnabled val="1"/>
        </dgm:presLayoutVars>
      </dgm:prSet>
      <dgm:spPr/>
    </dgm:pt>
    <dgm:pt modelId="{F44D8A5A-A79B-4BA9-A3C1-3C875C595F8D}" type="pres">
      <dgm:prSet presAssocID="{6256D43B-9E3A-4823-9706-DE4172CB58DD}" presName="parSh" presStyleLbl="node1" presStyleIdx="2" presStyleCnt="4" custScaleX="134250" custScaleY="136223"/>
      <dgm:spPr/>
    </dgm:pt>
    <dgm:pt modelId="{1E7660D8-2093-40B9-ADCB-DCFDF86F7D37}" type="pres">
      <dgm:prSet presAssocID="{6256D43B-9E3A-4823-9706-DE4172CB58DD}" presName="desTx" presStyleLbl="fgAcc1" presStyleIdx="2" presStyleCnt="4" custScaleX="117359" custScaleY="80569" custLinFactNeighborX="11716" custLinFactNeighborY="-1849">
        <dgm:presLayoutVars>
          <dgm:bulletEnabled val="1"/>
        </dgm:presLayoutVars>
      </dgm:prSet>
      <dgm:spPr/>
    </dgm:pt>
    <dgm:pt modelId="{49BD334C-FA3C-4F9A-BC5F-2E32FB4F3E44}" type="pres">
      <dgm:prSet presAssocID="{6ACAB296-B8F1-4528-BB77-D90254B59E34}" presName="sibTrans" presStyleLbl="sibTrans2D1" presStyleIdx="2" presStyleCnt="3"/>
      <dgm:spPr/>
    </dgm:pt>
    <dgm:pt modelId="{2C09A0F8-3AC6-4844-9B7F-168D3326A9BD}" type="pres">
      <dgm:prSet presAssocID="{6ACAB296-B8F1-4528-BB77-D90254B59E34}" presName="connTx" presStyleLbl="sibTrans2D1" presStyleIdx="2" presStyleCnt="3"/>
      <dgm:spPr/>
    </dgm:pt>
    <dgm:pt modelId="{F66FF8C0-2522-4658-9E8B-31D8650F6F83}" type="pres">
      <dgm:prSet presAssocID="{73E55EAA-E2A4-4C40-A20B-DD6D540F4809}" presName="composite" presStyleCnt="0"/>
      <dgm:spPr/>
    </dgm:pt>
    <dgm:pt modelId="{B9475F4E-6A90-4444-BBEA-4E19AB15F99E}" type="pres">
      <dgm:prSet presAssocID="{73E55EAA-E2A4-4C40-A20B-DD6D540F4809}" presName="parTx" presStyleLbl="node1" presStyleIdx="2" presStyleCnt="4">
        <dgm:presLayoutVars>
          <dgm:chMax val="0"/>
          <dgm:chPref val="0"/>
          <dgm:bulletEnabled val="1"/>
        </dgm:presLayoutVars>
      </dgm:prSet>
      <dgm:spPr/>
    </dgm:pt>
    <dgm:pt modelId="{05D917D4-14D8-4DAD-94ED-0FE41049355D}" type="pres">
      <dgm:prSet presAssocID="{73E55EAA-E2A4-4C40-A20B-DD6D540F4809}" presName="parSh" presStyleLbl="node1" presStyleIdx="3" presStyleCnt="4" custScaleX="134250" custScaleY="136223"/>
      <dgm:spPr/>
    </dgm:pt>
    <dgm:pt modelId="{98F3F60C-6EA4-4C36-A6EF-9887C00453FE}" type="pres">
      <dgm:prSet presAssocID="{73E55EAA-E2A4-4C40-A20B-DD6D540F4809}" presName="desTx" presStyleLbl="fgAcc1" presStyleIdx="3" presStyleCnt="4" custScaleX="117359" custScaleY="80569" custLinFactNeighborX="6076" custLinFactNeighborY="-1849">
        <dgm:presLayoutVars>
          <dgm:bulletEnabled val="1"/>
        </dgm:presLayoutVars>
      </dgm:prSet>
      <dgm:spPr/>
    </dgm:pt>
  </dgm:ptLst>
  <dgm:cxnLst>
    <dgm:cxn modelId="{6E8D6E02-84DE-4980-AB2A-217D4E507439}" srcId="{80366DE0-9947-4714-8FAB-9FB67B21775C}" destId="{6018D38E-9522-4BC5-81CA-9B72BAEDCACC}" srcOrd="0" destOrd="0" parTransId="{F3A1D10F-5D47-4698-9023-D18817B9ECC4}" sibTransId="{6B32442A-10CB-435D-97B2-968907822357}"/>
    <dgm:cxn modelId="{94F9AD06-ED3B-4472-89B0-265591F8BC51}" srcId="{026ADE60-869D-4850-9AEB-1768429DEE6C}" destId="{371D8BAE-6777-4C26-A3A7-99615E55A4C9}" srcOrd="0" destOrd="0" parTransId="{07C58D2B-9BEE-4A78-A86A-088AD5170037}" sibTransId="{B48DBE05-1221-48A0-B905-0773F7B21776}"/>
    <dgm:cxn modelId="{E2D60110-8B30-4A43-90E5-8ED2A37B3C4A}" type="presOf" srcId="{026ADE60-869D-4850-9AEB-1768429DEE6C}" destId="{2B11710A-03B4-4057-83EB-84F86B5838FB}" srcOrd="0" destOrd="0" presId="urn:microsoft.com/office/officeart/2005/8/layout/process3"/>
    <dgm:cxn modelId="{27A97915-D9BB-44C3-9D87-CA95E38FE93C}" type="presOf" srcId="{73E55EAA-E2A4-4C40-A20B-DD6D540F4809}" destId="{B9475F4E-6A90-4444-BBEA-4E19AB15F99E}" srcOrd="0" destOrd="0" presId="urn:microsoft.com/office/officeart/2005/8/layout/process3"/>
    <dgm:cxn modelId="{2EFFD715-6066-4C23-8F63-A6424DA8886C}" type="presOf" srcId="{6256D43B-9E3A-4823-9706-DE4172CB58DD}" destId="{DFDED165-1819-4EF2-A562-77BC3772966E}" srcOrd="0" destOrd="0" presId="urn:microsoft.com/office/officeart/2005/8/layout/process3"/>
    <dgm:cxn modelId="{2964891C-2832-4831-AEF5-C7E72B89F606}" srcId="{80366DE0-9947-4714-8FAB-9FB67B21775C}" destId="{CC4FEE89-D000-44C5-8DB4-7A49B92B7EF9}" srcOrd="1" destOrd="0" parTransId="{A61DC733-B9C4-4BA8-BF5E-A40A97B71D4A}" sibTransId="{54DAB976-E4BA-4027-8D4C-EF45DF7B1486}"/>
    <dgm:cxn modelId="{35829D25-01B6-4CB1-A8AD-F8E04D4145B3}" srcId="{73E55EAA-E2A4-4C40-A20B-DD6D540F4809}" destId="{7835913A-6218-44C8-99A4-766F9AF8C563}" srcOrd="1" destOrd="0" parTransId="{8D9D0AB1-CDDB-4EE1-947D-E1AFCF6556C5}" sibTransId="{31CB63A9-53FD-488C-89CE-D4F2C0FEA935}"/>
    <dgm:cxn modelId="{B2B3FB25-CA76-4305-B48F-5D73B65D52F6}" type="presOf" srcId="{319D203E-91B9-49A7-9D29-761187B1D65C}" destId="{D98DE91B-8992-47D6-B219-23E370CD5507}" srcOrd="0" destOrd="0" presId="urn:microsoft.com/office/officeart/2005/8/layout/process3"/>
    <dgm:cxn modelId="{C3BE7030-32C4-44A5-BF94-D30F37BDE058}" srcId="{6256D43B-9E3A-4823-9706-DE4172CB58DD}" destId="{C85FAC8F-DC55-4CF8-8751-91FC95C0D55D}" srcOrd="0" destOrd="0" parTransId="{F9648C9C-35D7-47C5-889F-7B0CADEBC7E7}" sibTransId="{8AB9D22E-4F31-4D40-9764-0870E85BB2F4}"/>
    <dgm:cxn modelId="{D6292035-698F-46C9-8002-F21B3BC3945F}" srcId="{6256D43B-9E3A-4823-9706-DE4172CB58DD}" destId="{3CAB3954-CF27-472E-8B27-8B02FDC0E663}" srcOrd="1" destOrd="0" parTransId="{04185DE9-C398-4B67-8309-17DF0B4765C0}" sibTransId="{5B36DFC9-1960-47E5-88F0-09F1CA6F4449}"/>
    <dgm:cxn modelId="{07108C60-FEB4-40BE-885B-B0AE4D12AE0B}" srcId="{371D8BAE-6777-4C26-A3A7-99615E55A4C9}" destId="{1EFFFD32-C7D0-45F9-8D9B-7252A1A5BD88}" srcOrd="1" destOrd="0" parTransId="{BB35A67A-2588-4969-96FC-9B407D090698}" sibTransId="{2AD3A259-6EC4-4E64-BBCF-2B82A435B04D}"/>
    <dgm:cxn modelId="{DFD7E663-B0D7-4AC9-9AD6-381594D1D033}" srcId="{371D8BAE-6777-4C26-A3A7-99615E55A4C9}" destId="{447C3B03-BA83-49AC-B4FD-E2D63A18149D}" srcOrd="0" destOrd="0" parTransId="{16E8F2D0-9E35-499E-A81F-0EF8034C7AC0}" sibTransId="{3B5C5739-34E3-4773-9C69-A016CE9CB33E}"/>
    <dgm:cxn modelId="{E86D4D44-AF90-497D-AECE-6F97BE0D8A0E}" type="presOf" srcId="{B48DBE05-1221-48A0-B905-0773F7B21776}" destId="{9DB30C5D-D46F-42F5-8238-8D2B1B6933F5}" srcOrd="0" destOrd="0" presId="urn:microsoft.com/office/officeart/2005/8/layout/process3"/>
    <dgm:cxn modelId="{DC457E67-6015-411A-9A0D-DEE2174A471C}" type="presOf" srcId="{6256D43B-9E3A-4823-9706-DE4172CB58DD}" destId="{F44D8A5A-A79B-4BA9-A3C1-3C875C595F8D}" srcOrd="1" destOrd="0" presId="urn:microsoft.com/office/officeart/2005/8/layout/process3"/>
    <dgm:cxn modelId="{B2952B4A-1479-46EA-97FE-E6AA44BB97AA}" type="presOf" srcId="{7835913A-6218-44C8-99A4-766F9AF8C563}" destId="{98F3F60C-6EA4-4C36-A6EF-9887C00453FE}" srcOrd="0" destOrd="1" presId="urn:microsoft.com/office/officeart/2005/8/layout/process3"/>
    <dgm:cxn modelId="{D5C68E52-BA30-4ED3-ADB6-2DD2BE9985F0}" type="presOf" srcId="{6018D38E-9522-4BC5-81CA-9B72BAEDCACC}" destId="{BD4E64C9-1746-4A8A-8487-DFDFA77E673C}" srcOrd="0" destOrd="0" presId="urn:microsoft.com/office/officeart/2005/8/layout/process3"/>
    <dgm:cxn modelId="{288C8373-856D-4079-8ECF-F6975C03A65E}" type="presOf" srcId="{447C3B03-BA83-49AC-B4FD-E2D63A18149D}" destId="{AC3A2380-B8BF-44C3-948F-0E192F669A9D}" srcOrd="0" destOrd="0" presId="urn:microsoft.com/office/officeart/2005/8/layout/process3"/>
    <dgm:cxn modelId="{4FB0B273-F1C9-4354-AB5B-1244E959FEF8}" type="presOf" srcId="{80366DE0-9947-4714-8FAB-9FB67B21775C}" destId="{1285CDD5-F5E3-4C3C-9399-EEAE2CA80087}" srcOrd="1" destOrd="0" presId="urn:microsoft.com/office/officeart/2005/8/layout/process3"/>
    <dgm:cxn modelId="{BA96D678-61BE-4E22-8D5A-E8654510EBC1}" type="presOf" srcId="{371D8BAE-6777-4C26-A3A7-99615E55A4C9}" destId="{11D7678F-A8F8-40DD-9034-B75A5B49042F}" srcOrd="0" destOrd="0" presId="urn:microsoft.com/office/officeart/2005/8/layout/process3"/>
    <dgm:cxn modelId="{101E457B-BCF2-433D-A65A-D46CE3456336}" srcId="{73E55EAA-E2A4-4C40-A20B-DD6D540F4809}" destId="{6B612A84-4E28-4CC9-B03B-497EDE8A6E61}" srcOrd="0" destOrd="0" parTransId="{BCC427BF-3DBF-466D-B0DD-FE70E1679275}" sibTransId="{EF947C42-D921-4489-A8B3-D7A2A946C297}"/>
    <dgm:cxn modelId="{8EF68C7C-A9D6-4086-AA15-E97C4AFAD010}" type="presOf" srcId="{80366DE0-9947-4714-8FAB-9FB67B21775C}" destId="{FD33F092-FCD4-46BD-AA91-79EB67BD5B63}" srcOrd="0" destOrd="0" presId="urn:microsoft.com/office/officeart/2005/8/layout/process3"/>
    <dgm:cxn modelId="{A5B8758B-4997-41D3-BEDB-3563D32DE6BD}" type="presOf" srcId="{C85FAC8F-DC55-4CF8-8751-91FC95C0D55D}" destId="{1E7660D8-2093-40B9-ADCB-DCFDF86F7D37}" srcOrd="0" destOrd="0" presId="urn:microsoft.com/office/officeart/2005/8/layout/process3"/>
    <dgm:cxn modelId="{4F34FF91-71A6-4A24-A248-9F76B866DE94}" type="presOf" srcId="{6ACAB296-B8F1-4528-BB77-D90254B59E34}" destId="{2C09A0F8-3AC6-4844-9B7F-168D3326A9BD}" srcOrd="1" destOrd="0" presId="urn:microsoft.com/office/officeart/2005/8/layout/process3"/>
    <dgm:cxn modelId="{68B3519B-1ED6-40E2-AAE3-86ADD93CA038}" srcId="{026ADE60-869D-4850-9AEB-1768429DEE6C}" destId="{6256D43B-9E3A-4823-9706-DE4172CB58DD}" srcOrd="2" destOrd="0" parTransId="{0286A94F-5BEB-43CD-8530-15D36D9F9346}" sibTransId="{6ACAB296-B8F1-4528-BB77-D90254B59E34}"/>
    <dgm:cxn modelId="{134E8F9B-1772-4421-B6CD-1D570C27EEFE}" type="presOf" srcId="{B48DBE05-1221-48A0-B905-0773F7B21776}" destId="{4DF1E34C-2C56-4C29-806B-55728825D252}" srcOrd="1" destOrd="0" presId="urn:microsoft.com/office/officeart/2005/8/layout/process3"/>
    <dgm:cxn modelId="{C90DE0B2-363D-4A84-A0AB-B4AE325BD8BB}" type="presOf" srcId="{6B612A84-4E28-4CC9-B03B-497EDE8A6E61}" destId="{98F3F60C-6EA4-4C36-A6EF-9887C00453FE}" srcOrd="0" destOrd="0" presId="urn:microsoft.com/office/officeart/2005/8/layout/process3"/>
    <dgm:cxn modelId="{588E2DB6-A2BA-4161-A738-6418FC3B9120}" type="presOf" srcId="{73E55EAA-E2A4-4C40-A20B-DD6D540F4809}" destId="{05D917D4-14D8-4DAD-94ED-0FE41049355D}" srcOrd="1" destOrd="0" presId="urn:microsoft.com/office/officeart/2005/8/layout/process3"/>
    <dgm:cxn modelId="{606C66CA-D61F-497F-AE0B-4CD23962ED44}" type="presOf" srcId="{6ACAB296-B8F1-4528-BB77-D90254B59E34}" destId="{49BD334C-FA3C-4F9A-BC5F-2E32FB4F3E44}" srcOrd="0" destOrd="0" presId="urn:microsoft.com/office/officeart/2005/8/layout/process3"/>
    <dgm:cxn modelId="{8F3CD3DA-A725-49CF-8A9D-BB27E6B31233}" type="presOf" srcId="{3CAB3954-CF27-472E-8B27-8B02FDC0E663}" destId="{1E7660D8-2093-40B9-ADCB-DCFDF86F7D37}" srcOrd="0" destOrd="1" presId="urn:microsoft.com/office/officeart/2005/8/layout/process3"/>
    <dgm:cxn modelId="{C8A304E2-6A34-49B4-A0A4-257BF0B59462}" type="presOf" srcId="{CC4FEE89-D000-44C5-8DB4-7A49B92B7EF9}" destId="{BD4E64C9-1746-4A8A-8487-DFDFA77E673C}" srcOrd="0" destOrd="1" presId="urn:microsoft.com/office/officeart/2005/8/layout/process3"/>
    <dgm:cxn modelId="{0AFBDCEA-B468-42E3-8BDB-DA400E236AC6}" type="presOf" srcId="{371D8BAE-6777-4C26-A3A7-99615E55A4C9}" destId="{009498E3-634E-496E-BDD8-31FA8C0B2B75}" srcOrd="1" destOrd="0" presId="urn:microsoft.com/office/officeart/2005/8/layout/process3"/>
    <dgm:cxn modelId="{271EAEEC-3F8F-434B-B7ED-1A300338F47C}" type="presOf" srcId="{319D203E-91B9-49A7-9D29-761187B1D65C}" destId="{77C77D8B-A1C0-4904-A2C5-F36ADE437DA0}" srcOrd="1" destOrd="0" presId="urn:microsoft.com/office/officeart/2005/8/layout/process3"/>
    <dgm:cxn modelId="{EC74FAF1-5426-4E58-A96F-48E341BEFDFF}" srcId="{026ADE60-869D-4850-9AEB-1768429DEE6C}" destId="{73E55EAA-E2A4-4C40-A20B-DD6D540F4809}" srcOrd="3" destOrd="0" parTransId="{2A34EF91-D5E8-4085-984F-49F795787A94}" sibTransId="{942C9076-F328-40CF-B928-E4EE2010981F}"/>
    <dgm:cxn modelId="{FD49FDF9-9B0B-4E88-8471-E3A3788BCD3E}" type="presOf" srcId="{1EFFFD32-C7D0-45F9-8D9B-7252A1A5BD88}" destId="{AC3A2380-B8BF-44C3-948F-0E192F669A9D}" srcOrd="0" destOrd="1" presId="urn:microsoft.com/office/officeart/2005/8/layout/process3"/>
    <dgm:cxn modelId="{20F245FF-6429-4261-AA0B-7DA2A0C9805B}" srcId="{026ADE60-869D-4850-9AEB-1768429DEE6C}" destId="{80366DE0-9947-4714-8FAB-9FB67B21775C}" srcOrd="1" destOrd="0" parTransId="{CAD2EB6A-9CF5-4F50-99FD-EC44D7D79623}" sibTransId="{319D203E-91B9-49A7-9D29-761187B1D65C}"/>
    <dgm:cxn modelId="{CEA5D4FE-626F-45CA-8245-F6B2C324D63E}" type="presParOf" srcId="{2B11710A-03B4-4057-83EB-84F86B5838FB}" destId="{9B3591C1-6A66-49E8-8576-920532F3015E}" srcOrd="0" destOrd="0" presId="urn:microsoft.com/office/officeart/2005/8/layout/process3"/>
    <dgm:cxn modelId="{D7AFFFE0-337B-44C9-B30E-B6BDFA0B6F11}" type="presParOf" srcId="{9B3591C1-6A66-49E8-8576-920532F3015E}" destId="{11D7678F-A8F8-40DD-9034-B75A5B49042F}" srcOrd="0" destOrd="0" presId="urn:microsoft.com/office/officeart/2005/8/layout/process3"/>
    <dgm:cxn modelId="{4CB7929E-698A-453A-9F2D-9BD0FBF5094B}" type="presParOf" srcId="{9B3591C1-6A66-49E8-8576-920532F3015E}" destId="{009498E3-634E-496E-BDD8-31FA8C0B2B75}" srcOrd="1" destOrd="0" presId="urn:microsoft.com/office/officeart/2005/8/layout/process3"/>
    <dgm:cxn modelId="{C17A56AF-AA82-48FA-8FEE-8C6B732087CA}" type="presParOf" srcId="{9B3591C1-6A66-49E8-8576-920532F3015E}" destId="{AC3A2380-B8BF-44C3-948F-0E192F669A9D}" srcOrd="2" destOrd="0" presId="urn:microsoft.com/office/officeart/2005/8/layout/process3"/>
    <dgm:cxn modelId="{7ADDF86D-8C9B-471A-AEAD-C9C66986422F}" type="presParOf" srcId="{2B11710A-03B4-4057-83EB-84F86B5838FB}" destId="{9DB30C5D-D46F-42F5-8238-8D2B1B6933F5}" srcOrd="1" destOrd="0" presId="urn:microsoft.com/office/officeart/2005/8/layout/process3"/>
    <dgm:cxn modelId="{5876EA84-D5F6-4809-B407-F28F1EC047DE}" type="presParOf" srcId="{9DB30C5D-D46F-42F5-8238-8D2B1B6933F5}" destId="{4DF1E34C-2C56-4C29-806B-55728825D252}" srcOrd="0" destOrd="0" presId="urn:microsoft.com/office/officeart/2005/8/layout/process3"/>
    <dgm:cxn modelId="{8C8BDB46-17FD-46A0-ACDF-749038A89D7E}" type="presParOf" srcId="{2B11710A-03B4-4057-83EB-84F86B5838FB}" destId="{F5DE54AE-681B-4845-97FC-3AE3863ABBBE}" srcOrd="2" destOrd="0" presId="urn:microsoft.com/office/officeart/2005/8/layout/process3"/>
    <dgm:cxn modelId="{ABD0FEAA-5F2C-4D84-8B33-3FD8039DD844}" type="presParOf" srcId="{F5DE54AE-681B-4845-97FC-3AE3863ABBBE}" destId="{FD33F092-FCD4-46BD-AA91-79EB67BD5B63}" srcOrd="0" destOrd="0" presId="urn:microsoft.com/office/officeart/2005/8/layout/process3"/>
    <dgm:cxn modelId="{615517A3-5533-43DF-8658-9FD2413A184D}" type="presParOf" srcId="{F5DE54AE-681B-4845-97FC-3AE3863ABBBE}" destId="{1285CDD5-F5E3-4C3C-9399-EEAE2CA80087}" srcOrd="1" destOrd="0" presId="urn:microsoft.com/office/officeart/2005/8/layout/process3"/>
    <dgm:cxn modelId="{18F26044-820C-4891-B3DD-FF691CB7B072}" type="presParOf" srcId="{F5DE54AE-681B-4845-97FC-3AE3863ABBBE}" destId="{BD4E64C9-1746-4A8A-8487-DFDFA77E673C}" srcOrd="2" destOrd="0" presId="urn:microsoft.com/office/officeart/2005/8/layout/process3"/>
    <dgm:cxn modelId="{C3C83481-0067-490E-85DD-C08C27876E9F}" type="presParOf" srcId="{2B11710A-03B4-4057-83EB-84F86B5838FB}" destId="{D98DE91B-8992-47D6-B219-23E370CD5507}" srcOrd="3" destOrd="0" presId="urn:microsoft.com/office/officeart/2005/8/layout/process3"/>
    <dgm:cxn modelId="{AA806D76-4120-41A2-AF77-0E3C20C17DCD}" type="presParOf" srcId="{D98DE91B-8992-47D6-B219-23E370CD5507}" destId="{77C77D8B-A1C0-4904-A2C5-F36ADE437DA0}" srcOrd="0" destOrd="0" presId="urn:microsoft.com/office/officeart/2005/8/layout/process3"/>
    <dgm:cxn modelId="{8C6A3872-1956-43D8-A8D9-350A25890FA0}" type="presParOf" srcId="{2B11710A-03B4-4057-83EB-84F86B5838FB}" destId="{D6F7F141-9186-4AD3-A460-441D02A4F481}" srcOrd="4" destOrd="0" presId="urn:microsoft.com/office/officeart/2005/8/layout/process3"/>
    <dgm:cxn modelId="{29447E72-2478-48CF-8A13-3DDFEBB75A93}" type="presParOf" srcId="{D6F7F141-9186-4AD3-A460-441D02A4F481}" destId="{DFDED165-1819-4EF2-A562-77BC3772966E}" srcOrd="0" destOrd="0" presId="urn:microsoft.com/office/officeart/2005/8/layout/process3"/>
    <dgm:cxn modelId="{693CCD28-66CD-481F-BEA1-39CE4A7A790C}" type="presParOf" srcId="{D6F7F141-9186-4AD3-A460-441D02A4F481}" destId="{F44D8A5A-A79B-4BA9-A3C1-3C875C595F8D}" srcOrd="1" destOrd="0" presId="urn:microsoft.com/office/officeart/2005/8/layout/process3"/>
    <dgm:cxn modelId="{62096C41-2A3D-4455-BB1C-A0B48749D010}" type="presParOf" srcId="{D6F7F141-9186-4AD3-A460-441D02A4F481}" destId="{1E7660D8-2093-40B9-ADCB-DCFDF86F7D37}" srcOrd="2" destOrd="0" presId="urn:microsoft.com/office/officeart/2005/8/layout/process3"/>
    <dgm:cxn modelId="{50467A0E-FFD4-42D3-B3F3-70018399C225}" type="presParOf" srcId="{2B11710A-03B4-4057-83EB-84F86B5838FB}" destId="{49BD334C-FA3C-4F9A-BC5F-2E32FB4F3E44}" srcOrd="5" destOrd="0" presId="urn:microsoft.com/office/officeart/2005/8/layout/process3"/>
    <dgm:cxn modelId="{91D09EE3-68C6-402C-9EA9-AFCB82D51F03}" type="presParOf" srcId="{49BD334C-FA3C-4F9A-BC5F-2E32FB4F3E44}" destId="{2C09A0F8-3AC6-4844-9B7F-168D3326A9BD}" srcOrd="0" destOrd="0" presId="urn:microsoft.com/office/officeart/2005/8/layout/process3"/>
    <dgm:cxn modelId="{20EEB07E-DEB1-45A1-9EA6-81611BA2F3DB}" type="presParOf" srcId="{2B11710A-03B4-4057-83EB-84F86B5838FB}" destId="{F66FF8C0-2522-4658-9E8B-31D8650F6F83}" srcOrd="6" destOrd="0" presId="urn:microsoft.com/office/officeart/2005/8/layout/process3"/>
    <dgm:cxn modelId="{4EC64F1B-6706-4265-98DE-FB8DE04B5FFF}" type="presParOf" srcId="{F66FF8C0-2522-4658-9E8B-31D8650F6F83}" destId="{B9475F4E-6A90-4444-BBEA-4E19AB15F99E}" srcOrd="0" destOrd="0" presId="urn:microsoft.com/office/officeart/2005/8/layout/process3"/>
    <dgm:cxn modelId="{C72480ED-40C8-45AE-A9EE-EADDC69B72AE}" type="presParOf" srcId="{F66FF8C0-2522-4658-9E8B-31D8650F6F83}" destId="{05D917D4-14D8-4DAD-94ED-0FE41049355D}" srcOrd="1" destOrd="0" presId="urn:microsoft.com/office/officeart/2005/8/layout/process3"/>
    <dgm:cxn modelId="{BD851CF2-B231-4FE7-893D-E836F4527850}" type="presParOf" srcId="{F66FF8C0-2522-4658-9E8B-31D8650F6F83}" destId="{98F3F60C-6EA4-4C36-A6EF-9887C00453FE}"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96E4376-650F-4702-B05A-510D79BFFB4C}"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CA"/>
        </a:p>
      </dgm:t>
    </dgm:pt>
    <dgm:pt modelId="{42D76BEC-3BFF-462F-A9FE-617C2AF906C7}">
      <dgm:prSet/>
      <dgm:spPr/>
      <dgm:t>
        <a:bodyPr/>
        <a:lstStyle/>
        <a:p>
          <a:r>
            <a:rPr lang="en-US" dirty="0">
              <a:solidFill>
                <a:schemeClr val="tx1"/>
              </a:solidFill>
            </a:rPr>
            <a:t>Dates of deposits and daily volumes</a:t>
          </a:r>
          <a:endParaRPr lang="en-CA" dirty="0">
            <a:solidFill>
              <a:schemeClr val="tx1"/>
            </a:solidFill>
          </a:endParaRPr>
        </a:p>
      </dgm:t>
    </dgm:pt>
    <dgm:pt modelId="{C5AF07DD-768B-434D-B20D-0ECC93B5DBAC}" type="parTrans" cxnId="{FD36697D-6B1E-4C9F-94E5-3789277BAA16}">
      <dgm:prSet/>
      <dgm:spPr/>
      <dgm:t>
        <a:bodyPr/>
        <a:lstStyle/>
        <a:p>
          <a:endParaRPr lang="en-CA"/>
        </a:p>
      </dgm:t>
    </dgm:pt>
    <dgm:pt modelId="{0C219421-A494-4336-99BC-607E7E2BE400}" type="sibTrans" cxnId="{FD36697D-6B1E-4C9F-94E5-3789277BAA16}">
      <dgm:prSet/>
      <dgm:spPr/>
      <dgm:t>
        <a:bodyPr/>
        <a:lstStyle/>
        <a:p>
          <a:endParaRPr lang="en-CA"/>
        </a:p>
      </dgm:t>
    </dgm:pt>
    <dgm:pt modelId="{61E309E6-5784-4E09-B938-7A4A64F4F6F9}">
      <dgm:prSet/>
      <dgm:spPr/>
      <dgm:t>
        <a:bodyPr/>
        <a:lstStyle/>
        <a:p>
          <a:r>
            <a:rPr lang="en-US" dirty="0">
              <a:solidFill>
                <a:schemeClr val="tx1"/>
              </a:solidFill>
            </a:rPr>
            <a:t>Dates of no deposit </a:t>
          </a:r>
          <a:endParaRPr lang="en-CA" dirty="0">
            <a:solidFill>
              <a:schemeClr val="tx1"/>
            </a:solidFill>
          </a:endParaRPr>
        </a:p>
      </dgm:t>
    </dgm:pt>
    <dgm:pt modelId="{855C81E6-E5B1-4601-B8A8-4CCFC449D459}" type="parTrans" cxnId="{6600A954-D541-4E55-B3D3-6D4C19780428}">
      <dgm:prSet/>
      <dgm:spPr/>
      <dgm:t>
        <a:bodyPr/>
        <a:lstStyle/>
        <a:p>
          <a:endParaRPr lang="en-CA"/>
        </a:p>
      </dgm:t>
    </dgm:pt>
    <dgm:pt modelId="{0AA647EF-44F3-4D70-A067-698DB301E86D}" type="sibTrans" cxnId="{6600A954-D541-4E55-B3D3-6D4C19780428}">
      <dgm:prSet/>
      <dgm:spPr/>
      <dgm:t>
        <a:bodyPr/>
        <a:lstStyle/>
        <a:p>
          <a:endParaRPr lang="en-CA"/>
        </a:p>
      </dgm:t>
    </dgm:pt>
    <dgm:pt modelId="{4C0374B1-0A1E-4167-8E6D-4520B71C0D7A}">
      <dgm:prSet/>
      <dgm:spPr/>
      <dgm:t>
        <a:bodyPr/>
        <a:lstStyle/>
        <a:p>
          <a:r>
            <a:rPr lang="en-US" dirty="0">
              <a:solidFill>
                <a:schemeClr val="tx1"/>
              </a:solidFill>
            </a:rPr>
            <a:t>Average annual daily volume deposited </a:t>
          </a:r>
          <a:endParaRPr lang="en-CA" dirty="0">
            <a:solidFill>
              <a:schemeClr val="tx1"/>
            </a:solidFill>
          </a:endParaRPr>
        </a:p>
      </dgm:t>
    </dgm:pt>
    <dgm:pt modelId="{FDC10CE0-62A9-4BF8-93A6-41636627BC6F}" type="parTrans" cxnId="{E3ACA152-54AF-4AA8-97C3-D1AE8BC2A619}">
      <dgm:prSet/>
      <dgm:spPr/>
      <dgm:t>
        <a:bodyPr/>
        <a:lstStyle/>
        <a:p>
          <a:endParaRPr lang="en-CA"/>
        </a:p>
      </dgm:t>
    </dgm:pt>
    <dgm:pt modelId="{BCD5E091-069B-47ED-8402-C0BEFC1D7A20}" type="sibTrans" cxnId="{E3ACA152-54AF-4AA8-97C3-D1AE8BC2A619}">
      <dgm:prSet/>
      <dgm:spPr/>
      <dgm:t>
        <a:bodyPr/>
        <a:lstStyle/>
        <a:p>
          <a:endParaRPr lang="en-CA"/>
        </a:p>
      </dgm:t>
    </dgm:pt>
    <dgm:pt modelId="{80CC4B7F-26D3-4ABD-8764-D4B6A469F303}">
      <dgm:prSet/>
      <dgm:spPr/>
      <dgm:t>
        <a:bodyPr/>
        <a:lstStyle/>
        <a:p>
          <a:r>
            <a:rPr lang="en-US" dirty="0">
              <a:solidFill>
                <a:schemeClr val="tx1"/>
              </a:solidFill>
            </a:rPr>
            <a:t>Information on monitoring equipment</a:t>
          </a:r>
          <a:endParaRPr lang="en-CA" dirty="0">
            <a:solidFill>
              <a:schemeClr val="tx1"/>
            </a:solidFill>
          </a:endParaRPr>
        </a:p>
      </dgm:t>
    </dgm:pt>
    <dgm:pt modelId="{A566640E-65B5-416D-A914-E9B0D70E4471}" type="parTrans" cxnId="{7E659FF1-805D-459E-8B4B-F9BEBC2B0E2B}">
      <dgm:prSet/>
      <dgm:spPr/>
      <dgm:t>
        <a:bodyPr/>
        <a:lstStyle/>
        <a:p>
          <a:endParaRPr lang="en-CA"/>
        </a:p>
      </dgm:t>
    </dgm:pt>
    <dgm:pt modelId="{03BFF41F-BC8A-40CD-A268-C37BADF7A735}" type="sibTrans" cxnId="{7E659FF1-805D-459E-8B4B-F9BEBC2B0E2B}">
      <dgm:prSet/>
      <dgm:spPr/>
      <dgm:t>
        <a:bodyPr/>
        <a:lstStyle/>
        <a:p>
          <a:endParaRPr lang="en-CA"/>
        </a:p>
      </dgm:t>
    </dgm:pt>
    <dgm:pt modelId="{A92E4372-5C99-4584-AA9C-29DFBB0286BB}">
      <dgm:prSet/>
      <dgm:spPr/>
      <dgm:t>
        <a:bodyPr/>
        <a:lstStyle/>
        <a:p>
          <a:r>
            <a:rPr lang="en-US" dirty="0">
              <a:solidFill>
                <a:schemeClr val="tx1"/>
              </a:solidFill>
            </a:rPr>
            <a:t>Combined sewer overflow reports (CSO)</a:t>
          </a:r>
          <a:endParaRPr lang="en-CA" dirty="0">
            <a:solidFill>
              <a:schemeClr val="tx1"/>
            </a:solidFill>
          </a:endParaRPr>
        </a:p>
      </dgm:t>
    </dgm:pt>
    <dgm:pt modelId="{8F7E1177-B3E6-431A-A6D2-BB776FC9555E}" type="parTrans" cxnId="{535F7E1C-030C-451C-973C-B491826E64AF}">
      <dgm:prSet/>
      <dgm:spPr/>
      <dgm:t>
        <a:bodyPr/>
        <a:lstStyle/>
        <a:p>
          <a:endParaRPr lang="en-CA"/>
        </a:p>
      </dgm:t>
    </dgm:pt>
    <dgm:pt modelId="{525B4697-DBD3-42FA-AC38-0E06781C8DCE}" type="sibTrans" cxnId="{535F7E1C-030C-451C-973C-B491826E64AF}">
      <dgm:prSet/>
      <dgm:spPr/>
      <dgm:t>
        <a:bodyPr/>
        <a:lstStyle/>
        <a:p>
          <a:endParaRPr lang="en-CA"/>
        </a:p>
      </dgm:t>
    </dgm:pt>
    <dgm:pt modelId="{9A6C8EE9-4253-4BF3-84CE-01ADD618CBBB}">
      <dgm:prSet/>
      <dgm:spPr/>
      <dgm:t>
        <a:bodyPr/>
        <a:lstStyle/>
        <a:p>
          <a:r>
            <a:rPr lang="en-US" dirty="0">
              <a:solidFill>
                <a:schemeClr val="tx1"/>
              </a:solidFill>
            </a:rPr>
            <a:t>Results of laboratory analysis</a:t>
          </a:r>
          <a:endParaRPr lang="en-CA" dirty="0">
            <a:solidFill>
              <a:schemeClr val="tx1"/>
            </a:solidFill>
          </a:endParaRPr>
        </a:p>
      </dgm:t>
    </dgm:pt>
    <dgm:pt modelId="{86844541-7246-49E4-9E6C-939BD257BD6C}" type="parTrans" cxnId="{D12908C0-520E-41DF-878A-D1D28DFC9A40}">
      <dgm:prSet/>
      <dgm:spPr/>
      <dgm:t>
        <a:bodyPr/>
        <a:lstStyle/>
        <a:p>
          <a:endParaRPr lang="en-CA"/>
        </a:p>
      </dgm:t>
    </dgm:pt>
    <dgm:pt modelId="{AAA0B89A-2D50-44D9-A230-03C2D28403A3}" type="sibTrans" cxnId="{D12908C0-520E-41DF-878A-D1D28DFC9A40}">
      <dgm:prSet/>
      <dgm:spPr/>
      <dgm:t>
        <a:bodyPr/>
        <a:lstStyle/>
        <a:p>
          <a:endParaRPr lang="en-CA"/>
        </a:p>
      </dgm:t>
    </dgm:pt>
    <dgm:pt modelId="{E84F1E61-EC3A-4CBE-AAA2-2AD40C3E1A3C}">
      <dgm:prSet/>
      <dgm:spPr/>
      <dgm:t>
        <a:bodyPr/>
        <a:lstStyle/>
        <a:p>
          <a:r>
            <a:rPr lang="en-US" dirty="0">
              <a:solidFill>
                <a:schemeClr val="tx1"/>
              </a:solidFill>
            </a:rPr>
            <a:t>Types of sample taken (composite or grab) and dates of sampling</a:t>
          </a:r>
          <a:endParaRPr lang="en-CA" dirty="0">
            <a:solidFill>
              <a:schemeClr val="tx1"/>
            </a:solidFill>
          </a:endParaRPr>
        </a:p>
      </dgm:t>
    </dgm:pt>
    <dgm:pt modelId="{B7EBFCB7-F13D-4FAF-9ECA-1A1BDF76A0D5}" type="parTrans" cxnId="{C60F6597-1A94-4020-B51E-BE07AD908822}">
      <dgm:prSet/>
      <dgm:spPr/>
      <dgm:t>
        <a:bodyPr/>
        <a:lstStyle/>
        <a:p>
          <a:endParaRPr lang="en-CA"/>
        </a:p>
      </dgm:t>
    </dgm:pt>
    <dgm:pt modelId="{FF89335E-5892-4760-AF72-10762F814F33}" type="sibTrans" cxnId="{C60F6597-1A94-4020-B51E-BE07AD908822}">
      <dgm:prSet/>
      <dgm:spPr/>
      <dgm:t>
        <a:bodyPr/>
        <a:lstStyle/>
        <a:p>
          <a:endParaRPr lang="en-CA"/>
        </a:p>
      </dgm:t>
    </dgm:pt>
    <dgm:pt modelId="{18D58C19-9FA5-4D59-9CF3-62FAAEE51696}">
      <dgm:prSet/>
      <dgm:spPr/>
      <dgm:t>
        <a:bodyPr/>
        <a:lstStyle/>
        <a:p>
          <a:r>
            <a:rPr lang="en-US" dirty="0">
              <a:solidFill>
                <a:schemeClr val="tx1"/>
              </a:solidFill>
            </a:rPr>
            <a:t>All records must be kept for 5 years</a:t>
          </a:r>
          <a:endParaRPr lang="en-CA" dirty="0">
            <a:solidFill>
              <a:schemeClr val="tx1"/>
            </a:solidFill>
          </a:endParaRPr>
        </a:p>
      </dgm:t>
    </dgm:pt>
    <dgm:pt modelId="{3480780B-42DE-4805-A437-FAC65E9FE0B2}" type="parTrans" cxnId="{7242FAE2-8D33-48A9-AEB8-A1B5CAD87863}">
      <dgm:prSet/>
      <dgm:spPr/>
      <dgm:t>
        <a:bodyPr/>
        <a:lstStyle/>
        <a:p>
          <a:endParaRPr lang="en-CA"/>
        </a:p>
      </dgm:t>
    </dgm:pt>
    <dgm:pt modelId="{0F7CE90A-8F37-4140-95B0-447588D0BBC3}" type="sibTrans" cxnId="{7242FAE2-8D33-48A9-AEB8-A1B5CAD87863}">
      <dgm:prSet/>
      <dgm:spPr/>
      <dgm:t>
        <a:bodyPr/>
        <a:lstStyle/>
        <a:p>
          <a:endParaRPr lang="en-CA"/>
        </a:p>
      </dgm:t>
    </dgm:pt>
    <dgm:pt modelId="{48A9B30E-1FE7-40CF-8ECA-783F7822BBE6}" type="pres">
      <dgm:prSet presAssocID="{C96E4376-650F-4702-B05A-510D79BFFB4C}" presName="linear" presStyleCnt="0">
        <dgm:presLayoutVars>
          <dgm:animLvl val="lvl"/>
          <dgm:resizeHandles val="exact"/>
        </dgm:presLayoutVars>
      </dgm:prSet>
      <dgm:spPr/>
    </dgm:pt>
    <dgm:pt modelId="{FDD664BF-3725-40D4-A52A-C685114AAD64}" type="pres">
      <dgm:prSet presAssocID="{42D76BEC-3BFF-462F-A9FE-617C2AF906C7}" presName="parentText" presStyleLbl="node1" presStyleIdx="0" presStyleCnt="8">
        <dgm:presLayoutVars>
          <dgm:chMax val="0"/>
          <dgm:bulletEnabled val="1"/>
        </dgm:presLayoutVars>
      </dgm:prSet>
      <dgm:spPr/>
    </dgm:pt>
    <dgm:pt modelId="{EE570F63-3352-45A5-95E8-04A6C59ABA63}" type="pres">
      <dgm:prSet presAssocID="{0C219421-A494-4336-99BC-607E7E2BE400}" presName="spacer" presStyleCnt="0"/>
      <dgm:spPr/>
    </dgm:pt>
    <dgm:pt modelId="{F393E89F-DF28-48C9-9FE9-0E82536A657A}" type="pres">
      <dgm:prSet presAssocID="{61E309E6-5784-4E09-B938-7A4A64F4F6F9}" presName="parentText" presStyleLbl="node1" presStyleIdx="1" presStyleCnt="8">
        <dgm:presLayoutVars>
          <dgm:chMax val="0"/>
          <dgm:bulletEnabled val="1"/>
        </dgm:presLayoutVars>
      </dgm:prSet>
      <dgm:spPr/>
    </dgm:pt>
    <dgm:pt modelId="{003DC504-C097-4C11-AAB2-589436A4B0CF}" type="pres">
      <dgm:prSet presAssocID="{0AA647EF-44F3-4D70-A067-698DB301E86D}" presName="spacer" presStyleCnt="0"/>
      <dgm:spPr/>
    </dgm:pt>
    <dgm:pt modelId="{F6AFAD29-B077-424C-9383-0CB70A068303}" type="pres">
      <dgm:prSet presAssocID="{4C0374B1-0A1E-4167-8E6D-4520B71C0D7A}" presName="parentText" presStyleLbl="node1" presStyleIdx="2" presStyleCnt="8">
        <dgm:presLayoutVars>
          <dgm:chMax val="0"/>
          <dgm:bulletEnabled val="1"/>
        </dgm:presLayoutVars>
      </dgm:prSet>
      <dgm:spPr/>
    </dgm:pt>
    <dgm:pt modelId="{EA1B7F9F-1211-4A7B-AAFE-DE82570AA8FE}" type="pres">
      <dgm:prSet presAssocID="{BCD5E091-069B-47ED-8402-C0BEFC1D7A20}" presName="spacer" presStyleCnt="0"/>
      <dgm:spPr/>
    </dgm:pt>
    <dgm:pt modelId="{09C44669-D3DD-4594-81FD-FC236BD6664C}" type="pres">
      <dgm:prSet presAssocID="{80CC4B7F-26D3-4ABD-8764-D4B6A469F303}" presName="parentText" presStyleLbl="node1" presStyleIdx="3" presStyleCnt="8">
        <dgm:presLayoutVars>
          <dgm:chMax val="0"/>
          <dgm:bulletEnabled val="1"/>
        </dgm:presLayoutVars>
      </dgm:prSet>
      <dgm:spPr/>
    </dgm:pt>
    <dgm:pt modelId="{45BCE7FC-5FF9-49EB-9CCE-7A0B534E4A2C}" type="pres">
      <dgm:prSet presAssocID="{03BFF41F-BC8A-40CD-A268-C37BADF7A735}" presName="spacer" presStyleCnt="0"/>
      <dgm:spPr/>
    </dgm:pt>
    <dgm:pt modelId="{C41F7810-D8BC-4E87-940C-0A2B1F85E6D8}" type="pres">
      <dgm:prSet presAssocID="{A92E4372-5C99-4584-AA9C-29DFBB0286BB}" presName="parentText" presStyleLbl="node1" presStyleIdx="4" presStyleCnt="8">
        <dgm:presLayoutVars>
          <dgm:chMax val="0"/>
          <dgm:bulletEnabled val="1"/>
        </dgm:presLayoutVars>
      </dgm:prSet>
      <dgm:spPr/>
    </dgm:pt>
    <dgm:pt modelId="{73B0747B-62C8-4029-9D29-96DB01439F46}" type="pres">
      <dgm:prSet presAssocID="{525B4697-DBD3-42FA-AC38-0E06781C8DCE}" presName="spacer" presStyleCnt="0"/>
      <dgm:spPr/>
    </dgm:pt>
    <dgm:pt modelId="{6E7C73D1-8419-47CB-9F9F-4C5D6DA4A807}" type="pres">
      <dgm:prSet presAssocID="{9A6C8EE9-4253-4BF3-84CE-01ADD618CBBB}" presName="parentText" presStyleLbl="node1" presStyleIdx="5" presStyleCnt="8">
        <dgm:presLayoutVars>
          <dgm:chMax val="0"/>
          <dgm:bulletEnabled val="1"/>
        </dgm:presLayoutVars>
      </dgm:prSet>
      <dgm:spPr/>
    </dgm:pt>
    <dgm:pt modelId="{0341EC22-6BF2-4026-B1F0-75301CC6BD13}" type="pres">
      <dgm:prSet presAssocID="{AAA0B89A-2D50-44D9-A230-03C2D28403A3}" presName="spacer" presStyleCnt="0"/>
      <dgm:spPr/>
    </dgm:pt>
    <dgm:pt modelId="{E88C560B-2840-4845-BB43-4F301F48C5F2}" type="pres">
      <dgm:prSet presAssocID="{E84F1E61-EC3A-4CBE-AAA2-2AD40C3E1A3C}" presName="parentText" presStyleLbl="node1" presStyleIdx="6" presStyleCnt="8">
        <dgm:presLayoutVars>
          <dgm:chMax val="0"/>
          <dgm:bulletEnabled val="1"/>
        </dgm:presLayoutVars>
      </dgm:prSet>
      <dgm:spPr/>
    </dgm:pt>
    <dgm:pt modelId="{9CDC22C1-7DC7-405B-B0AC-FC9D187F5E70}" type="pres">
      <dgm:prSet presAssocID="{FF89335E-5892-4760-AF72-10762F814F33}" presName="spacer" presStyleCnt="0"/>
      <dgm:spPr/>
    </dgm:pt>
    <dgm:pt modelId="{E64D63C6-8426-4AA5-A094-21895ECF10BA}" type="pres">
      <dgm:prSet presAssocID="{18D58C19-9FA5-4D59-9CF3-62FAAEE51696}" presName="parentText" presStyleLbl="node1" presStyleIdx="7" presStyleCnt="8">
        <dgm:presLayoutVars>
          <dgm:chMax val="0"/>
          <dgm:bulletEnabled val="1"/>
        </dgm:presLayoutVars>
      </dgm:prSet>
      <dgm:spPr/>
    </dgm:pt>
  </dgm:ptLst>
  <dgm:cxnLst>
    <dgm:cxn modelId="{478ED605-3081-46B9-819B-B6759268E3A6}" type="presOf" srcId="{9A6C8EE9-4253-4BF3-84CE-01ADD618CBBB}" destId="{6E7C73D1-8419-47CB-9F9F-4C5D6DA4A807}" srcOrd="0" destOrd="0" presId="urn:microsoft.com/office/officeart/2005/8/layout/vList2"/>
    <dgm:cxn modelId="{535F7E1C-030C-451C-973C-B491826E64AF}" srcId="{C96E4376-650F-4702-B05A-510D79BFFB4C}" destId="{A92E4372-5C99-4584-AA9C-29DFBB0286BB}" srcOrd="4" destOrd="0" parTransId="{8F7E1177-B3E6-431A-A6D2-BB776FC9555E}" sibTransId="{525B4697-DBD3-42FA-AC38-0E06781C8DCE}"/>
    <dgm:cxn modelId="{7318D22E-5DFF-49C7-8732-DF9D0F461A76}" type="presOf" srcId="{42D76BEC-3BFF-462F-A9FE-617C2AF906C7}" destId="{FDD664BF-3725-40D4-A52A-C685114AAD64}" srcOrd="0" destOrd="0" presId="urn:microsoft.com/office/officeart/2005/8/layout/vList2"/>
    <dgm:cxn modelId="{1F724642-6FF2-4A3B-953F-AA8180627788}" type="presOf" srcId="{4C0374B1-0A1E-4167-8E6D-4520B71C0D7A}" destId="{F6AFAD29-B077-424C-9383-0CB70A068303}" srcOrd="0" destOrd="0" presId="urn:microsoft.com/office/officeart/2005/8/layout/vList2"/>
    <dgm:cxn modelId="{DE07C842-588F-4BDA-8D61-FEA46E9DB9A4}" type="presOf" srcId="{A92E4372-5C99-4584-AA9C-29DFBB0286BB}" destId="{C41F7810-D8BC-4E87-940C-0A2B1F85E6D8}" srcOrd="0" destOrd="0" presId="urn:microsoft.com/office/officeart/2005/8/layout/vList2"/>
    <dgm:cxn modelId="{E454E948-D479-4286-B446-488F88115F6F}" type="presOf" srcId="{18D58C19-9FA5-4D59-9CF3-62FAAEE51696}" destId="{E64D63C6-8426-4AA5-A094-21895ECF10BA}" srcOrd="0" destOrd="0" presId="urn:microsoft.com/office/officeart/2005/8/layout/vList2"/>
    <dgm:cxn modelId="{A4A2646E-FFA2-46CB-9DC3-69308BA73FA4}" type="presOf" srcId="{80CC4B7F-26D3-4ABD-8764-D4B6A469F303}" destId="{09C44669-D3DD-4594-81FD-FC236BD6664C}" srcOrd="0" destOrd="0" presId="urn:microsoft.com/office/officeart/2005/8/layout/vList2"/>
    <dgm:cxn modelId="{E3ACA152-54AF-4AA8-97C3-D1AE8BC2A619}" srcId="{C96E4376-650F-4702-B05A-510D79BFFB4C}" destId="{4C0374B1-0A1E-4167-8E6D-4520B71C0D7A}" srcOrd="2" destOrd="0" parTransId="{FDC10CE0-62A9-4BF8-93A6-41636627BC6F}" sibTransId="{BCD5E091-069B-47ED-8402-C0BEFC1D7A20}"/>
    <dgm:cxn modelId="{6600A954-D541-4E55-B3D3-6D4C19780428}" srcId="{C96E4376-650F-4702-B05A-510D79BFFB4C}" destId="{61E309E6-5784-4E09-B938-7A4A64F4F6F9}" srcOrd="1" destOrd="0" parTransId="{855C81E6-E5B1-4601-B8A8-4CCFC449D459}" sibTransId="{0AA647EF-44F3-4D70-A067-698DB301E86D}"/>
    <dgm:cxn modelId="{FD36697D-6B1E-4C9F-94E5-3789277BAA16}" srcId="{C96E4376-650F-4702-B05A-510D79BFFB4C}" destId="{42D76BEC-3BFF-462F-A9FE-617C2AF906C7}" srcOrd="0" destOrd="0" parTransId="{C5AF07DD-768B-434D-B20D-0ECC93B5DBAC}" sibTransId="{0C219421-A494-4336-99BC-607E7E2BE400}"/>
    <dgm:cxn modelId="{B6BC0089-D254-4F78-9F25-3B7943116E0D}" type="presOf" srcId="{E84F1E61-EC3A-4CBE-AAA2-2AD40C3E1A3C}" destId="{E88C560B-2840-4845-BB43-4F301F48C5F2}" srcOrd="0" destOrd="0" presId="urn:microsoft.com/office/officeart/2005/8/layout/vList2"/>
    <dgm:cxn modelId="{1730E292-752E-4143-9683-51637A49DA4F}" type="presOf" srcId="{61E309E6-5784-4E09-B938-7A4A64F4F6F9}" destId="{F393E89F-DF28-48C9-9FE9-0E82536A657A}" srcOrd="0" destOrd="0" presId="urn:microsoft.com/office/officeart/2005/8/layout/vList2"/>
    <dgm:cxn modelId="{C60F6597-1A94-4020-B51E-BE07AD908822}" srcId="{C96E4376-650F-4702-B05A-510D79BFFB4C}" destId="{E84F1E61-EC3A-4CBE-AAA2-2AD40C3E1A3C}" srcOrd="6" destOrd="0" parTransId="{B7EBFCB7-F13D-4FAF-9ECA-1A1BDF76A0D5}" sibTransId="{FF89335E-5892-4760-AF72-10762F814F33}"/>
    <dgm:cxn modelId="{1FF23AB9-5066-4D93-A969-7A2DDD3B6AA2}" type="presOf" srcId="{C96E4376-650F-4702-B05A-510D79BFFB4C}" destId="{48A9B30E-1FE7-40CF-8ECA-783F7822BBE6}" srcOrd="0" destOrd="0" presId="urn:microsoft.com/office/officeart/2005/8/layout/vList2"/>
    <dgm:cxn modelId="{D12908C0-520E-41DF-878A-D1D28DFC9A40}" srcId="{C96E4376-650F-4702-B05A-510D79BFFB4C}" destId="{9A6C8EE9-4253-4BF3-84CE-01ADD618CBBB}" srcOrd="5" destOrd="0" parTransId="{86844541-7246-49E4-9E6C-939BD257BD6C}" sibTransId="{AAA0B89A-2D50-44D9-A230-03C2D28403A3}"/>
    <dgm:cxn modelId="{7242FAE2-8D33-48A9-AEB8-A1B5CAD87863}" srcId="{C96E4376-650F-4702-B05A-510D79BFFB4C}" destId="{18D58C19-9FA5-4D59-9CF3-62FAAEE51696}" srcOrd="7" destOrd="0" parTransId="{3480780B-42DE-4805-A437-FAC65E9FE0B2}" sibTransId="{0F7CE90A-8F37-4140-95B0-447588D0BBC3}"/>
    <dgm:cxn modelId="{7E659FF1-805D-459E-8B4B-F9BEBC2B0E2B}" srcId="{C96E4376-650F-4702-B05A-510D79BFFB4C}" destId="{80CC4B7F-26D3-4ABD-8764-D4B6A469F303}" srcOrd="3" destOrd="0" parTransId="{A566640E-65B5-416D-A914-E9B0D70E4471}" sibTransId="{03BFF41F-BC8A-40CD-A268-C37BADF7A735}"/>
    <dgm:cxn modelId="{BF6664DC-EFDC-4FAE-A04F-1F71F331B62A}" type="presParOf" srcId="{48A9B30E-1FE7-40CF-8ECA-783F7822BBE6}" destId="{FDD664BF-3725-40D4-A52A-C685114AAD64}" srcOrd="0" destOrd="0" presId="urn:microsoft.com/office/officeart/2005/8/layout/vList2"/>
    <dgm:cxn modelId="{49E52D14-0EB3-4C72-AAAC-9C7D1FE6DF71}" type="presParOf" srcId="{48A9B30E-1FE7-40CF-8ECA-783F7822BBE6}" destId="{EE570F63-3352-45A5-95E8-04A6C59ABA63}" srcOrd="1" destOrd="0" presId="urn:microsoft.com/office/officeart/2005/8/layout/vList2"/>
    <dgm:cxn modelId="{3A72E1D4-8AD0-43B0-9042-A64DE35203DC}" type="presParOf" srcId="{48A9B30E-1FE7-40CF-8ECA-783F7822BBE6}" destId="{F393E89F-DF28-48C9-9FE9-0E82536A657A}" srcOrd="2" destOrd="0" presId="urn:microsoft.com/office/officeart/2005/8/layout/vList2"/>
    <dgm:cxn modelId="{AEEF61D8-D4B1-4121-BD73-1FF773A09D0A}" type="presParOf" srcId="{48A9B30E-1FE7-40CF-8ECA-783F7822BBE6}" destId="{003DC504-C097-4C11-AAB2-589436A4B0CF}" srcOrd="3" destOrd="0" presId="urn:microsoft.com/office/officeart/2005/8/layout/vList2"/>
    <dgm:cxn modelId="{21A5741B-5922-4F1C-9D89-014042263431}" type="presParOf" srcId="{48A9B30E-1FE7-40CF-8ECA-783F7822BBE6}" destId="{F6AFAD29-B077-424C-9383-0CB70A068303}" srcOrd="4" destOrd="0" presId="urn:microsoft.com/office/officeart/2005/8/layout/vList2"/>
    <dgm:cxn modelId="{69B6970E-D8AE-445D-9E42-4692BC81CECC}" type="presParOf" srcId="{48A9B30E-1FE7-40CF-8ECA-783F7822BBE6}" destId="{EA1B7F9F-1211-4A7B-AAFE-DE82570AA8FE}" srcOrd="5" destOrd="0" presId="urn:microsoft.com/office/officeart/2005/8/layout/vList2"/>
    <dgm:cxn modelId="{21C5DC7C-D76B-4132-ADD3-057DD4DB2BF6}" type="presParOf" srcId="{48A9B30E-1FE7-40CF-8ECA-783F7822BBE6}" destId="{09C44669-D3DD-4594-81FD-FC236BD6664C}" srcOrd="6" destOrd="0" presId="urn:microsoft.com/office/officeart/2005/8/layout/vList2"/>
    <dgm:cxn modelId="{7D21C7FC-0D92-4641-B545-7F06AEAFC56B}" type="presParOf" srcId="{48A9B30E-1FE7-40CF-8ECA-783F7822BBE6}" destId="{45BCE7FC-5FF9-49EB-9CCE-7A0B534E4A2C}" srcOrd="7" destOrd="0" presId="urn:microsoft.com/office/officeart/2005/8/layout/vList2"/>
    <dgm:cxn modelId="{A7FBFD94-A570-4D62-8F5D-176D52D724C6}" type="presParOf" srcId="{48A9B30E-1FE7-40CF-8ECA-783F7822BBE6}" destId="{C41F7810-D8BC-4E87-940C-0A2B1F85E6D8}" srcOrd="8" destOrd="0" presId="urn:microsoft.com/office/officeart/2005/8/layout/vList2"/>
    <dgm:cxn modelId="{217713B1-04EA-4BBD-9DBE-C62DDF87494B}" type="presParOf" srcId="{48A9B30E-1FE7-40CF-8ECA-783F7822BBE6}" destId="{73B0747B-62C8-4029-9D29-96DB01439F46}" srcOrd="9" destOrd="0" presId="urn:microsoft.com/office/officeart/2005/8/layout/vList2"/>
    <dgm:cxn modelId="{93A57085-5FB0-4568-A49D-B0529D983AC7}" type="presParOf" srcId="{48A9B30E-1FE7-40CF-8ECA-783F7822BBE6}" destId="{6E7C73D1-8419-47CB-9F9F-4C5D6DA4A807}" srcOrd="10" destOrd="0" presId="urn:microsoft.com/office/officeart/2005/8/layout/vList2"/>
    <dgm:cxn modelId="{6CEAB077-C520-4B5E-9B8C-FE20CE3D45C4}" type="presParOf" srcId="{48A9B30E-1FE7-40CF-8ECA-783F7822BBE6}" destId="{0341EC22-6BF2-4026-B1F0-75301CC6BD13}" srcOrd="11" destOrd="0" presId="urn:microsoft.com/office/officeart/2005/8/layout/vList2"/>
    <dgm:cxn modelId="{6769AB99-0E03-4969-A259-9D5E74DD89D4}" type="presParOf" srcId="{48A9B30E-1FE7-40CF-8ECA-783F7822BBE6}" destId="{E88C560B-2840-4845-BB43-4F301F48C5F2}" srcOrd="12" destOrd="0" presId="urn:microsoft.com/office/officeart/2005/8/layout/vList2"/>
    <dgm:cxn modelId="{ADF0C258-1785-490E-941E-DF7B148B095D}" type="presParOf" srcId="{48A9B30E-1FE7-40CF-8ECA-783F7822BBE6}" destId="{9CDC22C1-7DC7-405B-B0AC-FC9D187F5E70}" srcOrd="13" destOrd="0" presId="urn:microsoft.com/office/officeart/2005/8/layout/vList2"/>
    <dgm:cxn modelId="{C735F422-7C54-44EB-8BEE-0337E1AED87E}" type="presParOf" srcId="{48A9B30E-1FE7-40CF-8ECA-783F7822BBE6}" destId="{E64D63C6-8426-4AA5-A094-21895ECF10BA}" srcOrd="1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ADA413-89CF-4CEF-A78E-0E68D03B3520}">
      <dsp:nvSpPr>
        <dsp:cNvPr id="0" name=""/>
        <dsp:cNvSpPr/>
      </dsp:nvSpPr>
      <dsp:spPr>
        <a:xfrm>
          <a:off x="0" y="4544"/>
          <a:ext cx="4857769" cy="149058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0" i="0" kern="1200" baseline="0" dirty="0">
              <a:solidFill>
                <a:schemeClr val="tx1"/>
              </a:solidFill>
            </a:rPr>
            <a:t>If </a:t>
          </a:r>
          <a:r>
            <a:rPr lang="en-US" sz="2200" kern="1200" dirty="0">
              <a:solidFill>
                <a:schemeClr val="tx1"/>
              </a:solidFill>
            </a:rPr>
            <a:t>a container is used to collect the effluent sample, ensure the effluent is well mixed before pouring into the sampling bottles</a:t>
          </a:r>
        </a:p>
      </dsp:txBody>
      <dsp:txXfrm>
        <a:off x="72764" y="77308"/>
        <a:ext cx="4712241" cy="1345052"/>
      </dsp:txXfrm>
    </dsp:sp>
    <dsp:sp modelId="{737AEBFE-9F45-420B-8988-BEB757730883}">
      <dsp:nvSpPr>
        <dsp:cNvPr id="0" name=""/>
        <dsp:cNvSpPr/>
      </dsp:nvSpPr>
      <dsp:spPr>
        <a:xfrm>
          <a:off x="0" y="1532564"/>
          <a:ext cx="4857769" cy="149058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solidFill>
                <a:schemeClr val="tx1"/>
              </a:solidFill>
            </a:rPr>
            <a:t>If sampling from a valve, purge the line before sampling</a:t>
          </a:r>
          <a:endParaRPr lang="en-US" sz="2200" kern="1200" dirty="0">
            <a:solidFill>
              <a:schemeClr val="tx1"/>
            </a:solidFill>
            <a:highlight>
              <a:srgbClr val="FFFF00"/>
            </a:highlight>
          </a:endParaRPr>
        </a:p>
      </dsp:txBody>
      <dsp:txXfrm>
        <a:off x="72764" y="1605328"/>
        <a:ext cx="4712241" cy="13450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063926-47AF-4DBF-A891-CBE264ADCAD7}">
      <dsp:nvSpPr>
        <dsp:cNvPr id="0" name=""/>
        <dsp:cNvSpPr/>
      </dsp:nvSpPr>
      <dsp:spPr>
        <a:xfrm>
          <a:off x="0" y="4977"/>
          <a:ext cx="5504160" cy="96849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B951E8-AEB4-4B37-8E82-78E236B67A0D}">
      <dsp:nvSpPr>
        <dsp:cNvPr id="0" name=""/>
        <dsp:cNvSpPr/>
      </dsp:nvSpPr>
      <dsp:spPr>
        <a:xfrm>
          <a:off x="292970" y="222889"/>
          <a:ext cx="533193" cy="53267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A0ED4E-0D86-41E2-B75D-A8D01AB41AC2}">
      <dsp:nvSpPr>
        <dsp:cNvPr id="0" name=""/>
        <dsp:cNvSpPr/>
      </dsp:nvSpPr>
      <dsp:spPr>
        <a:xfrm>
          <a:off x="1105644" y="4977"/>
          <a:ext cx="4102424" cy="969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599" tIns="102599" rIns="102599" bIns="102599" numCol="1" spcCol="1270" anchor="ctr" anchorCtr="0">
          <a:noAutofit/>
        </a:bodyPr>
        <a:lstStyle/>
        <a:p>
          <a:pPr marL="0" lvl="0" indent="0" algn="l" defTabSz="711200">
            <a:lnSpc>
              <a:spcPct val="100000"/>
            </a:lnSpc>
            <a:spcBef>
              <a:spcPct val="0"/>
            </a:spcBef>
            <a:spcAft>
              <a:spcPct val="35000"/>
            </a:spcAft>
            <a:buNone/>
          </a:pPr>
          <a:r>
            <a:rPr lang="en-US" sz="1600" kern="1200" dirty="0"/>
            <a:t>Put sample bottles in the fridge as soon as possible - immediately is ideal. Do not freeze!</a:t>
          </a:r>
        </a:p>
      </dsp:txBody>
      <dsp:txXfrm>
        <a:off x="1105644" y="4977"/>
        <a:ext cx="4102424" cy="969443"/>
      </dsp:txXfrm>
    </dsp:sp>
    <dsp:sp modelId="{AB8B27A1-2211-41CC-8FE2-771A94047E1C}">
      <dsp:nvSpPr>
        <dsp:cNvPr id="0" name=""/>
        <dsp:cNvSpPr/>
      </dsp:nvSpPr>
      <dsp:spPr>
        <a:xfrm>
          <a:off x="0" y="1189852"/>
          <a:ext cx="5504160" cy="96849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149AAF-0685-429B-AECA-D77CE7C22158}">
      <dsp:nvSpPr>
        <dsp:cNvPr id="0" name=""/>
        <dsp:cNvSpPr/>
      </dsp:nvSpPr>
      <dsp:spPr>
        <a:xfrm>
          <a:off x="292970" y="1407764"/>
          <a:ext cx="533193" cy="53267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BDFA7A-860A-4FDB-92DC-5CA8FEED76EE}">
      <dsp:nvSpPr>
        <dsp:cNvPr id="0" name=""/>
        <dsp:cNvSpPr/>
      </dsp:nvSpPr>
      <dsp:spPr>
        <a:xfrm>
          <a:off x="1104849" y="1189852"/>
          <a:ext cx="4104014" cy="969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599" tIns="102599" rIns="102599" bIns="102599" numCol="1" spcCol="1270" anchor="ctr" anchorCtr="0">
          <a:noAutofit/>
        </a:bodyPr>
        <a:lstStyle/>
        <a:p>
          <a:pPr marL="0" lvl="0" indent="0" algn="l" defTabSz="711200">
            <a:lnSpc>
              <a:spcPct val="100000"/>
            </a:lnSpc>
            <a:spcBef>
              <a:spcPct val="0"/>
            </a:spcBef>
            <a:spcAft>
              <a:spcPct val="35000"/>
            </a:spcAft>
            <a:buNone/>
          </a:pPr>
          <a:r>
            <a:rPr lang="en-US" sz="1600" kern="1200" dirty="0"/>
            <a:t>Put the filled out CofC in a Ziploc bag and seal</a:t>
          </a:r>
        </a:p>
      </dsp:txBody>
      <dsp:txXfrm>
        <a:off x="1104849" y="1189852"/>
        <a:ext cx="4104014" cy="969443"/>
      </dsp:txXfrm>
    </dsp:sp>
    <dsp:sp modelId="{B3738A32-6C02-4958-808B-8BDBAB5D1F82}">
      <dsp:nvSpPr>
        <dsp:cNvPr id="0" name=""/>
        <dsp:cNvSpPr/>
      </dsp:nvSpPr>
      <dsp:spPr>
        <a:xfrm>
          <a:off x="0" y="2374727"/>
          <a:ext cx="5504160" cy="96849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61C246-91F1-4A6C-991B-6C47AB578879}">
      <dsp:nvSpPr>
        <dsp:cNvPr id="0" name=""/>
        <dsp:cNvSpPr/>
      </dsp:nvSpPr>
      <dsp:spPr>
        <a:xfrm>
          <a:off x="292970" y="2592639"/>
          <a:ext cx="533193" cy="53267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5C3DAA-2266-48CC-86BD-75028BCB74D6}">
      <dsp:nvSpPr>
        <dsp:cNvPr id="0" name=""/>
        <dsp:cNvSpPr/>
      </dsp:nvSpPr>
      <dsp:spPr>
        <a:xfrm>
          <a:off x="1119134" y="2374727"/>
          <a:ext cx="4075445" cy="969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599" tIns="102599" rIns="102599" bIns="102599" numCol="1" spcCol="1270" anchor="ctr" anchorCtr="0">
          <a:noAutofit/>
        </a:bodyPr>
        <a:lstStyle/>
        <a:p>
          <a:pPr marL="0" lvl="0" indent="0" algn="l" defTabSz="711200">
            <a:lnSpc>
              <a:spcPct val="100000"/>
            </a:lnSpc>
            <a:spcBef>
              <a:spcPct val="0"/>
            </a:spcBef>
            <a:spcAft>
              <a:spcPct val="35000"/>
            </a:spcAft>
            <a:buNone/>
          </a:pPr>
          <a:r>
            <a:rPr lang="en-US" sz="1600" kern="1200" dirty="0"/>
            <a:t>Pack the sample bottles and CofC in the cooler with ice or freezer packs, make sure they are secure for transport, and send to the accredited lab</a:t>
          </a:r>
        </a:p>
      </dsp:txBody>
      <dsp:txXfrm>
        <a:off x="1119134" y="2374727"/>
        <a:ext cx="4075445" cy="969443"/>
      </dsp:txXfrm>
    </dsp:sp>
    <dsp:sp modelId="{2DEB2D0C-1DEC-4B5B-A9FD-8933ACDD4A9D}">
      <dsp:nvSpPr>
        <dsp:cNvPr id="0" name=""/>
        <dsp:cNvSpPr/>
      </dsp:nvSpPr>
      <dsp:spPr>
        <a:xfrm>
          <a:off x="0" y="3559602"/>
          <a:ext cx="5504160" cy="96849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7BE74D-EFAC-4F5B-BB9E-9F4832936F1A}">
      <dsp:nvSpPr>
        <dsp:cNvPr id="0" name=""/>
        <dsp:cNvSpPr/>
      </dsp:nvSpPr>
      <dsp:spPr>
        <a:xfrm>
          <a:off x="292970" y="3777514"/>
          <a:ext cx="533193" cy="53267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5531B1-1456-4DE3-B369-5391EE1334EB}">
      <dsp:nvSpPr>
        <dsp:cNvPr id="0" name=""/>
        <dsp:cNvSpPr/>
      </dsp:nvSpPr>
      <dsp:spPr>
        <a:xfrm>
          <a:off x="1119134" y="3559602"/>
          <a:ext cx="4075445" cy="969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599" tIns="102599" rIns="102599" bIns="102599" numCol="1" spcCol="1270" anchor="ctr" anchorCtr="0">
          <a:noAutofit/>
        </a:bodyPr>
        <a:lstStyle/>
        <a:p>
          <a:pPr marL="0" lvl="0" indent="0" algn="l" defTabSz="711200">
            <a:lnSpc>
              <a:spcPct val="100000"/>
            </a:lnSpc>
            <a:spcBef>
              <a:spcPct val="0"/>
            </a:spcBef>
            <a:spcAft>
              <a:spcPct val="35000"/>
            </a:spcAft>
            <a:buNone/>
          </a:pPr>
          <a:r>
            <a:rPr lang="en-US" sz="1600" kern="1200" dirty="0"/>
            <a:t>Transport of samples by air: notify the lab to pick up the samples at the airport</a:t>
          </a:r>
        </a:p>
      </dsp:txBody>
      <dsp:txXfrm>
        <a:off x="1119134" y="3559602"/>
        <a:ext cx="4075445" cy="9694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72EB60-806E-46AA-B7AC-FAE6CAD0C658}">
      <dsp:nvSpPr>
        <dsp:cNvPr id="0" name=""/>
        <dsp:cNvSpPr/>
      </dsp:nvSpPr>
      <dsp:spPr>
        <a:xfrm>
          <a:off x="6736" y="358618"/>
          <a:ext cx="2013401" cy="389127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rPr>
            <a:t>Identification report</a:t>
          </a:r>
          <a:endParaRPr lang="en-CA" sz="1800" b="1" kern="1200" dirty="0">
            <a:solidFill>
              <a:schemeClr val="tx1"/>
            </a:solidFill>
          </a:endParaRPr>
        </a:p>
        <a:p>
          <a:pPr marL="114300" lvl="1" indent="-114300" algn="l" defTabSz="622300">
            <a:lnSpc>
              <a:spcPct val="90000"/>
            </a:lnSpc>
            <a:spcBef>
              <a:spcPct val="0"/>
            </a:spcBef>
            <a:spcAft>
              <a:spcPct val="15000"/>
            </a:spcAft>
            <a:buChar char="•"/>
          </a:pPr>
          <a:r>
            <a:rPr lang="en-US" sz="1400" kern="1200" dirty="0">
              <a:solidFill>
                <a:schemeClr val="tx1"/>
              </a:solidFill>
            </a:rPr>
            <a:t>All systems in operation must submit an ID report with all the required information including if the influent flowrate is </a:t>
          </a:r>
          <a:r>
            <a:rPr lang="en-US" sz="1400" kern="1200" dirty="0">
              <a:solidFill>
                <a:schemeClr val="tx1"/>
              </a:solidFill>
              <a:latin typeface="Cambria Math" panose="02040503050406030204" pitchFamily="18" charset="0"/>
              <a:ea typeface="Cambria Math" panose="02040503050406030204" pitchFamily="18" charset="0"/>
            </a:rPr>
            <a:t>≥</a:t>
          </a:r>
          <a:r>
            <a:rPr lang="en-US" sz="1400" kern="1200" dirty="0">
              <a:solidFill>
                <a:schemeClr val="tx1"/>
              </a:solidFill>
            </a:rPr>
            <a:t>100m3 daily and discharges to water frequented by fish; or</a:t>
          </a:r>
          <a:endParaRPr lang="en-CA" sz="1400" kern="1200" dirty="0">
            <a:solidFill>
              <a:schemeClr val="tx1"/>
            </a:solidFill>
          </a:endParaRPr>
        </a:p>
        <a:p>
          <a:pPr marL="114300" lvl="1" indent="-114300" algn="l" defTabSz="622300">
            <a:lnSpc>
              <a:spcPct val="90000"/>
            </a:lnSpc>
            <a:spcBef>
              <a:spcPct val="0"/>
            </a:spcBef>
            <a:spcAft>
              <a:spcPct val="15000"/>
            </a:spcAft>
            <a:buChar char="•"/>
          </a:pPr>
          <a:r>
            <a:rPr lang="en-US" sz="1400" kern="1200" dirty="0">
              <a:solidFill>
                <a:schemeClr val="tx1"/>
              </a:solidFill>
            </a:rPr>
            <a:t>New systems within 45 days after the system comes into operation</a:t>
          </a:r>
          <a:endParaRPr lang="en-CA" sz="1400" kern="1200" dirty="0">
            <a:solidFill>
              <a:schemeClr val="tx1"/>
            </a:solidFill>
          </a:endParaRPr>
        </a:p>
      </dsp:txBody>
      <dsp:txXfrm>
        <a:off x="65707" y="417589"/>
        <a:ext cx="1895459" cy="3773332"/>
      </dsp:txXfrm>
    </dsp:sp>
    <dsp:sp modelId="{43386548-0738-4D7E-B4B2-8F2A6B6C83F4}">
      <dsp:nvSpPr>
        <dsp:cNvPr id="0" name=""/>
        <dsp:cNvSpPr/>
      </dsp:nvSpPr>
      <dsp:spPr>
        <a:xfrm>
          <a:off x="2221478" y="2054594"/>
          <a:ext cx="426841" cy="49932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CA" sz="2200" kern="1200"/>
        </a:p>
      </dsp:txBody>
      <dsp:txXfrm>
        <a:off x="2221478" y="2154459"/>
        <a:ext cx="298789" cy="299593"/>
      </dsp:txXfrm>
    </dsp:sp>
    <dsp:sp modelId="{1BBAC3D7-5994-4EF7-8BD8-1C3212A601E6}">
      <dsp:nvSpPr>
        <dsp:cNvPr id="0" name=""/>
        <dsp:cNvSpPr/>
      </dsp:nvSpPr>
      <dsp:spPr>
        <a:xfrm>
          <a:off x="2825499" y="358618"/>
          <a:ext cx="2013401" cy="389127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ctr" defTabSz="755650">
            <a:lnSpc>
              <a:spcPct val="90000"/>
            </a:lnSpc>
            <a:spcBef>
              <a:spcPct val="0"/>
            </a:spcBef>
            <a:spcAft>
              <a:spcPct val="35000"/>
            </a:spcAft>
            <a:buNone/>
          </a:pPr>
          <a:r>
            <a:rPr lang="en-US" sz="1700" b="1" kern="1200" dirty="0">
              <a:solidFill>
                <a:schemeClr val="tx1"/>
              </a:solidFill>
            </a:rPr>
            <a:t>Monitoring reports</a:t>
          </a:r>
          <a:endParaRPr lang="en-CA" sz="1700" b="1" kern="1200" dirty="0">
            <a:solidFill>
              <a:schemeClr val="tx1"/>
            </a:solidFill>
          </a:endParaRPr>
        </a:p>
        <a:p>
          <a:pPr marL="114300" lvl="1" indent="-114300" algn="l" defTabSz="622300">
            <a:lnSpc>
              <a:spcPct val="90000"/>
            </a:lnSpc>
            <a:spcBef>
              <a:spcPct val="0"/>
            </a:spcBef>
            <a:spcAft>
              <a:spcPct val="15000"/>
            </a:spcAft>
            <a:buChar char="•"/>
          </a:pPr>
          <a:r>
            <a:rPr lang="en-US" sz="1400" kern="1200" dirty="0">
              <a:solidFill>
                <a:schemeClr val="tx1"/>
              </a:solidFill>
            </a:rPr>
            <a:t>Due 45 days after calendar year end or quarter, depending on the type of system</a:t>
          </a:r>
          <a:endParaRPr lang="en-CA" sz="1400" kern="1200" dirty="0">
            <a:solidFill>
              <a:schemeClr val="tx1"/>
            </a:solidFill>
          </a:endParaRPr>
        </a:p>
        <a:p>
          <a:pPr marL="228600" lvl="2" indent="-114300" algn="l" defTabSz="622300">
            <a:lnSpc>
              <a:spcPct val="90000"/>
            </a:lnSpc>
            <a:spcBef>
              <a:spcPct val="0"/>
            </a:spcBef>
            <a:spcAft>
              <a:spcPct val="15000"/>
            </a:spcAft>
            <a:buChar char="•"/>
          </a:pPr>
          <a:r>
            <a:rPr lang="en-US" sz="1400" kern="1200" dirty="0">
              <a:solidFill>
                <a:schemeClr val="tx1"/>
              </a:solidFill>
            </a:rPr>
            <a:t>Calendar year (February 14)</a:t>
          </a:r>
          <a:endParaRPr lang="en-CA" sz="1400" kern="1200" dirty="0">
            <a:solidFill>
              <a:schemeClr val="tx1"/>
            </a:solidFill>
          </a:endParaRPr>
        </a:p>
        <a:p>
          <a:pPr marL="342900" lvl="3" indent="-114300" algn="l" defTabSz="622300">
            <a:lnSpc>
              <a:spcPct val="90000"/>
            </a:lnSpc>
            <a:spcBef>
              <a:spcPct val="0"/>
            </a:spcBef>
            <a:spcAft>
              <a:spcPct val="15000"/>
            </a:spcAft>
            <a:buChar char="•"/>
          </a:pPr>
          <a:r>
            <a:rPr lang="en-US" sz="1400" kern="1200" dirty="0">
              <a:solidFill>
                <a:schemeClr val="tx1"/>
              </a:solidFill>
            </a:rPr>
            <a:t>Intermittent systems ≤17500m3/d </a:t>
          </a:r>
          <a:endParaRPr lang="en-CA" sz="1400" kern="1200" dirty="0">
            <a:solidFill>
              <a:schemeClr val="tx1"/>
            </a:solidFill>
          </a:endParaRPr>
        </a:p>
        <a:p>
          <a:pPr marL="342900" lvl="3" indent="-114300" algn="l" defTabSz="622300">
            <a:lnSpc>
              <a:spcPct val="90000"/>
            </a:lnSpc>
            <a:spcBef>
              <a:spcPct val="0"/>
            </a:spcBef>
            <a:spcAft>
              <a:spcPct val="15000"/>
            </a:spcAft>
            <a:buChar char="•"/>
          </a:pPr>
          <a:r>
            <a:rPr lang="en-US" sz="1400" kern="1200" dirty="0">
              <a:solidFill>
                <a:schemeClr val="tx1"/>
              </a:solidFill>
            </a:rPr>
            <a:t>Continuous systems with HRT ≥5 days and ≤2500 m3/d</a:t>
          </a:r>
          <a:endParaRPr lang="en-CA" sz="1400" kern="1200" dirty="0">
            <a:solidFill>
              <a:schemeClr val="tx1"/>
            </a:solidFill>
          </a:endParaRPr>
        </a:p>
        <a:p>
          <a:pPr marL="228600" lvl="2" indent="-114300" algn="l" defTabSz="622300">
            <a:lnSpc>
              <a:spcPct val="90000"/>
            </a:lnSpc>
            <a:spcBef>
              <a:spcPct val="0"/>
            </a:spcBef>
            <a:spcAft>
              <a:spcPct val="15000"/>
            </a:spcAft>
            <a:buChar char="•"/>
          </a:pPr>
          <a:r>
            <a:rPr lang="en-US" sz="1400" kern="1200" dirty="0">
              <a:solidFill>
                <a:schemeClr val="tx1"/>
              </a:solidFill>
              <a:highlight>
                <a:srgbClr val="FFFF00"/>
              </a:highlight>
            </a:rPr>
            <a:t>Quarterly</a:t>
          </a:r>
          <a:endParaRPr lang="en-CA" sz="1400" kern="1200" dirty="0">
            <a:solidFill>
              <a:schemeClr val="tx1"/>
            </a:solidFill>
            <a:highlight>
              <a:srgbClr val="FFFF00"/>
            </a:highlight>
          </a:endParaRPr>
        </a:p>
        <a:p>
          <a:pPr marL="342900" lvl="3" indent="-114300" algn="l" defTabSz="622300">
            <a:lnSpc>
              <a:spcPct val="90000"/>
            </a:lnSpc>
            <a:spcBef>
              <a:spcPct val="0"/>
            </a:spcBef>
            <a:spcAft>
              <a:spcPct val="15000"/>
            </a:spcAft>
            <a:buChar char="•"/>
          </a:pPr>
          <a:r>
            <a:rPr lang="en-US" sz="1400" kern="1200" dirty="0">
              <a:solidFill>
                <a:schemeClr val="tx1"/>
              </a:solidFill>
            </a:rPr>
            <a:t>Any other system</a:t>
          </a:r>
          <a:endParaRPr lang="en-CA" sz="1300" kern="1200" dirty="0">
            <a:solidFill>
              <a:schemeClr val="tx1"/>
            </a:solidFill>
          </a:endParaRPr>
        </a:p>
      </dsp:txBody>
      <dsp:txXfrm>
        <a:off x="2884470" y="417589"/>
        <a:ext cx="1895459" cy="3773332"/>
      </dsp:txXfrm>
    </dsp:sp>
    <dsp:sp modelId="{C3A6BF5A-0446-40F5-A5C6-3E62F0AB758A}">
      <dsp:nvSpPr>
        <dsp:cNvPr id="0" name=""/>
        <dsp:cNvSpPr/>
      </dsp:nvSpPr>
      <dsp:spPr>
        <a:xfrm>
          <a:off x="5040241" y="2054594"/>
          <a:ext cx="426841" cy="49932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CA" sz="2200" kern="1200"/>
        </a:p>
      </dsp:txBody>
      <dsp:txXfrm>
        <a:off x="5040241" y="2154459"/>
        <a:ext cx="298789" cy="299593"/>
      </dsp:txXfrm>
    </dsp:sp>
    <dsp:sp modelId="{4EAF2545-FE3E-4A9A-9ED5-5A46A27E9306}">
      <dsp:nvSpPr>
        <dsp:cNvPr id="0" name=""/>
        <dsp:cNvSpPr/>
      </dsp:nvSpPr>
      <dsp:spPr>
        <a:xfrm>
          <a:off x="5644261" y="358618"/>
          <a:ext cx="2013401" cy="389127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Reports submitted electronically using the Effluent Regulatory Reporting Information System (ERRIS) or in a paper copy sent to ECCC</a:t>
          </a:r>
          <a:endParaRPr lang="en-CA" sz="1800" kern="1200" dirty="0">
            <a:solidFill>
              <a:schemeClr val="tx1"/>
            </a:solidFill>
          </a:endParaRPr>
        </a:p>
      </dsp:txBody>
      <dsp:txXfrm>
        <a:off x="5703232" y="417589"/>
        <a:ext cx="1895459" cy="37733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9498E3-634E-496E-BDD8-31FA8C0B2B75}">
      <dsp:nvSpPr>
        <dsp:cNvPr id="0" name=""/>
        <dsp:cNvSpPr/>
      </dsp:nvSpPr>
      <dsp:spPr>
        <a:xfrm>
          <a:off x="2352" y="1183120"/>
          <a:ext cx="1643128" cy="882725"/>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60960" numCol="1" spcCol="1270" anchor="t" anchorCtr="0">
          <a:noAutofit/>
        </a:bodyPr>
        <a:lstStyle/>
        <a:p>
          <a:pPr marL="0" lvl="0" indent="0" algn="l" defTabSz="711200">
            <a:lnSpc>
              <a:spcPct val="90000"/>
            </a:lnSpc>
            <a:spcBef>
              <a:spcPct val="0"/>
            </a:spcBef>
            <a:spcAft>
              <a:spcPct val="35000"/>
            </a:spcAft>
            <a:buNone/>
          </a:pPr>
          <a:r>
            <a:rPr lang="en-US" sz="1600" kern="1200" dirty="0"/>
            <a:t>January 1 to March 15</a:t>
          </a:r>
          <a:endParaRPr lang="en-CA" sz="1600" kern="1200" dirty="0"/>
        </a:p>
      </dsp:txBody>
      <dsp:txXfrm>
        <a:off x="2352" y="1183120"/>
        <a:ext cx="1643128" cy="588483"/>
      </dsp:txXfrm>
    </dsp:sp>
    <dsp:sp modelId="{AC3A2380-B8BF-44C3-948F-0E192F669A9D}">
      <dsp:nvSpPr>
        <dsp:cNvPr id="0" name=""/>
        <dsp:cNvSpPr/>
      </dsp:nvSpPr>
      <dsp:spPr>
        <a:xfrm>
          <a:off x="504059" y="1804697"/>
          <a:ext cx="1436394" cy="739623"/>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ctr" defTabSz="622300">
            <a:lnSpc>
              <a:spcPct val="90000"/>
            </a:lnSpc>
            <a:spcBef>
              <a:spcPct val="0"/>
            </a:spcBef>
            <a:spcAft>
              <a:spcPct val="15000"/>
            </a:spcAft>
            <a:buNone/>
          </a:pPr>
          <a:endParaRPr lang="en-CA" sz="1400" kern="1200" dirty="0"/>
        </a:p>
        <a:p>
          <a:pPr marL="114300" lvl="1" indent="-114300" algn="ctr" defTabSz="622300">
            <a:lnSpc>
              <a:spcPct val="90000"/>
            </a:lnSpc>
            <a:spcBef>
              <a:spcPct val="0"/>
            </a:spcBef>
            <a:spcAft>
              <a:spcPct val="15000"/>
            </a:spcAft>
            <a:buNone/>
          </a:pPr>
          <a:r>
            <a:rPr lang="en-US" sz="1400" b="1" kern="1200" dirty="0"/>
            <a:t>May 15</a:t>
          </a:r>
          <a:r>
            <a:rPr lang="en-US" sz="1400" kern="1200" dirty="0"/>
            <a:t>	</a:t>
          </a:r>
          <a:endParaRPr lang="en-CA" sz="1400" kern="1200" dirty="0"/>
        </a:p>
      </dsp:txBody>
      <dsp:txXfrm>
        <a:off x="525722" y="1826360"/>
        <a:ext cx="1393068" cy="696297"/>
      </dsp:txXfrm>
    </dsp:sp>
    <dsp:sp modelId="{9DB30C5D-D46F-42F5-8238-8D2B1B6933F5}">
      <dsp:nvSpPr>
        <dsp:cNvPr id="0" name=""/>
        <dsp:cNvSpPr/>
      </dsp:nvSpPr>
      <dsp:spPr>
        <a:xfrm>
          <a:off x="1805182" y="1325000"/>
          <a:ext cx="338567" cy="30472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CA" sz="1100" kern="1200"/>
        </a:p>
      </dsp:txBody>
      <dsp:txXfrm>
        <a:off x="1805182" y="1385945"/>
        <a:ext cx="247150" cy="182833"/>
      </dsp:txXfrm>
    </dsp:sp>
    <dsp:sp modelId="{1285CDD5-F5E3-4C3C-9399-EEAE2CA80087}">
      <dsp:nvSpPr>
        <dsp:cNvPr id="0" name=""/>
        <dsp:cNvSpPr/>
      </dsp:nvSpPr>
      <dsp:spPr>
        <a:xfrm>
          <a:off x="2284288" y="1183120"/>
          <a:ext cx="1643128" cy="882725"/>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60960" numCol="1" spcCol="1270" anchor="t" anchorCtr="0">
          <a:noAutofit/>
        </a:bodyPr>
        <a:lstStyle/>
        <a:p>
          <a:pPr marL="0" lvl="0" indent="0" algn="l" defTabSz="711200">
            <a:lnSpc>
              <a:spcPct val="90000"/>
            </a:lnSpc>
            <a:spcBef>
              <a:spcPct val="0"/>
            </a:spcBef>
            <a:spcAft>
              <a:spcPts val="0"/>
            </a:spcAft>
            <a:buNone/>
          </a:pPr>
          <a:r>
            <a:rPr lang="en-US" sz="1600" kern="1200" dirty="0"/>
            <a:t>April 1 to </a:t>
          </a:r>
        </a:p>
        <a:p>
          <a:pPr marL="0" lvl="0" indent="0" algn="l" defTabSz="711200">
            <a:lnSpc>
              <a:spcPct val="90000"/>
            </a:lnSpc>
            <a:spcBef>
              <a:spcPct val="0"/>
            </a:spcBef>
            <a:spcAft>
              <a:spcPts val="0"/>
            </a:spcAft>
            <a:buNone/>
          </a:pPr>
          <a:r>
            <a:rPr lang="en-US" sz="1600" kern="1200" dirty="0"/>
            <a:t>June 30</a:t>
          </a:r>
          <a:endParaRPr lang="en-CA" sz="1600" kern="1200" dirty="0"/>
        </a:p>
      </dsp:txBody>
      <dsp:txXfrm>
        <a:off x="2284288" y="1183120"/>
        <a:ext cx="1643128" cy="588483"/>
      </dsp:txXfrm>
    </dsp:sp>
    <dsp:sp modelId="{BD4E64C9-1746-4A8A-8487-DFDFA77E673C}">
      <dsp:nvSpPr>
        <dsp:cNvPr id="0" name=""/>
        <dsp:cNvSpPr/>
      </dsp:nvSpPr>
      <dsp:spPr>
        <a:xfrm>
          <a:off x="2781736" y="1804697"/>
          <a:ext cx="1436394" cy="739623"/>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ctr" defTabSz="622300">
            <a:lnSpc>
              <a:spcPct val="90000"/>
            </a:lnSpc>
            <a:spcBef>
              <a:spcPct val="0"/>
            </a:spcBef>
            <a:spcAft>
              <a:spcPct val="15000"/>
            </a:spcAft>
            <a:buNone/>
          </a:pPr>
          <a:endParaRPr lang="en-CA" sz="1400" kern="1200" dirty="0"/>
        </a:p>
        <a:p>
          <a:pPr marL="114300" lvl="1" indent="-114300" algn="ctr" defTabSz="622300">
            <a:lnSpc>
              <a:spcPct val="90000"/>
            </a:lnSpc>
            <a:spcBef>
              <a:spcPct val="0"/>
            </a:spcBef>
            <a:spcAft>
              <a:spcPct val="15000"/>
            </a:spcAft>
            <a:buNone/>
          </a:pPr>
          <a:r>
            <a:rPr lang="en-US" sz="1400" b="1" kern="1200" dirty="0"/>
            <a:t>August 14</a:t>
          </a:r>
          <a:endParaRPr lang="en-CA" sz="1400" b="1" kern="1200" dirty="0"/>
        </a:p>
      </dsp:txBody>
      <dsp:txXfrm>
        <a:off x="2803399" y="1826360"/>
        <a:ext cx="1393068" cy="696297"/>
      </dsp:txXfrm>
    </dsp:sp>
    <dsp:sp modelId="{D98DE91B-8992-47D6-B219-23E370CD5507}">
      <dsp:nvSpPr>
        <dsp:cNvPr id="0" name=""/>
        <dsp:cNvSpPr/>
      </dsp:nvSpPr>
      <dsp:spPr>
        <a:xfrm>
          <a:off x="4087119" y="1325000"/>
          <a:ext cx="338567" cy="30472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CA" sz="1100" kern="1200"/>
        </a:p>
      </dsp:txBody>
      <dsp:txXfrm>
        <a:off x="4087119" y="1385945"/>
        <a:ext cx="247150" cy="182833"/>
      </dsp:txXfrm>
    </dsp:sp>
    <dsp:sp modelId="{F44D8A5A-A79B-4BA9-A3C1-3C875C595F8D}">
      <dsp:nvSpPr>
        <dsp:cNvPr id="0" name=""/>
        <dsp:cNvSpPr/>
      </dsp:nvSpPr>
      <dsp:spPr>
        <a:xfrm>
          <a:off x="4566224" y="1183120"/>
          <a:ext cx="1643128" cy="882725"/>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60960" numCol="1" spcCol="1270" anchor="t" anchorCtr="0">
          <a:noAutofit/>
        </a:bodyPr>
        <a:lstStyle/>
        <a:p>
          <a:pPr marL="0" lvl="0" indent="0" algn="l" defTabSz="711200">
            <a:lnSpc>
              <a:spcPct val="90000"/>
            </a:lnSpc>
            <a:spcBef>
              <a:spcPct val="0"/>
            </a:spcBef>
            <a:spcAft>
              <a:spcPct val="35000"/>
            </a:spcAft>
            <a:buNone/>
          </a:pPr>
          <a:r>
            <a:rPr lang="en-US" sz="1600" kern="1200" dirty="0"/>
            <a:t>July 1 to September 30</a:t>
          </a:r>
          <a:endParaRPr lang="en-CA" sz="1600" kern="1200" dirty="0"/>
        </a:p>
      </dsp:txBody>
      <dsp:txXfrm>
        <a:off x="4566224" y="1183120"/>
        <a:ext cx="1643128" cy="588483"/>
      </dsp:txXfrm>
    </dsp:sp>
    <dsp:sp modelId="{1E7660D8-2093-40B9-ADCB-DCFDF86F7D37}">
      <dsp:nvSpPr>
        <dsp:cNvPr id="0" name=""/>
        <dsp:cNvSpPr/>
      </dsp:nvSpPr>
      <dsp:spPr>
        <a:xfrm>
          <a:off x="5063672" y="1804697"/>
          <a:ext cx="1436394" cy="739623"/>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ctr" defTabSz="622300">
            <a:lnSpc>
              <a:spcPct val="90000"/>
            </a:lnSpc>
            <a:spcBef>
              <a:spcPct val="0"/>
            </a:spcBef>
            <a:spcAft>
              <a:spcPct val="15000"/>
            </a:spcAft>
            <a:buNone/>
          </a:pPr>
          <a:endParaRPr lang="en-CA" sz="1400" kern="1200" dirty="0"/>
        </a:p>
        <a:p>
          <a:pPr marL="114300" lvl="1" indent="-114300" algn="ctr" defTabSz="622300">
            <a:lnSpc>
              <a:spcPct val="90000"/>
            </a:lnSpc>
            <a:spcBef>
              <a:spcPct val="0"/>
            </a:spcBef>
            <a:spcAft>
              <a:spcPct val="15000"/>
            </a:spcAft>
            <a:buNone/>
          </a:pPr>
          <a:r>
            <a:rPr lang="en-US" sz="1400" b="1" kern="1200" dirty="0"/>
            <a:t>November 14</a:t>
          </a:r>
          <a:endParaRPr lang="en-CA" sz="1400" b="1" kern="1200" dirty="0"/>
        </a:p>
      </dsp:txBody>
      <dsp:txXfrm>
        <a:off x="5085335" y="1826360"/>
        <a:ext cx="1393068" cy="696297"/>
      </dsp:txXfrm>
    </dsp:sp>
    <dsp:sp modelId="{49BD334C-FA3C-4F9A-BC5F-2E32FB4F3E44}">
      <dsp:nvSpPr>
        <dsp:cNvPr id="0" name=""/>
        <dsp:cNvSpPr/>
      </dsp:nvSpPr>
      <dsp:spPr>
        <a:xfrm>
          <a:off x="6369055" y="1325000"/>
          <a:ext cx="338567" cy="30472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CA" sz="1100" kern="1200"/>
        </a:p>
      </dsp:txBody>
      <dsp:txXfrm>
        <a:off x="6369055" y="1385945"/>
        <a:ext cx="247150" cy="182833"/>
      </dsp:txXfrm>
    </dsp:sp>
    <dsp:sp modelId="{05D917D4-14D8-4DAD-94ED-0FE41049355D}">
      <dsp:nvSpPr>
        <dsp:cNvPr id="0" name=""/>
        <dsp:cNvSpPr/>
      </dsp:nvSpPr>
      <dsp:spPr>
        <a:xfrm>
          <a:off x="6848161" y="1183120"/>
          <a:ext cx="1643128" cy="882725"/>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60960" numCol="1" spcCol="1270" anchor="t" anchorCtr="0">
          <a:noAutofit/>
        </a:bodyPr>
        <a:lstStyle/>
        <a:p>
          <a:pPr marL="0" lvl="0" indent="0" algn="l" defTabSz="711200">
            <a:lnSpc>
              <a:spcPct val="90000"/>
            </a:lnSpc>
            <a:spcBef>
              <a:spcPct val="0"/>
            </a:spcBef>
            <a:spcAft>
              <a:spcPct val="35000"/>
            </a:spcAft>
            <a:buNone/>
          </a:pPr>
          <a:r>
            <a:rPr lang="en-US" sz="1600" kern="1200" dirty="0"/>
            <a:t>October 1 to December 31</a:t>
          </a:r>
          <a:endParaRPr lang="en-CA" sz="1600" kern="1200" dirty="0"/>
        </a:p>
      </dsp:txBody>
      <dsp:txXfrm>
        <a:off x="6848161" y="1183120"/>
        <a:ext cx="1643128" cy="588483"/>
      </dsp:txXfrm>
    </dsp:sp>
    <dsp:sp modelId="{98F3F60C-6EA4-4C36-A6EF-9887C00453FE}">
      <dsp:nvSpPr>
        <dsp:cNvPr id="0" name=""/>
        <dsp:cNvSpPr/>
      </dsp:nvSpPr>
      <dsp:spPr>
        <a:xfrm>
          <a:off x="7204565" y="1804697"/>
          <a:ext cx="1436394" cy="739623"/>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ctr" defTabSz="622300">
            <a:lnSpc>
              <a:spcPct val="90000"/>
            </a:lnSpc>
            <a:spcBef>
              <a:spcPct val="0"/>
            </a:spcBef>
            <a:spcAft>
              <a:spcPct val="15000"/>
            </a:spcAft>
            <a:buNone/>
          </a:pPr>
          <a:endParaRPr lang="en-CA" sz="1400" kern="1200" dirty="0"/>
        </a:p>
        <a:p>
          <a:pPr marL="114300" lvl="1" indent="-114300" algn="ctr" defTabSz="622300">
            <a:lnSpc>
              <a:spcPct val="90000"/>
            </a:lnSpc>
            <a:spcBef>
              <a:spcPct val="0"/>
            </a:spcBef>
            <a:spcAft>
              <a:spcPct val="15000"/>
            </a:spcAft>
            <a:buNone/>
          </a:pPr>
          <a:r>
            <a:rPr lang="en-US" sz="1400" b="1" kern="1200" dirty="0"/>
            <a:t>February 14</a:t>
          </a:r>
          <a:endParaRPr lang="en-CA" sz="1400" b="1" kern="1200" dirty="0"/>
        </a:p>
      </dsp:txBody>
      <dsp:txXfrm>
        <a:off x="7226228" y="1826360"/>
        <a:ext cx="1393068" cy="69629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D664BF-3725-40D4-A52A-C685114AAD64}">
      <dsp:nvSpPr>
        <dsp:cNvPr id="0" name=""/>
        <dsp:cNvSpPr/>
      </dsp:nvSpPr>
      <dsp:spPr>
        <a:xfrm>
          <a:off x="0" y="609371"/>
          <a:ext cx="6447500" cy="3744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tx1"/>
              </a:solidFill>
            </a:rPr>
            <a:t>Dates of deposits and daily volumes</a:t>
          </a:r>
          <a:endParaRPr lang="en-CA" sz="1600" kern="1200" dirty="0">
            <a:solidFill>
              <a:schemeClr val="tx1"/>
            </a:solidFill>
          </a:endParaRPr>
        </a:p>
      </dsp:txBody>
      <dsp:txXfrm>
        <a:off x="18277" y="627648"/>
        <a:ext cx="6410946" cy="337846"/>
      </dsp:txXfrm>
    </dsp:sp>
    <dsp:sp modelId="{F393E89F-DF28-48C9-9FE9-0E82536A657A}">
      <dsp:nvSpPr>
        <dsp:cNvPr id="0" name=""/>
        <dsp:cNvSpPr/>
      </dsp:nvSpPr>
      <dsp:spPr>
        <a:xfrm>
          <a:off x="0" y="1029851"/>
          <a:ext cx="6447500" cy="3744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tx1"/>
              </a:solidFill>
            </a:rPr>
            <a:t>Dates of no deposit </a:t>
          </a:r>
          <a:endParaRPr lang="en-CA" sz="1600" kern="1200" dirty="0">
            <a:solidFill>
              <a:schemeClr val="tx1"/>
            </a:solidFill>
          </a:endParaRPr>
        </a:p>
      </dsp:txBody>
      <dsp:txXfrm>
        <a:off x="18277" y="1048128"/>
        <a:ext cx="6410946" cy="337846"/>
      </dsp:txXfrm>
    </dsp:sp>
    <dsp:sp modelId="{F6AFAD29-B077-424C-9383-0CB70A068303}">
      <dsp:nvSpPr>
        <dsp:cNvPr id="0" name=""/>
        <dsp:cNvSpPr/>
      </dsp:nvSpPr>
      <dsp:spPr>
        <a:xfrm>
          <a:off x="0" y="1450331"/>
          <a:ext cx="6447500" cy="3744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tx1"/>
              </a:solidFill>
            </a:rPr>
            <a:t>Average annual daily volume deposited </a:t>
          </a:r>
          <a:endParaRPr lang="en-CA" sz="1600" kern="1200" dirty="0">
            <a:solidFill>
              <a:schemeClr val="tx1"/>
            </a:solidFill>
          </a:endParaRPr>
        </a:p>
      </dsp:txBody>
      <dsp:txXfrm>
        <a:off x="18277" y="1468608"/>
        <a:ext cx="6410946" cy="337846"/>
      </dsp:txXfrm>
    </dsp:sp>
    <dsp:sp modelId="{09C44669-D3DD-4594-81FD-FC236BD6664C}">
      <dsp:nvSpPr>
        <dsp:cNvPr id="0" name=""/>
        <dsp:cNvSpPr/>
      </dsp:nvSpPr>
      <dsp:spPr>
        <a:xfrm>
          <a:off x="0" y="1870811"/>
          <a:ext cx="6447500" cy="3744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tx1"/>
              </a:solidFill>
            </a:rPr>
            <a:t>Information on monitoring equipment</a:t>
          </a:r>
          <a:endParaRPr lang="en-CA" sz="1600" kern="1200" dirty="0">
            <a:solidFill>
              <a:schemeClr val="tx1"/>
            </a:solidFill>
          </a:endParaRPr>
        </a:p>
      </dsp:txBody>
      <dsp:txXfrm>
        <a:off x="18277" y="1889088"/>
        <a:ext cx="6410946" cy="337846"/>
      </dsp:txXfrm>
    </dsp:sp>
    <dsp:sp modelId="{C41F7810-D8BC-4E87-940C-0A2B1F85E6D8}">
      <dsp:nvSpPr>
        <dsp:cNvPr id="0" name=""/>
        <dsp:cNvSpPr/>
      </dsp:nvSpPr>
      <dsp:spPr>
        <a:xfrm>
          <a:off x="0" y="2291291"/>
          <a:ext cx="6447500" cy="3744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tx1"/>
              </a:solidFill>
            </a:rPr>
            <a:t>Combined sewer overflow reports (CSO)</a:t>
          </a:r>
          <a:endParaRPr lang="en-CA" sz="1600" kern="1200" dirty="0">
            <a:solidFill>
              <a:schemeClr val="tx1"/>
            </a:solidFill>
          </a:endParaRPr>
        </a:p>
      </dsp:txBody>
      <dsp:txXfrm>
        <a:off x="18277" y="2309568"/>
        <a:ext cx="6410946" cy="337846"/>
      </dsp:txXfrm>
    </dsp:sp>
    <dsp:sp modelId="{6E7C73D1-8419-47CB-9F9F-4C5D6DA4A807}">
      <dsp:nvSpPr>
        <dsp:cNvPr id="0" name=""/>
        <dsp:cNvSpPr/>
      </dsp:nvSpPr>
      <dsp:spPr>
        <a:xfrm>
          <a:off x="0" y="2711772"/>
          <a:ext cx="6447500" cy="3744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tx1"/>
              </a:solidFill>
            </a:rPr>
            <a:t>Results of laboratory analysis</a:t>
          </a:r>
          <a:endParaRPr lang="en-CA" sz="1600" kern="1200" dirty="0">
            <a:solidFill>
              <a:schemeClr val="tx1"/>
            </a:solidFill>
          </a:endParaRPr>
        </a:p>
      </dsp:txBody>
      <dsp:txXfrm>
        <a:off x="18277" y="2730049"/>
        <a:ext cx="6410946" cy="337846"/>
      </dsp:txXfrm>
    </dsp:sp>
    <dsp:sp modelId="{E88C560B-2840-4845-BB43-4F301F48C5F2}">
      <dsp:nvSpPr>
        <dsp:cNvPr id="0" name=""/>
        <dsp:cNvSpPr/>
      </dsp:nvSpPr>
      <dsp:spPr>
        <a:xfrm>
          <a:off x="0" y="3132251"/>
          <a:ext cx="6447500" cy="3744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tx1"/>
              </a:solidFill>
            </a:rPr>
            <a:t>Types of sample taken (composite or grab) and dates of sampling</a:t>
          </a:r>
          <a:endParaRPr lang="en-CA" sz="1600" kern="1200" dirty="0">
            <a:solidFill>
              <a:schemeClr val="tx1"/>
            </a:solidFill>
          </a:endParaRPr>
        </a:p>
      </dsp:txBody>
      <dsp:txXfrm>
        <a:off x="18277" y="3150528"/>
        <a:ext cx="6410946" cy="337846"/>
      </dsp:txXfrm>
    </dsp:sp>
    <dsp:sp modelId="{E64D63C6-8426-4AA5-A094-21895ECF10BA}">
      <dsp:nvSpPr>
        <dsp:cNvPr id="0" name=""/>
        <dsp:cNvSpPr/>
      </dsp:nvSpPr>
      <dsp:spPr>
        <a:xfrm>
          <a:off x="0" y="3552732"/>
          <a:ext cx="6447500" cy="3744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tx1"/>
              </a:solidFill>
            </a:rPr>
            <a:t>All records must be kept for 5 years</a:t>
          </a:r>
          <a:endParaRPr lang="en-CA" sz="1600" kern="1200" dirty="0">
            <a:solidFill>
              <a:schemeClr val="tx1"/>
            </a:solidFill>
          </a:endParaRPr>
        </a:p>
      </dsp:txBody>
      <dsp:txXfrm>
        <a:off x="18277" y="3571009"/>
        <a:ext cx="6410946" cy="33784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5219C3-7606-473C-AE77-7AA1BFA8A643}" type="datetimeFigureOut">
              <a:rPr lang="en-CA" smtClean="0"/>
              <a:t>2023-06-09</a:t>
            </a:fld>
            <a:endParaRPr lang="en-C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C78CC5-23A3-4F77-99C9-6E4A36F25B34}" type="slidenum">
              <a:rPr lang="en-CA" smtClean="0"/>
              <a:t>‹#›</a:t>
            </a:fld>
            <a:endParaRPr lang="en-CA"/>
          </a:p>
        </p:txBody>
      </p:sp>
    </p:spTree>
    <p:extLst>
      <p:ext uri="{BB962C8B-B14F-4D97-AF65-F5344CB8AC3E}">
        <p14:creationId xmlns:p14="http://schemas.microsoft.com/office/powerpoint/2010/main" val="2235882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s://canadagazette.gc.ca/rp-pr/p1/2023/2023-05-27/html/reg2-eng.html" TargetMode="External"/><Relationship Id="rId2" Type="http://schemas.openxmlformats.org/officeDocument/2006/relationships/slide" Target="../slides/slide54.xml"/><Relationship Id="rId1" Type="http://schemas.openxmlformats.org/officeDocument/2006/relationships/notesMaster" Target="../notesMasters/notesMaster1.xml"/><Relationship Id="rId4" Type="http://schemas.openxmlformats.org/officeDocument/2006/relationships/hyperlink" Target="https://www.canada.ca/en/environment-climate-change/services/wastewater/consultations-wastewater.html" TargetMode="Externa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CA" altLang="en-US" sz="1200" kern="0" dirty="0">
                <a:solidFill>
                  <a:srgbClr val="000000"/>
                </a:solidFill>
                <a:ea typeface="Arial Unicode MS"/>
                <a:cs typeface="Arial Unicode MS"/>
              </a:rPr>
              <a:t>These slides focus on the </a:t>
            </a:r>
            <a:r>
              <a:rPr kumimoji="1" lang="en-CA" altLang="en-US" sz="1200" i="1" kern="0" dirty="0">
                <a:solidFill>
                  <a:srgbClr val="000000"/>
                </a:solidFill>
                <a:ea typeface="Arial Unicode MS"/>
                <a:cs typeface="Arial Unicode MS"/>
              </a:rPr>
              <a:t>Wastewater Systems Effluent Regulations </a:t>
            </a:r>
            <a:r>
              <a:rPr kumimoji="1" lang="en-CA" altLang="en-US" sz="1200" kern="0" dirty="0">
                <a:solidFill>
                  <a:srgbClr val="000000"/>
                </a:solidFill>
                <a:ea typeface="Arial Unicode MS"/>
                <a:cs typeface="Arial Unicode MS"/>
              </a:rPr>
              <a:t>(WSER) requirements for smaller wastewater systems that deposit </a:t>
            </a:r>
            <a:r>
              <a:rPr kumimoji="1" lang="en-US" altLang="en-US" sz="1200" kern="0" dirty="0">
                <a:solidFill>
                  <a:srgbClr val="000000"/>
                </a:solidFill>
                <a:ea typeface="Arial Unicode MS"/>
                <a:cs typeface="Arial Unicode MS"/>
              </a:rPr>
              <a:t>an average daily volume of effluent that is </a:t>
            </a:r>
            <a:r>
              <a:rPr kumimoji="1" lang="en-US" altLang="en-US" sz="1200" kern="0" dirty="0">
                <a:solidFill>
                  <a:srgbClr val="FF0000"/>
                </a:solidFill>
                <a:ea typeface="Arial Unicode MS"/>
                <a:cs typeface="Arial Unicode MS"/>
              </a:rPr>
              <a:t>less than or equal to 2,500 m³</a:t>
            </a:r>
            <a:br>
              <a:rPr kumimoji="1" lang="en-US" altLang="en-US" sz="1200" kern="0" dirty="0">
                <a:solidFill>
                  <a:srgbClr val="FF0000"/>
                </a:solidFill>
                <a:ea typeface="Arial Unicode MS"/>
                <a:cs typeface="Arial Unicode MS"/>
              </a:rPr>
            </a:br>
            <a:br>
              <a:rPr kumimoji="1" lang="en-US" altLang="en-US" sz="1200" kern="0" dirty="0">
                <a:solidFill>
                  <a:srgbClr val="FF0000"/>
                </a:solidFill>
                <a:ea typeface="Arial Unicode MS"/>
                <a:cs typeface="Arial Unicode MS"/>
              </a:rPr>
            </a:br>
            <a:r>
              <a:rPr kumimoji="1" lang="en-US" sz="1200" kern="0" dirty="0">
                <a:ea typeface="Arial Unicode MS"/>
              </a:rPr>
              <a:t>Effluent from wastewater systems is one of the largest sources of pollution by volume in Canadian waters.</a:t>
            </a:r>
          </a:p>
          <a:p>
            <a:endParaRPr kumimoji="1" lang="en-US" sz="1200" kern="0" dirty="0">
              <a:ea typeface="Arial Unicode MS"/>
            </a:endParaRPr>
          </a:p>
          <a:p>
            <a:r>
              <a:rPr kumimoji="1" lang="en-US" sz="1200" kern="0" dirty="0">
                <a:ea typeface="Arial Unicode MS"/>
              </a:rPr>
              <a:t>Wastewater comes from domestic, industrial, commercial and institutional sources, and includes chemicals, pathogens and pollutants which if left untreated can be harmful to the environment and human health.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en-US" sz="1200" kern="0" dirty="0">
              <a:solidFill>
                <a:srgbClr val="FF0000"/>
              </a:solidFill>
              <a:ea typeface="Arial Unicode MS"/>
              <a:cs typeface="Arial Unicode M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en-US" sz="1200" kern="0" dirty="0">
              <a:solidFill>
                <a:srgbClr val="FF0000"/>
              </a:solidFill>
              <a:ea typeface="Arial Unicode MS"/>
              <a:cs typeface="Arial Unicode M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en-US" sz="1200" kern="0" dirty="0">
              <a:solidFill>
                <a:srgbClr val="FF0000"/>
              </a:solidFill>
              <a:ea typeface="Arial Unicode MS"/>
              <a:cs typeface="Arial Unicode MS"/>
            </a:endParaRPr>
          </a:p>
          <a:p>
            <a:endParaRPr lang="en-CA" dirty="0"/>
          </a:p>
        </p:txBody>
      </p:sp>
      <p:sp>
        <p:nvSpPr>
          <p:cNvPr id="4" name="Slide Number Placeholder 3"/>
          <p:cNvSpPr>
            <a:spLocks noGrp="1"/>
          </p:cNvSpPr>
          <p:nvPr>
            <p:ph type="sldNum" sz="quarter" idx="5"/>
          </p:nvPr>
        </p:nvSpPr>
        <p:spPr/>
        <p:txBody>
          <a:bodyPr/>
          <a:lstStyle/>
          <a:p>
            <a:fld id="{57C78CC5-23A3-4F77-99C9-6E4A36F25B34}" type="slidenum">
              <a:rPr lang="en-CA" smtClean="0"/>
              <a:t>4</a:t>
            </a:fld>
            <a:endParaRPr lang="en-CA"/>
          </a:p>
        </p:txBody>
      </p:sp>
    </p:spTree>
    <p:extLst>
      <p:ext uri="{BB962C8B-B14F-4D97-AF65-F5344CB8AC3E}">
        <p14:creationId xmlns:p14="http://schemas.microsoft.com/office/powerpoint/2010/main" val="34813915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rPr>
              <a:t>*TRC standard for systems &lt; 5000 m3/day is in effect since January 1, 2021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rPr>
              <a:t>*Un-ionized ammonia (NH3) reporting requirements ended June 30, 2014, but the standard for NH3 must still be met</a:t>
            </a:r>
            <a:endParaRPr kumimoji="0" lang="en-CA"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endParaRPr lang="en-CA" dirty="0"/>
          </a:p>
        </p:txBody>
      </p:sp>
      <p:sp>
        <p:nvSpPr>
          <p:cNvPr id="4" name="Slide Number Placeholder 3"/>
          <p:cNvSpPr>
            <a:spLocks noGrp="1"/>
          </p:cNvSpPr>
          <p:nvPr>
            <p:ph type="sldNum" sz="quarter" idx="5"/>
          </p:nvPr>
        </p:nvSpPr>
        <p:spPr/>
        <p:txBody>
          <a:bodyPr/>
          <a:lstStyle/>
          <a:p>
            <a:fld id="{57C78CC5-23A3-4F77-99C9-6E4A36F25B34}" type="slidenum">
              <a:rPr lang="en-CA" smtClean="0"/>
              <a:t>13</a:t>
            </a:fld>
            <a:endParaRPr lang="en-CA"/>
          </a:p>
        </p:txBody>
      </p:sp>
    </p:spTree>
    <p:extLst>
      <p:ext uri="{BB962C8B-B14F-4D97-AF65-F5344CB8AC3E}">
        <p14:creationId xmlns:p14="http://schemas.microsoft.com/office/powerpoint/2010/main" val="15441753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7C78CC5-23A3-4F77-99C9-6E4A36F25B34}" type="slidenum">
              <a:rPr lang="en-CA" smtClean="0"/>
              <a:t>14</a:t>
            </a:fld>
            <a:endParaRPr lang="en-CA"/>
          </a:p>
        </p:txBody>
      </p:sp>
    </p:spTree>
    <p:extLst>
      <p:ext uri="{BB962C8B-B14F-4D97-AF65-F5344CB8AC3E}">
        <p14:creationId xmlns:p14="http://schemas.microsoft.com/office/powerpoint/2010/main" val="7728544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fontAlgn="base">
              <a:spcBef>
                <a:spcPct val="0"/>
              </a:spcBef>
              <a:spcAft>
                <a:spcPct val="0"/>
              </a:spcAft>
              <a:buFont typeface="Wingdings 3" charset="2"/>
              <a:buNone/>
            </a:pPr>
            <a:r>
              <a:rPr lang="en-AU" dirty="0"/>
              <a:t>WSER is</a:t>
            </a:r>
            <a:r>
              <a:rPr lang="en-AU" baseline="0" dirty="0"/>
              <a:t> like protection from 36(3). The definition in the regulations for Acutely lethal is more than 5 fish. </a:t>
            </a:r>
            <a:r>
              <a:rPr lang="en-AU" dirty="0"/>
              <a:t>If not subject to WSER, still subject</a:t>
            </a:r>
            <a:r>
              <a:rPr lang="en-AU" baseline="0" dirty="0"/>
              <a:t> to FA 36(3). Including “sub-lethal effects”. </a:t>
            </a:r>
            <a:br>
              <a:rPr lang="en-AU" baseline="0" dirty="0"/>
            </a:br>
            <a:br>
              <a:rPr lang="en-AU" baseline="0" dirty="0"/>
            </a:br>
            <a:r>
              <a:rPr kumimoji="1" lang="en-US" sz="1200" dirty="0">
                <a:solidFill>
                  <a:srgbClr val="000000"/>
                </a:solidFill>
                <a:latin typeface="Century Gothic" panose="020B0502020202020204" pitchFamily="34" charset="0"/>
                <a:ea typeface="Arial Unicode MS"/>
                <a:cs typeface="Arial Unicode MS"/>
              </a:rPr>
              <a:t>Intermittent wastewater treatment systems (WWTS) are those that:</a:t>
            </a:r>
          </a:p>
          <a:p>
            <a:pPr marL="171450" indent="-171450" fontAlgn="base">
              <a:spcBef>
                <a:spcPct val="0"/>
              </a:spcBef>
              <a:spcAft>
                <a:spcPct val="0"/>
              </a:spcAft>
              <a:buFontTx/>
              <a:buChar char="-"/>
            </a:pPr>
            <a:r>
              <a:rPr kumimoji="1" lang="en-US" sz="1200" dirty="0">
                <a:solidFill>
                  <a:srgbClr val="000000"/>
                </a:solidFill>
                <a:latin typeface="Century Gothic" panose="020B0502020202020204" pitchFamily="34" charset="0"/>
                <a:ea typeface="Arial Unicode MS"/>
                <a:cs typeface="Arial Unicode MS"/>
              </a:rPr>
              <a:t>discharge effluent no more than 4 periods per calendar year, and where</a:t>
            </a:r>
          </a:p>
          <a:p>
            <a:pPr marL="171450" indent="-171450" fontAlgn="base">
              <a:spcBef>
                <a:spcPct val="0"/>
              </a:spcBef>
              <a:spcAft>
                <a:spcPct val="0"/>
              </a:spcAft>
              <a:buFontTx/>
              <a:buChar char="-"/>
            </a:pPr>
            <a:r>
              <a:rPr kumimoji="1" lang="en-US" sz="1200" dirty="0">
                <a:solidFill>
                  <a:srgbClr val="000000"/>
                </a:solidFill>
                <a:latin typeface="Century Gothic" panose="020B0502020202020204" pitchFamily="34" charset="0"/>
                <a:ea typeface="Arial Unicode MS"/>
                <a:cs typeface="Arial Unicode MS"/>
              </a:rPr>
              <a:t>discharge periods are separated by a minimum of 7 days without discharging, and </a:t>
            </a:r>
          </a:p>
          <a:p>
            <a:pPr marL="171450" indent="-171450" fontAlgn="base">
              <a:spcBef>
                <a:spcPct val="0"/>
              </a:spcBef>
              <a:spcAft>
                <a:spcPct val="0"/>
              </a:spcAft>
              <a:buFontTx/>
              <a:buChar char="-"/>
            </a:pPr>
            <a:r>
              <a:rPr kumimoji="1" lang="en-US" sz="1200" dirty="0">
                <a:solidFill>
                  <a:srgbClr val="000000"/>
                </a:solidFill>
                <a:latin typeface="Century Gothic" panose="020B0502020202020204" pitchFamily="34" charset="0"/>
                <a:ea typeface="Arial Unicode MS"/>
                <a:cs typeface="Arial Unicode MS"/>
              </a:rPr>
              <a:t>have a hydraulic retention time of at least 90 days</a:t>
            </a:r>
          </a:p>
          <a:p>
            <a:pPr marL="0" indent="0" fontAlgn="base">
              <a:spcBef>
                <a:spcPct val="0"/>
              </a:spcBef>
              <a:spcAft>
                <a:spcPct val="0"/>
              </a:spcAft>
              <a:buFont typeface="Wingdings 3" charset="2"/>
              <a:buNone/>
            </a:pPr>
            <a:endParaRPr kumimoji="1" lang="en-US" sz="1200" dirty="0">
              <a:solidFill>
                <a:srgbClr val="000000"/>
              </a:solidFill>
              <a:latin typeface="Century Gothic" panose="020B0502020202020204" pitchFamily="34" charset="0"/>
              <a:ea typeface="Arial Unicode MS"/>
              <a:cs typeface="Arial Unicode MS"/>
            </a:endParaRPr>
          </a:p>
          <a:p>
            <a:pPr marL="0" indent="0" fontAlgn="base">
              <a:spcBef>
                <a:spcPct val="0"/>
              </a:spcBef>
              <a:spcAft>
                <a:spcPct val="0"/>
              </a:spcAft>
              <a:buFont typeface="Wingdings 3" charset="2"/>
              <a:buNone/>
            </a:pPr>
            <a:r>
              <a:rPr kumimoji="1" lang="en-US" sz="1200" dirty="0">
                <a:solidFill>
                  <a:srgbClr val="000000"/>
                </a:solidFill>
                <a:latin typeface="Century Gothic" panose="020B0502020202020204" pitchFamily="34" charset="0"/>
                <a:ea typeface="Arial Unicode MS"/>
                <a:cs typeface="Arial Unicode MS"/>
              </a:rPr>
              <a:t>All other WWTS are continuous.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5"/>
          </p:nvPr>
        </p:nvSpPr>
        <p:spPr/>
        <p:txBody>
          <a:bodyPr/>
          <a:lstStyle/>
          <a:p>
            <a:fld id="{57C78CC5-23A3-4F77-99C9-6E4A36F25B34}" type="slidenum">
              <a:rPr lang="en-CA" smtClean="0"/>
              <a:t>15</a:t>
            </a:fld>
            <a:endParaRPr lang="en-CA"/>
          </a:p>
        </p:txBody>
      </p:sp>
    </p:spTree>
    <p:extLst>
      <p:ext uri="{BB962C8B-B14F-4D97-AF65-F5344CB8AC3E}">
        <p14:creationId xmlns:p14="http://schemas.microsoft.com/office/powerpoint/2010/main" val="20356730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a:t>≤2500m3/day</a:t>
            </a:r>
            <a:endParaRPr lang="en-CA" dirty="0"/>
          </a:p>
        </p:txBody>
      </p:sp>
      <p:sp>
        <p:nvSpPr>
          <p:cNvPr id="4" name="Slide Number Placeholder 3"/>
          <p:cNvSpPr>
            <a:spLocks noGrp="1"/>
          </p:cNvSpPr>
          <p:nvPr>
            <p:ph type="sldNum" sz="quarter" idx="5"/>
          </p:nvPr>
        </p:nvSpPr>
        <p:spPr/>
        <p:txBody>
          <a:bodyPr/>
          <a:lstStyle/>
          <a:p>
            <a:fld id="{57C78CC5-23A3-4F77-99C9-6E4A36F25B34}" type="slidenum">
              <a:rPr lang="en-CA" smtClean="0"/>
              <a:t>16</a:t>
            </a:fld>
            <a:endParaRPr lang="en-CA"/>
          </a:p>
        </p:txBody>
      </p:sp>
    </p:spTree>
    <p:extLst>
      <p:ext uri="{BB962C8B-B14F-4D97-AF65-F5344CB8AC3E}">
        <p14:creationId xmlns:p14="http://schemas.microsoft.com/office/powerpoint/2010/main" val="25749813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a:t>≤2500m3/day</a:t>
            </a:r>
            <a:endParaRPr lang="en-CA" dirty="0"/>
          </a:p>
        </p:txBody>
      </p:sp>
      <p:sp>
        <p:nvSpPr>
          <p:cNvPr id="4" name="Slide Number Placeholder 3"/>
          <p:cNvSpPr>
            <a:spLocks noGrp="1"/>
          </p:cNvSpPr>
          <p:nvPr>
            <p:ph type="sldNum" sz="quarter" idx="5"/>
          </p:nvPr>
        </p:nvSpPr>
        <p:spPr/>
        <p:txBody>
          <a:bodyPr/>
          <a:lstStyle/>
          <a:p>
            <a:fld id="{57C78CC5-23A3-4F77-99C9-6E4A36F25B34}" type="slidenum">
              <a:rPr lang="en-CA" smtClean="0"/>
              <a:t>17</a:t>
            </a:fld>
            <a:endParaRPr lang="en-CA"/>
          </a:p>
        </p:txBody>
      </p:sp>
    </p:spTree>
    <p:extLst>
      <p:ext uri="{BB962C8B-B14F-4D97-AF65-F5344CB8AC3E}">
        <p14:creationId xmlns:p14="http://schemas.microsoft.com/office/powerpoint/2010/main" val="11147543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a:t>≤2500m3/day</a:t>
            </a:r>
            <a:endParaRPr lang="en-CA" dirty="0"/>
          </a:p>
        </p:txBody>
      </p:sp>
      <p:sp>
        <p:nvSpPr>
          <p:cNvPr id="4" name="Slide Number Placeholder 3"/>
          <p:cNvSpPr>
            <a:spLocks noGrp="1"/>
          </p:cNvSpPr>
          <p:nvPr>
            <p:ph type="sldNum" sz="quarter" idx="5"/>
          </p:nvPr>
        </p:nvSpPr>
        <p:spPr/>
        <p:txBody>
          <a:bodyPr/>
          <a:lstStyle/>
          <a:p>
            <a:fld id="{57C78CC5-23A3-4F77-99C9-6E4A36F25B34}" type="slidenum">
              <a:rPr lang="en-CA" smtClean="0"/>
              <a:t>18</a:t>
            </a:fld>
            <a:endParaRPr lang="en-CA"/>
          </a:p>
        </p:txBody>
      </p:sp>
    </p:spTree>
    <p:extLst>
      <p:ext uri="{BB962C8B-B14F-4D97-AF65-F5344CB8AC3E}">
        <p14:creationId xmlns:p14="http://schemas.microsoft.com/office/powerpoint/2010/main" val="14123956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Exemption for lagoon system: RAIS- regulatory impact analysis statement -Algae</a:t>
            </a:r>
            <a:r>
              <a:rPr lang="en-AU" baseline="0" dirty="0"/>
              <a:t> blooms are not SS and not harmful as such. To avoid capturing Algae Blooms in the SS measurements, exceptions are given. </a:t>
            </a:r>
            <a:endParaRPr lang="en-CA" dirty="0"/>
          </a:p>
        </p:txBody>
      </p:sp>
      <p:sp>
        <p:nvSpPr>
          <p:cNvPr id="4" name="Slide Number Placeholder 3"/>
          <p:cNvSpPr>
            <a:spLocks noGrp="1"/>
          </p:cNvSpPr>
          <p:nvPr>
            <p:ph type="sldNum" sz="quarter" idx="5"/>
          </p:nvPr>
        </p:nvSpPr>
        <p:spPr/>
        <p:txBody>
          <a:bodyPr/>
          <a:lstStyle/>
          <a:p>
            <a:fld id="{57C78CC5-23A3-4F77-99C9-6E4A36F25B34}" type="slidenum">
              <a:rPr lang="en-CA" smtClean="0"/>
              <a:t>19</a:t>
            </a:fld>
            <a:endParaRPr lang="en-CA"/>
          </a:p>
        </p:txBody>
      </p:sp>
    </p:spTree>
    <p:extLst>
      <p:ext uri="{BB962C8B-B14F-4D97-AF65-F5344CB8AC3E}">
        <p14:creationId xmlns:p14="http://schemas.microsoft.com/office/powerpoint/2010/main" val="4167751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a:t>≤2500m3/day</a:t>
            </a:r>
            <a:endParaRPr lang="en-CA" dirty="0"/>
          </a:p>
        </p:txBody>
      </p:sp>
      <p:sp>
        <p:nvSpPr>
          <p:cNvPr id="4" name="Slide Number Placeholder 3"/>
          <p:cNvSpPr>
            <a:spLocks noGrp="1"/>
          </p:cNvSpPr>
          <p:nvPr>
            <p:ph type="sldNum" sz="quarter" idx="5"/>
          </p:nvPr>
        </p:nvSpPr>
        <p:spPr/>
        <p:txBody>
          <a:bodyPr/>
          <a:lstStyle/>
          <a:p>
            <a:fld id="{57C78CC5-23A3-4F77-99C9-6E4A36F25B34}" type="slidenum">
              <a:rPr lang="en-CA" smtClean="0"/>
              <a:t>20</a:t>
            </a:fld>
            <a:endParaRPr lang="en-CA"/>
          </a:p>
        </p:txBody>
      </p:sp>
    </p:spTree>
    <p:extLst>
      <p:ext uri="{BB962C8B-B14F-4D97-AF65-F5344CB8AC3E}">
        <p14:creationId xmlns:p14="http://schemas.microsoft.com/office/powerpoint/2010/main" val="41250812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7C78CC5-23A3-4F77-99C9-6E4A36F25B34}" type="slidenum">
              <a:rPr lang="en-CA" smtClean="0"/>
              <a:t>21</a:t>
            </a:fld>
            <a:endParaRPr lang="en-CA"/>
          </a:p>
        </p:txBody>
      </p:sp>
    </p:spTree>
    <p:extLst>
      <p:ext uri="{BB962C8B-B14F-4D97-AF65-F5344CB8AC3E}">
        <p14:creationId xmlns:p14="http://schemas.microsoft.com/office/powerpoint/2010/main" val="27918370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Requirements vary depending on the type of wastewater system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By monitoring and tracking the effluent quality</a:t>
            </a:r>
            <a:r>
              <a:rPr lang="en-AU" baseline="0" dirty="0"/>
              <a:t>, you can find out if standards are being met. ECCC will be monitoring to see if reports are submitted and if the water quality is meeting the regulations –so it’s important to report!</a:t>
            </a: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chemeClr val="tx1"/>
              </a:solidFill>
            </a:endParaRPr>
          </a:p>
          <a:p>
            <a:endParaRPr lang="en-CA" dirty="0"/>
          </a:p>
        </p:txBody>
      </p:sp>
      <p:sp>
        <p:nvSpPr>
          <p:cNvPr id="4" name="Slide Number Placeholder 3"/>
          <p:cNvSpPr>
            <a:spLocks noGrp="1"/>
          </p:cNvSpPr>
          <p:nvPr>
            <p:ph type="sldNum" sz="quarter" idx="5"/>
          </p:nvPr>
        </p:nvSpPr>
        <p:spPr/>
        <p:txBody>
          <a:bodyPr/>
          <a:lstStyle/>
          <a:p>
            <a:fld id="{57C78CC5-23A3-4F77-99C9-6E4A36F25B34}" type="slidenum">
              <a:rPr lang="en-CA" smtClean="0"/>
              <a:t>22</a:t>
            </a:fld>
            <a:endParaRPr lang="en-CA"/>
          </a:p>
        </p:txBody>
      </p:sp>
    </p:spTree>
    <p:extLst>
      <p:ext uri="{BB962C8B-B14F-4D97-AF65-F5344CB8AC3E}">
        <p14:creationId xmlns:p14="http://schemas.microsoft.com/office/powerpoint/2010/main" val="2648228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en-US" sz="1200" kern="0" dirty="0">
                <a:solidFill>
                  <a:srgbClr val="000000"/>
                </a:solidFill>
                <a:ea typeface="Arial Unicode MS"/>
                <a:cs typeface="Arial Unicode MS"/>
              </a:rPr>
              <a:t>The purpose of the regulations is to: </a:t>
            </a:r>
            <a:endParaRPr kumimoji="1" lang="en-US" altLang="en-US" sz="1200" kern="0" dirty="0">
              <a:solidFill>
                <a:srgbClr val="FF0000"/>
              </a:solidFill>
              <a:ea typeface="Arial Unicode MS"/>
              <a:cs typeface="Arial Unicode MS"/>
            </a:endParaRPr>
          </a:p>
          <a:p>
            <a:endParaRPr lang="en-CA" dirty="0"/>
          </a:p>
        </p:txBody>
      </p:sp>
      <p:sp>
        <p:nvSpPr>
          <p:cNvPr id="4" name="Slide Number Placeholder 3"/>
          <p:cNvSpPr>
            <a:spLocks noGrp="1"/>
          </p:cNvSpPr>
          <p:nvPr>
            <p:ph type="sldNum" sz="quarter" idx="5"/>
          </p:nvPr>
        </p:nvSpPr>
        <p:spPr/>
        <p:txBody>
          <a:bodyPr/>
          <a:lstStyle/>
          <a:p>
            <a:fld id="{57C78CC5-23A3-4F77-99C9-6E4A36F25B34}" type="slidenum">
              <a:rPr lang="en-CA" smtClean="0"/>
              <a:t>5</a:t>
            </a:fld>
            <a:endParaRPr lang="en-CA"/>
          </a:p>
        </p:txBody>
      </p:sp>
    </p:spTree>
    <p:extLst>
      <p:ext uri="{BB962C8B-B14F-4D97-AF65-F5344CB8AC3E}">
        <p14:creationId xmlns:p14="http://schemas.microsoft.com/office/powerpoint/2010/main" val="40050675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Samples</a:t>
            </a:r>
            <a:r>
              <a:rPr lang="en-CA" baseline="0" dirty="0"/>
              <a:t> must be taken during discharge, not prior too. Reason being- WSER regulates the quality of the effluent being released to the receiving environment. A representative sample is during discharge. </a:t>
            </a:r>
            <a:r>
              <a:rPr lang="en-AU" sz="1200" dirty="0"/>
              <a:t>Final discharge point is the point beyond which operators no longer exercise control over the quality of the wastewater before it is deposited as effluent in water or a place</a:t>
            </a:r>
            <a:endParaRPr lang="en-CA" dirty="0"/>
          </a:p>
          <a:p>
            <a:endParaRPr lang="en-CA" dirty="0"/>
          </a:p>
        </p:txBody>
      </p:sp>
      <p:sp>
        <p:nvSpPr>
          <p:cNvPr id="4" name="Slide Number Placeholder 3"/>
          <p:cNvSpPr>
            <a:spLocks noGrp="1"/>
          </p:cNvSpPr>
          <p:nvPr>
            <p:ph type="sldNum" sz="quarter" idx="5"/>
          </p:nvPr>
        </p:nvSpPr>
        <p:spPr/>
        <p:txBody>
          <a:bodyPr/>
          <a:lstStyle/>
          <a:p>
            <a:fld id="{57C78CC5-23A3-4F77-99C9-6E4A36F25B34}" type="slidenum">
              <a:rPr lang="en-CA" smtClean="0"/>
              <a:t>23</a:t>
            </a:fld>
            <a:endParaRPr lang="en-CA"/>
          </a:p>
        </p:txBody>
      </p:sp>
    </p:spTree>
    <p:extLst>
      <p:ext uri="{BB962C8B-B14F-4D97-AF65-F5344CB8AC3E}">
        <p14:creationId xmlns:p14="http://schemas.microsoft.com/office/powerpoint/2010/main" val="25979281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 suggest</a:t>
            </a:r>
            <a:r>
              <a:rPr lang="en-AU" baseline="0" dirty="0"/>
              <a:t> a </a:t>
            </a:r>
            <a:r>
              <a:rPr lang="en-AU" b="1" baseline="0" dirty="0"/>
              <a:t>month before </a:t>
            </a:r>
            <a:r>
              <a:rPr lang="en-AU" baseline="0" dirty="0"/>
              <a:t>you plan on sampling to get all of your bottles and materials together.</a:t>
            </a:r>
          </a:p>
          <a:p>
            <a:r>
              <a:rPr lang="en-AU" baseline="0" dirty="0"/>
              <a:t>-waterproof markers/pens</a:t>
            </a:r>
          </a:p>
          <a:p>
            <a:r>
              <a:rPr lang="en-AU" baseline="0" dirty="0"/>
              <a:t>-</a:t>
            </a:r>
            <a:r>
              <a:rPr lang="en-AU" baseline="0" dirty="0" err="1"/>
              <a:t>ziplock</a:t>
            </a:r>
            <a:r>
              <a:rPr lang="en-AU" baseline="0" dirty="0"/>
              <a:t> bags</a:t>
            </a:r>
          </a:p>
          <a:p>
            <a:r>
              <a:rPr lang="en-AU" baseline="0" dirty="0"/>
              <a:t>-garbage bag</a:t>
            </a:r>
          </a:p>
          <a:p>
            <a:r>
              <a:rPr lang="en-AU" baseline="0" dirty="0"/>
              <a:t>Extra bottles/labels </a:t>
            </a:r>
          </a:p>
          <a:p>
            <a:r>
              <a:rPr lang="en-AU" baseline="0" dirty="0"/>
              <a:t>Extra CofC</a:t>
            </a:r>
          </a:p>
          <a:p>
            <a:r>
              <a:rPr lang="en-AU" baseline="0" dirty="0"/>
              <a:t>Cooler</a:t>
            </a:r>
          </a:p>
          <a:p>
            <a:r>
              <a:rPr lang="en-AU" baseline="0" dirty="0"/>
              <a:t>Ice or freezer packs</a:t>
            </a:r>
          </a:p>
          <a:p>
            <a:r>
              <a:rPr lang="en-AU" baseline="0" dirty="0"/>
              <a:t>Packing tape</a:t>
            </a:r>
          </a:p>
          <a:p>
            <a:r>
              <a:rPr lang="en-AU" baseline="0" dirty="0"/>
              <a:t>Container to collect effluent (optional)</a:t>
            </a:r>
          </a:p>
          <a:p>
            <a:endParaRPr lang="en-CA" dirty="0"/>
          </a:p>
        </p:txBody>
      </p:sp>
      <p:sp>
        <p:nvSpPr>
          <p:cNvPr id="4" name="Slide Number Placeholder 3"/>
          <p:cNvSpPr>
            <a:spLocks noGrp="1"/>
          </p:cNvSpPr>
          <p:nvPr>
            <p:ph type="sldNum" sz="quarter" idx="5"/>
          </p:nvPr>
        </p:nvSpPr>
        <p:spPr/>
        <p:txBody>
          <a:bodyPr/>
          <a:lstStyle/>
          <a:p>
            <a:fld id="{57C78CC5-23A3-4F77-99C9-6E4A36F25B34}" type="slidenum">
              <a:rPr lang="en-CA" smtClean="0"/>
              <a:t>24</a:t>
            </a:fld>
            <a:endParaRPr lang="en-CA"/>
          </a:p>
        </p:txBody>
      </p:sp>
    </p:spTree>
    <p:extLst>
      <p:ext uri="{BB962C8B-B14F-4D97-AF65-F5344CB8AC3E}">
        <p14:creationId xmlns:p14="http://schemas.microsoft.com/office/powerpoint/2010/main" val="5740955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It’s not</a:t>
            </a:r>
            <a:r>
              <a:rPr lang="en-AU" baseline="0" dirty="0"/>
              <a:t> a requirement but I recommend taking</a:t>
            </a:r>
            <a:r>
              <a:rPr lang="en-AU" b="1" baseline="0" dirty="0"/>
              <a:t> photos </a:t>
            </a:r>
            <a:r>
              <a:rPr lang="en-AU" baseline="0" dirty="0"/>
              <a:t>of the lagoon, sampling point, and the labelled samples so that if something happens in transport you have a record that they were taken, and packaged properly for the lab.</a:t>
            </a:r>
          </a:p>
          <a:p>
            <a:r>
              <a:rPr lang="en-AU" baseline="0" dirty="0"/>
              <a:t>Photos will also help capture the weather conditions observed during the sampling process. –rain, wind, algae growth etc..</a:t>
            </a:r>
            <a:endParaRPr lang="en-CA" dirty="0"/>
          </a:p>
          <a:p>
            <a:endParaRPr lang="en-CA" dirty="0"/>
          </a:p>
          <a:p>
            <a:pPr marL="287338" lvl="0" indent="-287338" eaLnBrk="0" fontAlgn="base" hangingPunct="0">
              <a:spcAft>
                <a:spcPct val="0"/>
              </a:spcAft>
              <a:buClr>
                <a:srgbClr val="FF0000"/>
              </a:buClr>
              <a:buSzPct val="120000"/>
              <a:buFontTx/>
              <a:buChar char="•"/>
            </a:pPr>
            <a:r>
              <a:rPr kumimoji="1" lang="en-AU" sz="1200" kern="0" dirty="0">
                <a:solidFill>
                  <a:srgbClr val="000000"/>
                </a:solidFill>
                <a:ea typeface="Arial Unicode MS"/>
                <a:cs typeface="Arial Unicode MS"/>
              </a:rPr>
              <a:t>Wear the required Personal Protective Equipment (PPE)</a:t>
            </a:r>
          </a:p>
          <a:p>
            <a:pPr marL="287338" lvl="0" indent="-287338" eaLnBrk="0" fontAlgn="base" hangingPunct="0">
              <a:spcAft>
                <a:spcPct val="0"/>
              </a:spcAft>
              <a:buClr>
                <a:srgbClr val="FF0000"/>
              </a:buClr>
              <a:buSzPct val="120000"/>
              <a:buFontTx/>
              <a:buChar char="•"/>
            </a:pPr>
            <a:r>
              <a:rPr kumimoji="1" lang="en-AU" sz="1200" kern="0" dirty="0">
                <a:solidFill>
                  <a:srgbClr val="000000"/>
                </a:solidFill>
                <a:ea typeface="Arial Unicode MS"/>
                <a:cs typeface="Arial Unicode MS"/>
              </a:rPr>
              <a:t>Disposable gloves</a:t>
            </a:r>
          </a:p>
          <a:p>
            <a:pPr marL="287338" lvl="0" indent="-287338" eaLnBrk="0" fontAlgn="base" hangingPunct="0">
              <a:spcAft>
                <a:spcPct val="0"/>
              </a:spcAft>
              <a:buClr>
                <a:srgbClr val="FF0000"/>
              </a:buClr>
              <a:buSzPct val="120000"/>
              <a:buFontTx/>
              <a:buChar char="•"/>
            </a:pPr>
            <a:r>
              <a:rPr kumimoji="1" lang="en-AU" sz="1200" kern="0" dirty="0">
                <a:solidFill>
                  <a:srgbClr val="000000"/>
                </a:solidFill>
                <a:ea typeface="Arial Unicode MS"/>
                <a:cs typeface="Arial Unicode MS"/>
              </a:rPr>
              <a:t>Protective glasses </a:t>
            </a:r>
          </a:p>
          <a:p>
            <a:pPr marL="287338" lvl="0" indent="-287338" eaLnBrk="0" fontAlgn="base" hangingPunct="0">
              <a:spcAft>
                <a:spcPct val="0"/>
              </a:spcAft>
              <a:buClr>
                <a:srgbClr val="FF0000"/>
              </a:buClr>
              <a:buSzPct val="120000"/>
              <a:buFontTx/>
              <a:buChar char="•"/>
            </a:pPr>
            <a:r>
              <a:rPr kumimoji="1" lang="en-AU" sz="1200" kern="0" dirty="0">
                <a:solidFill>
                  <a:srgbClr val="000000"/>
                </a:solidFill>
                <a:ea typeface="Arial Unicode MS"/>
                <a:cs typeface="Arial Unicode MS"/>
              </a:rPr>
              <a:t>Long sleeves</a:t>
            </a:r>
          </a:p>
          <a:p>
            <a:endParaRPr lang="en-CA" dirty="0"/>
          </a:p>
        </p:txBody>
      </p:sp>
      <p:sp>
        <p:nvSpPr>
          <p:cNvPr id="4" name="Slide Number Placeholder 3"/>
          <p:cNvSpPr>
            <a:spLocks noGrp="1"/>
          </p:cNvSpPr>
          <p:nvPr>
            <p:ph type="sldNum" sz="quarter" idx="5"/>
          </p:nvPr>
        </p:nvSpPr>
        <p:spPr/>
        <p:txBody>
          <a:bodyPr/>
          <a:lstStyle/>
          <a:p>
            <a:fld id="{57C78CC5-23A3-4F77-99C9-6E4A36F25B34}" type="slidenum">
              <a:rPr lang="en-CA" smtClean="0"/>
              <a:t>26</a:t>
            </a:fld>
            <a:endParaRPr lang="en-CA"/>
          </a:p>
        </p:txBody>
      </p:sp>
    </p:spTree>
    <p:extLst>
      <p:ext uri="{BB962C8B-B14F-4D97-AF65-F5344CB8AC3E}">
        <p14:creationId xmlns:p14="http://schemas.microsoft.com/office/powerpoint/2010/main" val="28200874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It’s not</a:t>
            </a:r>
            <a:r>
              <a:rPr lang="en-AU" baseline="0" dirty="0"/>
              <a:t> a requirement but I recommend taking</a:t>
            </a:r>
            <a:r>
              <a:rPr lang="en-AU" b="1" baseline="0" dirty="0"/>
              <a:t> photos </a:t>
            </a:r>
            <a:r>
              <a:rPr lang="en-AU" baseline="0" dirty="0"/>
              <a:t>of the lagoon, sampling point, and the labelled samples so that if something happens in transport you have a record that they were taken, and packaged properly for the lab.</a:t>
            </a:r>
          </a:p>
          <a:p>
            <a:r>
              <a:rPr lang="en-AU" baseline="0" dirty="0"/>
              <a:t>Photos will also help capture the weather conditions observed during the sampling process. –rain, wind, algae growth etc..</a:t>
            </a:r>
            <a:endParaRPr lang="en-CA" dirty="0"/>
          </a:p>
          <a:p>
            <a:endParaRPr lang="en-CA" dirty="0"/>
          </a:p>
          <a:p>
            <a:pPr marL="287338" lvl="0" indent="-287338" eaLnBrk="0" fontAlgn="base" hangingPunct="0">
              <a:spcAft>
                <a:spcPct val="0"/>
              </a:spcAft>
              <a:buClr>
                <a:srgbClr val="FF0000"/>
              </a:buClr>
              <a:buSzPct val="120000"/>
              <a:buFontTx/>
              <a:buChar char="•"/>
            </a:pPr>
            <a:r>
              <a:rPr kumimoji="1" lang="en-AU" sz="1200" kern="0" dirty="0">
                <a:solidFill>
                  <a:srgbClr val="000000"/>
                </a:solidFill>
                <a:ea typeface="Arial Unicode MS"/>
                <a:cs typeface="Arial Unicode MS"/>
              </a:rPr>
              <a:t>Wear the required Personal Protective Equipment (PPE)</a:t>
            </a:r>
          </a:p>
          <a:p>
            <a:pPr marL="287338" lvl="0" indent="-287338" eaLnBrk="0" fontAlgn="base" hangingPunct="0">
              <a:spcAft>
                <a:spcPct val="0"/>
              </a:spcAft>
              <a:buClr>
                <a:srgbClr val="FF0000"/>
              </a:buClr>
              <a:buSzPct val="120000"/>
              <a:buFontTx/>
              <a:buChar char="•"/>
            </a:pPr>
            <a:r>
              <a:rPr kumimoji="1" lang="en-AU" sz="1200" kern="0" dirty="0">
                <a:solidFill>
                  <a:srgbClr val="000000"/>
                </a:solidFill>
                <a:ea typeface="Arial Unicode MS"/>
                <a:cs typeface="Arial Unicode MS"/>
              </a:rPr>
              <a:t>Disposable gloves</a:t>
            </a:r>
          </a:p>
          <a:p>
            <a:pPr marL="287338" lvl="0" indent="-287338" eaLnBrk="0" fontAlgn="base" hangingPunct="0">
              <a:spcAft>
                <a:spcPct val="0"/>
              </a:spcAft>
              <a:buClr>
                <a:srgbClr val="FF0000"/>
              </a:buClr>
              <a:buSzPct val="120000"/>
              <a:buFontTx/>
              <a:buChar char="•"/>
            </a:pPr>
            <a:r>
              <a:rPr kumimoji="1" lang="en-AU" sz="1200" kern="0" dirty="0">
                <a:solidFill>
                  <a:srgbClr val="000000"/>
                </a:solidFill>
                <a:ea typeface="Arial Unicode MS"/>
                <a:cs typeface="Arial Unicode MS"/>
              </a:rPr>
              <a:t>Protective glasses </a:t>
            </a:r>
          </a:p>
          <a:p>
            <a:pPr marL="287338" lvl="0" indent="-287338" eaLnBrk="0" fontAlgn="base" hangingPunct="0">
              <a:spcAft>
                <a:spcPct val="0"/>
              </a:spcAft>
              <a:buClr>
                <a:srgbClr val="FF0000"/>
              </a:buClr>
              <a:buSzPct val="120000"/>
              <a:buFontTx/>
              <a:buChar char="•"/>
            </a:pPr>
            <a:r>
              <a:rPr kumimoji="1" lang="en-AU" sz="1200" kern="0" dirty="0">
                <a:solidFill>
                  <a:srgbClr val="000000"/>
                </a:solidFill>
                <a:ea typeface="Arial Unicode MS"/>
                <a:cs typeface="Arial Unicode MS"/>
              </a:rPr>
              <a:t>Long sleeves</a:t>
            </a:r>
          </a:p>
          <a:p>
            <a:endParaRPr lang="en-CA" dirty="0"/>
          </a:p>
        </p:txBody>
      </p:sp>
      <p:sp>
        <p:nvSpPr>
          <p:cNvPr id="4" name="Slide Number Placeholder 3"/>
          <p:cNvSpPr>
            <a:spLocks noGrp="1"/>
          </p:cNvSpPr>
          <p:nvPr>
            <p:ph type="sldNum" sz="quarter" idx="5"/>
          </p:nvPr>
        </p:nvSpPr>
        <p:spPr/>
        <p:txBody>
          <a:bodyPr/>
          <a:lstStyle/>
          <a:p>
            <a:fld id="{57C78CC5-23A3-4F77-99C9-6E4A36F25B34}" type="slidenum">
              <a:rPr lang="en-CA" smtClean="0"/>
              <a:t>27</a:t>
            </a:fld>
            <a:endParaRPr lang="en-CA"/>
          </a:p>
        </p:txBody>
      </p:sp>
    </p:spTree>
    <p:extLst>
      <p:ext uri="{BB962C8B-B14F-4D97-AF65-F5344CB8AC3E}">
        <p14:creationId xmlns:p14="http://schemas.microsoft.com/office/powerpoint/2010/main" val="12212592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It’s not</a:t>
            </a:r>
            <a:r>
              <a:rPr lang="en-AU" baseline="0" dirty="0"/>
              <a:t> a requirement but I recommend taking</a:t>
            </a:r>
            <a:r>
              <a:rPr lang="en-AU" b="1" baseline="0" dirty="0"/>
              <a:t> photos </a:t>
            </a:r>
            <a:r>
              <a:rPr lang="en-AU" baseline="0" dirty="0"/>
              <a:t>of the lagoon, sampling point, and the labelled samples so that if something happens in transport you have a record that they were taken, and packaged properly for the lab.</a:t>
            </a:r>
          </a:p>
          <a:p>
            <a:r>
              <a:rPr lang="en-AU" baseline="0" dirty="0"/>
              <a:t>Photos will also help capture the weather conditions observed during the sampling process. –rain, wind, algae growth etc..</a:t>
            </a:r>
            <a:endParaRPr lang="en-CA" dirty="0"/>
          </a:p>
          <a:p>
            <a:endParaRPr lang="en-CA" dirty="0"/>
          </a:p>
          <a:p>
            <a:pPr marL="287338" lvl="0" indent="-287338" eaLnBrk="0" fontAlgn="base" hangingPunct="0">
              <a:spcAft>
                <a:spcPct val="0"/>
              </a:spcAft>
              <a:buClr>
                <a:srgbClr val="FF0000"/>
              </a:buClr>
              <a:buSzPct val="120000"/>
              <a:buFontTx/>
              <a:buChar char="•"/>
            </a:pPr>
            <a:r>
              <a:rPr kumimoji="1" lang="en-AU" sz="1200" kern="0" dirty="0">
                <a:solidFill>
                  <a:srgbClr val="000000"/>
                </a:solidFill>
                <a:ea typeface="Arial Unicode MS"/>
                <a:cs typeface="Arial Unicode MS"/>
              </a:rPr>
              <a:t>Wear the required Personal Protective Equipment (PPE)</a:t>
            </a:r>
          </a:p>
          <a:p>
            <a:pPr marL="287338" lvl="0" indent="-287338" eaLnBrk="0" fontAlgn="base" hangingPunct="0">
              <a:spcAft>
                <a:spcPct val="0"/>
              </a:spcAft>
              <a:buClr>
                <a:srgbClr val="FF0000"/>
              </a:buClr>
              <a:buSzPct val="120000"/>
              <a:buFontTx/>
              <a:buChar char="•"/>
            </a:pPr>
            <a:r>
              <a:rPr kumimoji="1" lang="en-AU" sz="1200" kern="0" dirty="0">
                <a:solidFill>
                  <a:srgbClr val="000000"/>
                </a:solidFill>
                <a:ea typeface="Arial Unicode MS"/>
                <a:cs typeface="Arial Unicode MS"/>
              </a:rPr>
              <a:t>Disposable gloves</a:t>
            </a:r>
          </a:p>
          <a:p>
            <a:pPr marL="287338" lvl="0" indent="-287338" eaLnBrk="0" fontAlgn="base" hangingPunct="0">
              <a:spcAft>
                <a:spcPct val="0"/>
              </a:spcAft>
              <a:buClr>
                <a:srgbClr val="FF0000"/>
              </a:buClr>
              <a:buSzPct val="120000"/>
              <a:buFontTx/>
              <a:buChar char="•"/>
            </a:pPr>
            <a:r>
              <a:rPr kumimoji="1" lang="en-AU" sz="1200" kern="0" dirty="0">
                <a:solidFill>
                  <a:srgbClr val="000000"/>
                </a:solidFill>
                <a:ea typeface="Arial Unicode MS"/>
                <a:cs typeface="Arial Unicode MS"/>
              </a:rPr>
              <a:t>Protective glasses </a:t>
            </a:r>
          </a:p>
          <a:p>
            <a:pPr marL="287338" lvl="0" indent="-287338" eaLnBrk="0" fontAlgn="base" hangingPunct="0">
              <a:spcAft>
                <a:spcPct val="0"/>
              </a:spcAft>
              <a:buClr>
                <a:srgbClr val="FF0000"/>
              </a:buClr>
              <a:buSzPct val="120000"/>
              <a:buFontTx/>
              <a:buChar char="•"/>
            </a:pPr>
            <a:r>
              <a:rPr kumimoji="1" lang="en-AU" sz="1200" kern="0" dirty="0">
                <a:solidFill>
                  <a:srgbClr val="000000"/>
                </a:solidFill>
                <a:ea typeface="Arial Unicode MS"/>
                <a:cs typeface="Arial Unicode MS"/>
              </a:rPr>
              <a:t>Long sleeves</a:t>
            </a:r>
          </a:p>
          <a:p>
            <a:endParaRPr lang="en-CA" dirty="0"/>
          </a:p>
        </p:txBody>
      </p:sp>
      <p:sp>
        <p:nvSpPr>
          <p:cNvPr id="4" name="Slide Number Placeholder 3"/>
          <p:cNvSpPr>
            <a:spLocks noGrp="1"/>
          </p:cNvSpPr>
          <p:nvPr>
            <p:ph type="sldNum" sz="quarter" idx="5"/>
          </p:nvPr>
        </p:nvSpPr>
        <p:spPr/>
        <p:txBody>
          <a:bodyPr/>
          <a:lstStyle/>
          <a:p>
            <a:fld id="{57C78CC5-23A3-4F77-99C9-6E4A36F25B34}" type="slidenum">
              <a:rPr lang="en-CA" smtClean="0"/>
              <a:t>28</a:t>
            </a:fld>
            <a:endParaRPr lang="en-CA"/>
          </a:p>
        </p:txBody>
      </p:sp>
    </p:spTree>
    <p:extLst>
      <p:ext uri="{BB962C8B-B14F-4D97-AF65-F5344CB8AC3E}">
        <p14:creationId xmlns:p14="http://schemas.microsoft.com/office/powerpoint/2010/main" val="40811344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Fill to line, leave space</a:t>
            </a:r>
            <a:r>
              <a:rPr lang="en-AU" baseline="0" dirty="0"/>
              <a:t> for acid. It is optional, but recommended that you test for this because it is known to be toxic to fish- as pH and temp increases, the un-ionized ammonia in the effluent also increases. Sulphuric acid stops the ammonia from being converted to nitrates and being eaten by the bacteria in the sample. If you don’t preserve the sample, the sample composition will change and the ammonia will dissipate. –Not representative. </a:t>
            </a:r>
          </a:p>
          <a:p>
            <a:endParaRPr lang="en-AU" baseline="0" dirty="0"/>
          </a:p>
          <a:p>
            <a:r>
              <a:rPr lang="en-AU" baseline="0" dirty="0"/>
              <a:t>In case someone asks why it’s optional: </a:t>
            </a:r>
          </a:p>
          <a:p>
            <a:endParaRPr lang="en-AU" baseline="0" dirty="0"/>
          </a:p>
          <a:p>
            <a:r>
              <a:rPr lang="en-US" dirty="0"/>
              <a:t>Sampling and reporting for un-ionized ammonia was required under the Regulations until June 30, 2014. This data collection and reporting was intended to be used by owners and operators to determine if they need to apply for a Temporary Authorization to Deposit Un-ionized Ammonia. Requiring un-ionized ammonia to be calculated using pH of the effluent at 15°C ± 1°C gives an indication of whether or not the effluent would be acutely lethal due to the concentration of un-ionized ammonia.</a:t>
            </a:r>
          </a:p>
          <a:p>
            <a:endParaRPr lang="en-US" baseline="0" dirty="0"/>
          </a:p>
          <a:p>
            <a:r>
              <a:rPr lang="en-US" dirty="0"/>
              <a:t>As the requirements for acute lethality testing commence January 1, 2015 for wastewater systems that meet the WSER effluent quality standards for CBOD and suspended solids, continuing to test for un-ionized ammonia in this manner was no not needed. However, it should be noted that if a system applies for, and is issued, a Temporary Authorization to Deposit Un-ionized Ammonia, acute lethality testing would not be required over the duration of the Temporary Authorization, but the regular testing for un-ionized ammonia at 15°C would continue at the same frequency as that of the 18-month period.</a:t>
            </a:r>
            <a:endParaRPr lang="en-AU" baseline="0" dirty="0"/>
          </a:p>
          <a:p>
            <a:endParaRPr lang="en-CA" dirty="0"/>
          </a:p>
        </p:txBody>
      </p:sp>
      <p:sp>
        <p:nvSpPr>
          <p:cNvPr id="4" name="Slide Number Placeholder 3"/>
          <p:cNvSpPr>
            <a:spLocks noGrp="1"/>
          </p:cNvSpPr>
          <p:nvPr>
            <p:ph type="sldNum" sz="quarter" idx="5"/>
          </p:nvPr>
        </p:nvSpPr>
        <p:spPr/>
        <p:txBody>
          <a:bodyPr/>
          <a:lstStyle/>
          <a:p>
            <a:fld id="{57C78CC5-23A3-4F77-99C9-6E4A36F25B34}" type="slidenum">
              <a:rPr lang="en-CA" smtClean="0"/>
              <a:t>29</a:t>
            </a:fld>
            <a:endParaRPr lang="en-CA"/>
          </a:p>
        </p:txBody>
      </p:sp>
    </p:spTree>
    <p:extLst>
      <p:ext uri="{BB962C8B-B14F-4D97-AF65-F5344CB8AC3E}">
        <p14:creationId xmlns:p14="http://schemas.microsoft.com/office/powerpoint/2010/main" val="37017754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i="1" dirty="0">
                <a:solidFill>
                  <a:srgbClr val="333333"/>
                </a:solidFill>
                <a:effectLst/>
                <a:latin typeface="Helvetica Neue"/>
              </a:rPr>
              <a:t>carbonaceous biochemical oxygen demanding matter or </a:t>
            </a:r>
            <a:r>
              <a:rPr lang="en-AU" dirty="0"/>
              <a:t>CBOD is the test to determine the impact of organic matter on available oxygen. Effluent that is high in CBOD reduces the amount of available oxygen for fish and other aquatic life. </a:t>
            </a:r>
            <a:endParaRPr lang="en-CA" dirty="0"/>
          </a:p>
          <a:p>
            <a:endParaRPr lang="en-CA" dirty="0"/>
          </a:p>
        </p:txBody>
      </p:sp>
      <p:sp>
        <p:nvSpPr>
          <p:cNvPr id="4" name="Slide Number Placeholder 3"/>
          <p:cNvSpPr>
            <a:spLocks noGrp="1"/>
          </p:cNvSpPr>
          <p:nvPr>
            <p:ph type="sldNum" sz="quarter" idx="5"/>
          </p:nvPr>
        </p:nvSpPr>
        <p:spPr/>
        <p:txBody>
          <a:bodyPr/>
          <a:lstStyle/>
          <a:p>
            <a:fld id="{57C78CC5-23A3-4F77-99C9-6E4A36F25B34}" type="slidenum">
              <a:rPr lang="en-CA" smtClean="0"/>
              <a:t>30</a:t>
            </a:fld>
            <a:endParaRPr lang="en-CA"/>
          </a:p>
        </p:txBody>
      </p:sp>
    </p:spTree>
    <p:extLst>
      <p:ext uri="{BB962C8B-B14F-4D97-AF65-F5344CB8AC3E}">
        <p14:creationId xmlns:p14="http://schemas.microsoft.com/office/powerpoint/2010/main" val="23768527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SS- Applies to lagoon systems only: Any SS test result that exceeds a concentration of 25 mg/L should not be included in the average if  the sample was taken during the months of July, August, September or October . This is to account for algae growth that can happen in lagoons in warmer months. </a:t>
            </a:r>
            <a:endParaRPr lang="en-CA" dirty="0"/>
          </a:p>
          <a:p>
            <a:endParaRPr lang="en-CA" dirty="0"/>
          </a:p>
        </p:txBody>
      </p:sp>
      <p:sp>
        <p:nvSpPr>
          <p:cNvPr id="4" name="Slide Number Placeholder 3"/>
          <p:cNvSpPr>
            <a:spLocks noGrp="1"/>
          </p:cNvSpPr>
          <p:nvPr>
            <p:ph type="sldNum" sz="quarter" idx="5"/>
          </p:nvPr>
        </p:nvSpPr>
        <p:spPr/>
        <p:txBody>
          <a:bodyPr/>
          <a:lstStyle/>
          <a:p>
            <a:fld id="{57C78CC5-23A3-4F77-99C9-6E4A36F25B34}" type="slidenum">
              <a:rPr lang="en-CA" smtClean="0"/>
              <a:t>31</a:t>
            </a:fld>
            <a:endParaRPr lang="en-CA"/>
          </a:p>
        </p:txBody>
      </p:sp>
    </p:spTree>
    <p:extLst>
      <p:ext uri="{BB962C8B-B14F-4D97-AF65-F5344CB8AC3E}">
        <p14:creationId xmlns:p14="http://schemas.microsoft.com/office/powerpoint/2010/main" val="13280178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RM50 is optional. In an ideal world, we would be following the prescribed method and have an RM13 fail before applying RM50. However, we allow </a:t>
            </a:r>
            <a:r>
              <a:rPr lang="en-US" dirty="0" err="1"/>
              <a:t>regulatees</a:t>
            </a:r>
            <a:r>
              <a:rPr lang="en-US" dirty="0"/>
              <a:t> to kick off with RM50 right away. </a:t>
            </a:r>
            <a:r>
              <a:rPr lang="en-US" dirty="0" err="1"/>
              <a:t>Regulatees</a:t>
            </a:r>
            <a:r>
              <a:rPr lang="en-US" dirty="0"/>
              <a:t> can do RM13 with or without RM50. If a </a:t>
            </a:r>
            <a:r>
              <a:rPr lang="en-US" dirty="0" err="1"/>
              <a:t>regulatee's</a:t>
            </a:r>
            <a:r>
              <a:rPr lang="en-US" dirty="0"/>
              <a:t> system experiences pH drifts in its effluent, we would recommend RM50 as they would avoid being non-compliant (i.e. acutely lethal) BUT if they don't experience any pH drift and pass RM13 most of the time, they may want to skip that steps to save on costs as I believe the RM13/RM50 combo is more expensive </a:t>
            </a: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RM13, we are unable to conclude if the mortality is due to the sample itself, or the way the RM13 test is run in the lab. To figure that out, you need to run the RM50. IF the RM50 passes, the RM13 failed due to how the test is run in the lab (Sample is aerated, CO2 was lost due to aeration, the pH drifted, thereby causing the unionized ammonia to increase.) Note: aeration is a requirement of the method. However if it fails both the RM50 and the RM13, then it was the sample that was the problem (sample is still aerated, but the lost CO2 is replaced in the sample. This means the pH doesn't drift, and the unionized ammonia doesn't increase. RM 13 is required, RM 50 is optional under WSER when system is over 2500 m3/day</a:t>
            </a:r>
          </a:p>
          <a:p>
            <a:endParaRPr lang="en-CA" dirty="0"/>
          </a:p>
        </p:txBody>
      </p:sp>
      <p:sp>
        <p:nvSpPr>
          <p:cNvPr id="4" name="Slide Number Placeholder 3"/>
          <p:cNvSpPr>
            <a:spLocks noGrp="1"/>
          </p:cNvSpPr>
          <p:nvPr>
            <p:ph type="sldNum" sz="quarter" idx="5"/>
          </p:nvPr>
        </p:nvSpPr>
        <p:spPr/>
        <p:txBody>
          <a:bodyPr/>
          <a:lstStyle/>
          <a:p>
            <a:fld id="{57C78CC5-23A3-4F77-99C9-6E4A36F25B34}" type="slidenum">
              <a:rPr lang="en-CA" smtClean="0"/>
              <a:t>32</a:t>
            </a:fld>
            <a:endParaRPr lang="en-CA"/>
          </a:p>
        </p:txBody>
      </p:sp>
    </p:spTree>
    <p:extLst>
      <p:ext uri="{BB962C8B-B14F-4D97-AF65-F5344CB8AC3E}">
        <p14:creationId xmlns:p14="http://schemas.microsoft.com/office/powerpoint/2010/main" val="28271701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RM50 is optional. In an ideal world, we would be following the prescribed method and have an RM13 fail before applying RM50. However, we allow </a:t>
            </a:r>
            <a:r>
              <a:rPr lang="en-US" dirty="0" err="1"/>
              <a:t>regulatees</a:t>
            </a:r>
            <a:r>
              <a:rPr lang="en-US" dirty="0"/>
              <a:t> to kick off with RM50 right away. </a:t>
            </a:r>
            <a:r>
              <a:rPr lang="en-US" dirty="0" err="1"/>
              <a:t>Regulatees</a:t>
            </a:r>
            <a:r>
              <a:rPr lang="en-US" dirty="0"/>
              <a:t> can do RM13 with or without RM50. If a </a:t>
            </a:r>
            <a:r>
              <a:rPr lang="en-US" dirty="0" err="1"/>
              <a:t>regulatee's</a:t>
            </a:r>
            <a:r>
              <a:rPr lang="en-US" dirty="0"/>
              <a:t> system experiences pH drifts in its effluent, we would recommend RM50 as they would avoid being non-compliant (i.e. acutely lethal) BUT if they don't experience any pH drift and pass RM13 most of the time, they may want to skip that steps to save on costs as I believe the RM13/RM50 combo is more expensive </a:t>
            </a: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RM13, we are unable to conclude if the mortality is due to the sample itself, or the way the RM13 test is run in the lab. To figure that out, you need to run the RM50. IF the RM50 passes, the RM13 failed due to how the test is run in the lab (Sample is aerated, CO2 was lost due to aeration, the pH drifted, thereby causing the unionized ammonia to increase.) Note: aeration is a requirement of the method. However if it fails both the RM50 and the RM13, then it was the sample that was the problem (sample is still aerated, but the lost CO2 is replaced in the sample. This means the pH doesn't drift, and the unionized ammonia doesn't increase. RM 13 is required, RM 50 is optional under WSER when system is over 2500 m3/day</a:t>
            </a:r>
          </a:p>
          <a:p>
            <a:endParaRPr lang="en-CA" dirty="0"/>
          </a:p>
        </p:txBody>
      </p:sp>
      <p:sp>
        <p:nvSpPr>
          <p:cNvPr id="4" name="Slide Number Placeholder 3"/>
          <p:cNvSpPr>
            <a:spLocks noGrp="1"/>
          </p:cNvSpPr>
          <p:nvPr>
            <p:ph type="sldNum" sz="quarter" idx="5"/>
          </p:nvPr>
        </p:nvSpPr>
        <p:spPr/>
        <p:txBody>
          <a:bodyPr/>
          <a:lstStyle/>
          <a:p>
            <a:fld id="{57C78CC5-23A3-4F77-99C9-6E4A36F25B34}" type="slidenum">
              <a:rPr lang="en-CA" smtClean="0"/>
              <a:t>33</a:t>
            </a:fld>
            <a:endParaRPr lang="en-CA"/>
          </a:p>
        </p:txBody>
      </p:sp>
    </p:spTree>
    <p:extLst>
      <p:ext uri="{BB962C8B-B14F-4D97-AF65-F5344CB8AC3E}">
        <p14:creationId xmlns:p14="http://schemas.microsoft.com/office/powerpoint/2010/main" val="480250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en-US" sz="1200" kern="0" dirty="0">
                <a:solidFill>
                  <a:srgbClr val="000000"/>
                </a:solidFill>
                <a:ea typeface="Arial Unicode MS"/>
                <a:cs typeface="Arial Unicode MS"/>
              </a:rPr>
              <a:t>The purpose of the regulations is to: </a:t>
            </a:r>
            <a:endParaRPr kumimoji="1" lang="en-US" altLang="en-US" sz="1200" kern="0" dirty="0">
              <a:solidFill>
                <a:srgbClr val="FF0000"/>
              </a:solidFill>
              <a:ea typeface="Arial Unicode MS"/>
              <a:cs typeface="Arial Unicode MS"/>
            </a:endParaRPr>
          </a:p>
          <a:p>
            <a:endParaRPr lang="en-CA" dirty="0"/>
          </a:p>
        </p:txBody>
      </p:sp>
      <p:sp>
        <p:nvSpPr>
          <p:cNvPr id="4" name="Slide Number Placeholder 3"/>
          <p:cNvSpPr>
            <a:spLocks noGrp="1"/>
          </p:cNvSpPr>
          <p:nvPr>
            <p:ph type="sldNum" sz="quarter" idx="5"/>
          </p:nvPr>
        </p:nvSpPr>
        <p:spPr/>
        <p:txBody>
          <a:bodyPr/>
          <a:lstStyle/>
          <a:p>
            <a:fld id="{57C78CC5-23A3-4F77-99C9-6E4A36F25B34}" type="slidenum">
              <a:rPr lang="en-CA" smtClean="0"/>
              <a:t>6</a:t>
            </a:fld>
            <a:endParaRPr lang="en-CA"/>
          </a:p>
        </p:txBody>
      </p:sp>
    </p:spTree>
    <p:extLst>
      <p:ext uri="{BB962C8B-B14F-4D97-AF65-F5344CB8AC3E}">
        <p14:creationId xmlns:p14="http://schemas.microsoft.com/office/powerpoint/2010/main" val="10932667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7C78CC5-23A3-4F77-99C9-6E4A36F25B34}" type="slidenum">
              <a:rPr lang="en-CA" smtClean="0"/>
              <a:t>34</a:t>
            </a:fld>
            <a:endParaRPr lang="en-CA"/>
          </a:p>
        </p:txBody>
      </p:sp>
    </p:spTree>
    <p:extLst>
      <p:ext uri="{BB962C8B-B14F-4D97-AF65-F5344CB8AC3E}">
        <p14:creationId xmlns:p14="http://schemas.microsoft.com/office/powerpoint/2010/main" val="42761737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fontAlgn="base">
              <a:spcBef>
                <a:spcPct val="0"/>
              </a:spcBef>
              <a:spcAft>
                <a:spcPct val="0"/>
              </a:spcAft>
              <a:buNone/>
            </a:pPr>
            <a:r>
              <a:rPr kumimoji="1" lang="en-US" sz="1200" dirty="0">
                <a:solidFill>
                  <a:srgbClr val="000000"/>
                </a:solidFill>
                <a:latin typeface="Century Gothic" panose="020B0502020202020204" pitchFamily="34" charset="0"/>
                <a:ea typeface="Arial Unicode MS"/>
                <a:cs typeface="Arial Unicode MS"/>
              </a:rPr>
              <a:t>Intermittent wastewater treatment systems (WWTS) are those that:</a:t>
            </a:r>
          </a:p>
          <a:p>
            <a:pPr marL="171450" lvl="0" indent="-171450" fontAlgn="base">
              <a:spcBef>
                <a:spcPct val="0"/>
              </a:spcBef>
              <a:spcAft>
                <a:spcPct val="0"/>
              </a:spcAft>
              <a:buFontTx/>
              <a:buChar char="-"/>
            </a:pPr>
            <a:r>
              <a:rPr kumimoji="1" lang="en-US" sz="1200" dirty="0">
                <a:solidFill>
                  <a:srgbClr val="000000"/>
                </a:solidFill>
                <a:latin typeface="Century Gothic" panose="020B0502020202020204" pitchFamily="34" charset="0"/>
                <a:ea typeface="Arial Unicode MS"/>
                <a:cs typeface="Arial Unicode MS"/>
              </a:rPr>
              <a:t>discharge effluent no more than 4 periods per calendar year, and where</a:t>
            </a:r>
          </a:p>
          <a:p>
            <a:pPr marL="171450" lvl="0" indent="-171450" fontAlgn="base">
              <a:spcBef>
                <a:spcPct val="0"/>
              </a:spcBef>
              <a:spcAft>
                <a:spcPct val="0"/>
              </a:spcAft>
              <a:buFontTx/>
              <a:buChar char="-"/>
            </a:pPr>
            <a:r>
              <a:rPr kumimoji="1" lang="en-US" sz="1200" dirty="0">
                <a:solidFill>
                  <a:srgbClr val="000000"/>
                </a:solidFill>
                <a:latin typeface="Century Gothic" panose="020B0502020202020204" pitchFamily="34" charset="0"/>
                <a:ea typeface="Arial Unicode MS"/>
                <a:cs typeface="Arial Unicode MS"/>
              </a:rPr>
              <a:t>discharge periods are separated by a minimum of 7 days without discharging, and </a:t>
            </a:r>
          </a:p>
          <a:p>
            <a:pPr marL="171450" lvl="0" indent="-171450" fontAlgn="base">
              <a:spcBef>
                <a:spcPct val="0"/>
              </a:spcBef>
              <a:spcAft>
                <a:spcPct val="0"/>
              </a:spcAft>
              <a:buFontTx/>
              <a:buChar char="-"/>
            </a:pPr>
            <a:r>
              <a:rPr kumimoji="1" lang="en-US" sz="1200" dirty="0">
                <a:solidFill>
                  <a:srgbClr val="000000"/>
                </a:solidFill>
                <a:latin typeface="Century Gothic" panose="020B0502020202020204" pitchFamily="34" charset="0"/>
                <a:ea typeface="Arial Unicode MS"/>
                <a:cs typeface="Arial Unicode MS"/>
              </a:rPr>
              <a:t>have a hydraulic retention time of at least 90 days</a:t>
            </a:r>
          </a:p>
          <a:p>
            <a:pPr marL="0" lvl="0" indent="0" fontAlgn="base">
              <a:spcBef>
                <a:spcPct val="0"/>
              </a:spcBef>
              <a:spcAft>
                <a:spcPct val="0"/>
              </a:spcAft>
              <a:buNone/>
            </a:pPr>
            <a:endParaRPr kumimoji="1" lang="en-US" sz="1200" dirty="0">
              <a:solidFill>
                <a:srgbClr val="000000"/>
              </a:solidFill>
              <a:latin typeface="Century Gothic" panose="020B0502020202020204" pitchFamily="34" charset="0"/>
              <a:ea typeface="Arial Unicode MS"/>
              <a:cs typeface="Arial Unicode MS"/>
            </a:endParaRPr>
          </a:p>
          <a:p>
            <a:pPr marL="0" lvl="0" indent="0" fontAlgn="base">
              <a:spcBef>
                <a:spcPct val="0"/>
              </a:spcBef>
              <a:spcAft>
                <a:spcPct val="0"/>
              </a:spcAft>
              <a:buNone/>
            </a:pPr>
            <a:r>
              <a:rPr kumimoji="1" lang="en-US" sz="1200" dirty="0">
                <a:solidFill>
                  <a:srgbClr val="000000"/>
                </a:solidFill>
                <a:latin typeface="Century Gothic" panose="020B0502020202020204" pitchFamily="34" charset="0"/>
                <a:ea typeface="Arial Unicode MS"/>
                <a:cs typeface="Arial Unicode MS"/>
              </a:rPr>
              <a:t>All other WWTS are continuous.</a:t>
            </a:r>
          </a:p>
          <a:p>
            <a:pPr marL="0" lvl="0" indent="0" fontAlgn="base">
              <a:spcBef>
                <a:spcPct val="0"/>
              </a:spcBef>
              <a:spcAft>
                <a:spcPct val="0"/>
              </a:spcAft>
              <a:buNone/>
            </a:pPr>
            <a:endParaRPr kumimoji="1" lang="en-US" sz="1200" dirty="0">
              <a:solidFill>
                <a:srgbClr val="000000"/>
              </a:solidFill>
              <a:latin typeface="Century Gothic" panose="020B0502020202020204" pitchFamily="34" charset="0"/>
              <a:ea typeface="Arial Unicode MS"/>
              <a:cs typeface="Arial Unicode MS"/>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AU" dirty="0"/>
              <a:t>If not subject to WSER, still subject</a:t>
            </a:r>
            <a:r>
              <a:rPr lang="en-AU" baseline="0" dirty="0"/>
              <a:t> to FA 36(3). </a:t>
            </a:r>
            <a:r>
              <a:rPr lang="en-AU" dirty="0"/>
              <a:t>FA 38(5) Any deposit of a deleterious substance or serious and imminent danger of a deposit</a:t>
            </a:r>
            <a:r>
              <a:rPr lang="en-AU" baseline="0" dirty="0"/>
              <a:t> into water frequented by fish (or place where it may enter) without delay report to ECCC. </a:t>
            </a:r>
            <a:r>
              <a:rPr lang="en-AU" baseline="0" dirty="0" err="1"/>
              <a:t>Eg.</a:t>
            </a:r>
            <a:r>
              <a:rPr lang="en-AU" baseline="0" dirty="0"/>
              <a:t> Sewer line breaks or seepage, combined sewer discharges, lift station failures/overflows. Due Diligence: </a:t>
            </a:r>
            <a:r>
              <a:rPr lang="en-AU" b="1" baseline="0" dirty="0"/>
              <a:t>ALL</a:t>
            </a:r>
            <a:r>
              <a:rPr lang="en-AU" baseline="0" dirty="0"/>
              <a:t> reasonable measures that would have been taken by a reasonable person to prevent the offence. NOT due diligence: “we’ve always done it like this” “we didn’t know”</a:t>
            </a:r>
            <a:endParaRPr lang="en-CA" dirty="0"/>
          </a:p>
          <a:p>
            <a:pPr marL="0" lvl="0" indent="0" fontAlgn="base">
              <a:spcBef>
                <a:spcPct val="0"/>
              </a:spcBef>
              <a:spcAft>
                <a:spcPct val="0"/>
              </a:spcAft>
              <a:buNone/>
            </a:pPr>
            <a:endParaRPr kumimoji="1" lang="en-US" sz="1200" dirty="0">
              <a:solidFill>
                <a:srgbClr val="000000"/>
              </a:solidFill>
              <a:latin typeface="Century Gothic" panose="020B0502020202020204" pitchFamily="34" charset="0"/>
              <a:ea typeface="Arial Unicode MS"/>
              <a:cs typeface="Arial Unicode MS"/>
            </a:endParaRPr>
          </a:p>
          <a:p>
            <a:endParaRPr lang="en-CA" dirty="0"/>
          </a:p>
        </p:txBody>
      </p:sp>
      <p:sp>
        <p:nvSpPr>
          <p:cNvPr id="4" name="Slide Number Placeholder 3"/>
          <p:cNvSpPr>
            <a:spLocks noGrp="1"/>
          </p:cNvSpPr>
          <p:nvPr>
            <p:ph type="sldNum" sz="quarter" idx="5"/>
          </p:nvPr>
        </p:nvSpPr>
        <p:spPr/>
        <p:txBody>
          <a:bodyPr/>
          <a:lstStyle/>
          <a:p>
            <a:fld id="{57C78CC5-23A3-4F77-99C9-6E4A36F25B34}" type="slidenum">
              <a:rPr lang="en-CA" smtClean="0"/>
              <a:t>35</a:t>
            </a:fld>
            <a:endParaRPr lang="en-CA"/>
          </a:p>
        </p:txBody>
      </p:sp>
    </p:spTree>
    <p:extLst>
      <p:ext uri="{BB962C8B-B14F-4D97-AF65-F5344CB8AC3E}">
        <p14:creationId xmlns:p14="http://schemas.microsoft.com/office/powerpoint/2010/main" val="9932419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7C78CC5-23A3-4F77-99C9-6E4A36F25B34}" type="slidenum">
              <a:rPr lang="en-CA" smtClean="0"/>
              <a:t>36</a:t>
            </a:fld>
            <a:endParaRPr lang="en-CA"/>
          </a:p>
        </p:txBody>
      </p:sp>
    </p:spTree>
    <p:extLst>
      <p:ext uri="{BB962C8B-B14F-4D97-AF65-F5344CB8AC3E}">
        <p14:creationId xmlns:p14="http://schemas.microsoft.com/office/powerpoint/2010/main" val="34350007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7C78CC5-23A3-4F77-99C9-6E4A36F25B34}" type="slidenum">
              <a:rPr lang="en-CA" smtClean="0"/>
              <a:t>37</a:t>
            </a:fld>
            <a:endParaRPr lang="en-CA"/>
          </a:p>
        </p:txBody>
      </p:sp>
    </p:spTree>
    <p:extLst>
      <p:ext uri="{BB962C8B-B14F-4D97-AF65-F5344CB8AC3E}">
        <p14:creationId xmlns:p14="http://schemas.microsoft.com/office/powerpoint/2010/main" val="28005293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The </a:t>
            </a:r>
            <a:r>
              <a:rPr lang="en-US" dirty="0"/>
              <a:t>Authorization sets the time period for which wastewater release may occur, usually a few hours to a few days, based on the period of time communities believe</a:t>
            </a:r>
            <a:r>
              <a:rPr lang="en-US" baseline="0" dirty="0"/>
              <a:t> will be required to complete the work. </a:t>
            </a:r>
            <a:endParaRPr lang="en-CA" dirty="0"/>
          </a:p>
          <a:p>
            <a:endParaRPr lang="en-CA" dirty="0"/>
          </a:p>
        </p:txBody>
      </p:sp>
      <p:sp>
        <p:nvSpPr>
          <p:cNvPr id="4" name="Slide Number Placeholder 3"/>
          <p:cNvSpPr>
            <a:spLocks noGrp="1"/>
          </p:cNvSpPr>
          <p:nvPr>
            <p:ph type="sldNum" sz="quarter" idx="5"/>
          </p:nvPr>
        </p:nvSpPr>
        <p:spPr/>
        <p:txBody>
          <a:bodyPr/>
          <a:lstStyle/>
          <a:p>
            <a:fld id="{57C78CC5-23A3-4F77-99C9-6E4A36F25B34}" type="slidenum">
              <a:rPr lang="en-CA" smtClean="0"/>
              <a:t>38</a:t>
            </a:fld>
            <a:endParaRPr lang="en-CA"/>
          </a:p>
        </p:txBody>
      </p:sp>
    </p:spTree>
    <p:extLst>
      <p:ext uri="{BB962C8B-B14F-4D97-AF65-F5344CB8AC3E}">
        <p14:creationId xmlns:p14="http://schemas.microsoft.com/office/powerpoint/2010/main" val="34962542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7C78CC5-23A3-4F77-99C9-6E4A36F25B34}" type="slidenum">
              <a:rPr lang="en-CA" smtClean="0"/>
              <a:t>39</a:t>
            </a:fld>
            <a:endParaRPr lang="en-CA"/>
          </a:p>
        </p:txBody>
      </p:sp>
    </p:spTree>
    <p:extLst>
      <p:ext uri="{BB962C8B-B14F-4D97-AF65-F5344CB8AC3E}">
        <p14:creationId xmlns:p14="http://schemas.microsoft.com/office/powerpoint/2010/main" val="32192261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7C78CC5-23A3-4F77-99C9-6E4A36F25B34}" type="slidenum">
              <a:rPr lang="en-CA" smtClean="0"/>
              <a:t>40</a:t>
            </a:fld>
            <a:endParaRPr lang="en-CA"/>
          </a:p>
        </p:txBody>
      </p:sp>
    </p:spTree>
    <p:extLst>
      <p:ext uri="{BB962C8B-B14F-4D97-AF65-F5344CB8AC3E}">
        <p14:creationId xmlns:p14="http://schemas.microsoft.com/office/powerpoint/2010/main" val="32679583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7C78CC5-23A3-4F77-99C9-6E4A36F25B34}" type="slidenum">
              <a:rPr lang="en-CA" smtClean="0"/>
              <a:t>41</a:t>
            </a:fld>
            <a:endParaRPr lang="en-CA"/>
          </a:p>
        </p:txBody>
      </p:sp>
    </p:spTree>
    <p:extLst>
      <p:ext uri="{BB962C8B-B14F-4D97-AF65-F5344CB8AC3E}">
        <p14:creationId xmlns:p14="http://schemas.microsoft.com/office/powerpoint/2010/main" val="30933813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7C78CC5-23A3-4F77-99C9-6E4A36F25B34}" type="slidenum">
              <a:rPr lang="en-CA" smtClean="0"/>
              <a:t>42</a:t>
            </a:fld>
            <a:endParaRPr lang="en-CA"/>
          </a:p>
        </p:txBody>
      </p:sp>
    </p:spTree>
    <p:extLst>
      <p:ext uri="{BB962C8B-B14F-4D97-AF65-F5344CB8AC3E}">
        <p14:creationId xmlns:p14="http://schemas.microsoft.com/office/powerpoint/2010/main" val="15929215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7C78CC5-23A3-4F77-99C9-6E4A36F25B34}" type="slidenum">
              <a:rPr lang="en-CA" smtClean="0"/>
              <a:t>43</a:t>
            </a:fld>
            <a:endParaRPr lang="en-CA"/>
          </a:p>
        </p:txBody>
      </p:sp>
    </p:spTree>
    <p:extLst>
      <p:ext uri="{BB962C8B-B14F-4D97-AF65-F5344CB8AC3E}">
        <p14:creationId xmlns:p14="http://schemas.microsoft.com/office/powerpoint/2010/main" val="1855183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Even the highest level of treated effluent is subject to the Fisheries Act. </a:t>
            </a:r>
            <a:endParaRPr lang="en-CA" dirty="0"/>
          </a:p>
        </p:txBody>
      </p:sp>
      <p:sp>
        <p:nvSpPr>
          <p:cNvPr id="4" name="Slide Number Placeholder 3"/>
          <p:cNvSpPr>
            <a:spLocks noGrp="1"/>
          </p:cNvSpPr>
          <p:nvPr>
            <p:ph type="sldNum" sz="quarter" idx="5"/>
          </p:nvPr>
        </p:nvSpPr>
        <p:spPr/>
        <p:txBody>
          <a:bodyPr/>
          <a:lstStyle/>
          <a:p>
            <a:fld id="{57C78CC5-23A3-4F77-99C9-6E4A36F25B34}" type="slidenum">
              <a:rPr lang="en-CA" smtClean="0"/>
              <a:t>7</a:t>
            </a:fld>
            <a:endParaRPr lang="en-CA"/>
          </a:p>
        </p:txBody>
      </p:sp>
    </p:spTree>
    <p:extLst>
      <p:ext uri="{BB962C8B-B14F-4D97-AF65-F5344CB8AC3E}">
        <p14:creationId xmlns:p14="http://schemas.microsoft.com/office/powerpoint/2010/main" val="14818007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a:t>1</a:t>
            </a:r>
          </a:p>
        </p:txBody>
      </p:sp>
      <p:sp>
        <p:nvSpPr>
          <p:cNvPr id="5" name="Slide Number Placeholder 4"/>
          <p:cNvSpPr>
            <a:spLocks noGrp="1"/>
          </p:cNvSpPr>
          <p:nvPr>
            <p:ph type="sldNum" sz="quarter" idx="11"/>
          </p:nvPr>
        </p:nvSpPr>
        <p:spPr/>
        <p:txBody>
          <a:bodyPr/>
          <a:lstStyle/>
          <a:p>
            <a:fld id="{3A3E5FE7-B281-438D-9CE1-FA3D7A5CC1D4}" type="slidenum">
              <a:rPr lang="en-US" smtClean="0"/>
              <a:t>44</a:t>
            </a:fld>
            <a:endParaRPr lang="en-US"/>
          </a:p>
        </p:txBody>
      </p:sp>
    </p:spTree>
    <p:extLst>
      <p:ext uri="{BB962C8B-B14F-4D97-AF65-F5344CB8AC3E}">
        <p14:creationId xmlns:p14="http://schemas.microsoft.com/office/powerpoint/2010/main" val="12812966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7C78CC5-23A3-4F77-99C9-6E4A36F25B34}" type="slidenum">
              <a:rPr lang="en-CA" smtClean="0"/>
              <a:t>45</a:t>
            </a:fld>
            <a:endParaRPr lang="en-CA"/>
          </a:p>
        </p:txBody>
      </p:sp>
    </p:spTree>
    <p:extLst>
      <p:ext uri="{BB962C8B-B14F-4D97-AF65-F5344CB8AC3E}">
        <p14:creationId xmlns:p14="http://schemas.microsoft.com/office/powerpoint/2010/main" val="194633973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7C78CC5-23A3-4F77-99C9-6E4A36F25B34}" type="slidenum">
              <a:rPr lang="en-CA" smtClean="0"/>
              <a:t>46</a:t>
            </a:fld>
            <a:endParaRPr lang="en-CA"/>
          </a:p>
        </p:txBody>
      </p:sp>
    </p:spTree>
    <p:extLst>
      <p:ext uri="{BB962C8B-B14F-4D97-AF65-F5344CB8AC3E}">
        <p14:creationId xmlns:p14="http://schemas.microsoft.com/office/powerpoint/2010/main" val="427767749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7C78CC5-23A3-4F77-99C9-6E4A36F25B34}" type="slidenum">
              <a:rPr lang="en-CA" smtClean="0"/>
              <a:t>47</a:t>
            </a:fld>
            <a:endParaRPr lang="en-CA"/>
          </a:p>
        </p:txBody>
      </p:sp>
    </p:spTree>
    <p:extLst>
      <p:ext uri="{BB962C8B-B14F-4D97-AF65-F5344CB8AC3E}">
        <p14:creationId xmlns:p14="http://schemas.microsoft.com/office/powerpoint/2010/main" val="393416731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7C78CC5-23A3-4F77-99C9-6E4A36F25B34}" type="slidenum">
              <a:rPr lang="en-CA" smtClean="0"/>
              <a:t>48</a:t>
            </a:fld>
            <a:endParaRPr lang="en-CA"/>
          </a:p>
        </p:txBody>
      </p:sp>
    </p:spTree>
    <p:extLst>
      <p:ext uri="{BB962C8B-B14F-4D97-AF65-F5344CB8AC3E}">
        <p14:creationId xmlns:p14="http://schemas.microsoft.com/office/powerpoint/2010/main" val="336384183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7C78CC5-23A3-4F77-99C9-6E4A36F25B34}" type="slidenum">
              <a:rPr lang="en-CA" smtClean="0"/>
              <a:t>49</a:t>
            </a:fld>
            <a:endParaRPr lang="en-CA"/>
          </a:p>
        </p:txBody>
      </p:sp>
    </p:spTree>
    <p:extLst>
      <p:ext uri="{BB962C8B-B14F-4D97-AF65-F5344CB8AC3E}">
        <p14:creationId xmlns:p14="http://schemas.microsoft.com/office/powerpoint/2010/main" val="54921520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aseline="0" dirty="0">
                <a:latin typeface="Arial" panose="020B0604020202020204" pitchFamily="34" charset="0"/>
                <a:cs typeface="Arial" panose="020B0604020202020204" pitchFamily="34" charset="0"/>
              </a:rPr>
              <a:t>The goal is to achieve compliance at the earliest point across the continuum.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595959"/>
                </a:solidFill>
                <a:latin typeface="+mj-lt"/>
              </a:rPr>
              <a:t>EB has a </a:t>
            </a:r>
            <a:r>
              <a:rPr lang="en-US" sz="1100" b="1" dirty="0">
                <a:solidFill>
                  <a:schemeClr val="accent4"/>
                </a:solidFill>
                <a:latin typeface="+mj-lt"/>
              </a:rPr>
              <a:t>range of enforcement action tools</a:t>
            </a:r>
            <a:r>
              <a:rPr lang="en-US" sz="1100" dirty="0">
                <a:solidFill>
                  <a:schemeClr val="accent4"/>
                </a:solidFill>
                <a:latin typeface="+mj-lt"/>
              </a:rPr>
              <a:t> </a:t>
            </a:r>
            <a:r>
              <a:rPr lang="en-US" sz="1100" dirty="0">
                <a:solidFill>
                  <a:srgbClr val="595959"/>
                </a:solidFill>
                <a:latin typeface="+mj-lt"/>
              </a:rPr>
              <a:t>to address non-compliance</a:t>
            </a:r>
            <a:endParaRPr lang="en-US" sz="1100" baseline="0" dirty="0">
              <a:latin typeface="Arial" panose="020B0604020202020204" pitchFamily="34" charset="0"/>
              <a:cs typeface="Arial" panose="020B0604020202020204" pitchFamily="34" charset="0"/>
            </a:endParaRPr>
          </a:p>
          <a:p>
            <a:pPr>
              <a:lnSpc>
                <a:spcPct val="80000"/>
              </a:lnSpc>
              <a:spcAft>
                <a:spcPct val="35000"/>
              </a:spcAft>
              <a:buClr>
                <a:schemeClr val="tx1">
                  <a:lumMod val="50000"/>
                  <a:lumOff val="50000"/>
                </a:schemeClr>
              </a:buClr>
            </a:pPr>
            <a:r>
              <a:rPr kumimoji="0" lang="en-US" altLang="en-US" sz="2400" dirty="0">
                <a:solidFill>
                  <a:schemeClr val="tx1"/>
                </a:solidFill>
                <a:latin typeface="+mn-lt"/>
              </a:rPr>
              <a:t>Fine range </a:t>
            </a:r>
            <a:r>
              <a:rPr lang="en-US" altLang="en-US" sz="2400" dirty="0">
                <a:solidFill>
                  <a:schemeClr val="tx1"/>
                </a:solidFill>
                <a:latin typeface="+mn-lt"/>
              </a:rPr>
              <a:t>in cases of infraction under section 36(3)</a:t>
            </a:r>
          </a:p>
          <a:p>
            <a:pPr lvl="1">
              <a:lnSpc>
                <a:spcPct val="80000"/>
              </a:lnSpc>
              <a:spcAft>
                <a:spcPct val="35000"/>
              </a:spcAft>
              <a:buClr>
                <a:schemeClr val="tx1">
                  <a:lumMod val="50000"/>
                  <a:lumOff val="50000"/>
                </a:schemeClr>
              </a:buClr>
              <a:buFont typeface="Arial" panose="020B0604020202020204" pitchFamily="34" charset="0"/>
              <a:buChar char="−"/>
            </a:pPr>
            <a:r>
              <a:rPr lang="en-US" altLang="en-US" sz="2000" dirty="0">
                <a:solidFill>
                  <a:schemeClr val="tx1"/>
                </a:solidFill>
                <a:latin typeface="+mn-lt"/>
              </a:rPr>
              <a:t>Are found in section 40(2) of the Fisheries Act</a:t>
            </a:r>
          </a:p>
          <a:p>
            <a:endParaRPr lang="en-CA" dirty="0"/>
          </a:p>
        </p:txBody>
      </p:sp>
      <p:sp>
        <p:nvSpPr>
          <p:cNvPr id="4" name="Slide Number Placeholder 3"/>
          <p:cNvSpPr>
            <a:spLocks noGrp="1"/>
          </p:cNvSpPr>
          <p:nvPr>
            <p:ph type="sldNum" sz="quarter" idx="5"/>
          </p:nvPr>
        </p:nvSpPr>
        <p:spPr/>
        <p:txBody>
          <a:bodyPr/>
          <a:lstStyle/>
          <a:p>
            <a:fld id="{57C78CC5-23A3-4F77-99C9-6E4A36F25B34}" type="slidenum">
              <a:rPr lang="en-CA" smtClean="0"/>
              <a:t>50</a:t>
            </a:fld>
            <a:endParaRPr lang="en-CA"/>
          </a:p>
        </p:txBody>
      </p:sp>
    </p:spTree>
    <p:extLst>
      <p:ext uri="{BB962C8B-B14F-4D97-AF65-F5344CB8AC3E}">
        <p14:creationId xmlns:p14="http://schemas.microsoft.com/office/powerpoint/2010/main" val="406817370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r>
              <a:rPr lang="en-US" sz="1800" dirty="0">
                <a:solidFill>
                  <a:srgbClr val="333333"/>
                </a:solidFill>
                <a:effectLst/>
                <a:latin typeface="Calibri" panose="020F0502020204030204" pitchFamily="34" charset="0"/>
                <a:ea typeface="Calibri" panose="020F0502020204030204" pitchFamily="34" charset="0"/>
              </a:rPr>
              <a:t>ECCC is looking for your comments on proposed amendments to the </a:t>
            </a:r>
            <a:r>
              <a:rPr lang="en-US" sz="1800" i="1" dirty="0">
                <a:solidFill>
                  <a:srgbClr val="333333"/>
                </a:solidFill>
                <a:effectLst/>
                <a:latin typeface="Calibri" panose="020F0502020204030204" pitchFamily="34" charset="0"/>
                <a:ea typeface="Calibri" panose="020F0502020204030204" pitchFamily="34" charset="0"/>
              </a:rPr>
              <a:t>Wastewater Systems Effluent Regulations</a:t>
            </a:r>
            <a:r>
              <a:rPr lang="en-US" sz="1800" dirty="0">
                <a:solidFill>
                  <a:srgbClr val="333333"/>
                </a:solidFill>
                <a:effectLst/>
                <a:latin typeface="Calibri" panose="020F0502020204030204" pitchFamily="34" charset="0"/>
                <a:ea typeface="Calibri" panose="020F0502020204030204" pitchFamily="34" charset="0"/>
              </a:rPr>
              <a:t> in the areas of:</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b="1" dirty="0">
                <a:solidFill>
                  <a:srgbClr val="333333"/>
                </a:solidFill>
                <a:effectLst/>
                <a:latin typeface="Calibri" panose="020F0502020204030204" pitchFamily="34" charset="0"/>
                <a:ea typeface="Times New Roman" panose="02020603050405020304" pitchFamily="18" charset="0"/>
              </a:rPr>
              <a:t>Transitional Authorizations: </a:t>
            </a:r>
            <a:r>
              <a:rPr lang="en-US" sz="1800" dirty="0">
                <a:solidFill>
                  <a:srgbClr val="333333"/>
                </a:solidFill>
                <a:effectLst/>
                <a:latin typeface="Calibri" panose="020F0502020204030204" pitchFamily="34" charset="0"/>
                <a:ea typeface="Times New Roman" panose="02020603050405020304" pitchFamily="18" charset="0"/>
              </a:rPr>
              <a:t>ECCC is proposing to allow eligible communities another opportunity to receive an extension to comply with the Regulations. The rules to qualify for this extension, and the deadline to upgrade or build a new wastewater treatment facility would remain the same.</a:t>
            </a:r>
            <a:endParaRPr lang="en-US" sz="1800" dirty="0">
              <a:solidFill>
                <a:srgbClr val="333333"/>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b="1" dirty="0">
                <a:solidFill>
                  <a:srgbClr val="333333"/>
                </a:solidFill>
                <a:effectLst/>
                <a:latin typeface="Calibri" panose="020F0502020204030204" pitchFamily="34" charset="0"/>
                <a:ea typeface="Times New Roman" panose="02020603050405020304" pitchFamily="18" charset="0"/>
              </a:rPr>
              <a:t>Expansion of existing temporary bypass authorization:</a:t>
            </a:r>
            <a:r>
              <a:rPr lang="en-US" sz="1800" dirty="0">
                <a:solidFill>
                  <a:srgbClr val="333333"/>
                </a:solidFill>
                <a:effectLst/>
                <a:latin typeface="Calibri" panose="020F0502020204030204" pitchFamily="34" charset="0"/>
                <a:ea typeface="Times New Roman" panose="02020603050405020304" pitchFamily="18" charset="0"/>
              </a:rPr>
              <a:t> ECCC is proposing to expand the existing temporary bypass authorizations to include planned releases of wastewater from sewer systems. This approach is considered to improve transparency and lead to the least possible impact on the environment.</a:t>
            </a:r>
            <a:endParaRPr lang="en-US" sz="1800" dirty="0">
              <a:solidFill>
                <a:srgbClr val="333333"/>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b="1" dirty="0">
                <a:solidFill>
                  <a:srgbClr val="333333"/>
                </a:solidFill>
                <a:effectLst/>
                <a:latin typeface="Calibri" panose="020F0502020204030204" pitchFamily="34" charset="0"/>
                <a:ea typeface="Times New Roman" panose="02020603050405020304" pitchFamily="18" charset="0"/>
              </a:rPr>
              <a:t>Key administrative amendments: </a:t>
            </a:r>
            <a:r>
              <a:rPr lang="en-US" sz="1800" dirty="0">
                <a:solidFill>
                  <a:srgbClr val="333333"/>
                </a:solidFill>
                <a:effectLst/>
                <a:latin typeface="Calibri" panose="020F0502020204030204" pitchFamily="34" charset="0"/>
                <a:ea typeface="Times New Roman" panose="02020603050405020304" pitchFamily="18" charset="0"/>
              </a:rPr>
              <a:t>ECCC is proposing to amend administrative provisions to provide greater clarity and resolve implementation issues.</a:t>
            </a:r>
            <a:endParaRPr lang="en-US" sz="1800" dirty="0">
              <a:solidFill>
                <a:srgbClr val="333333"/>
              </a:solidFill>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57C78CC5-23A3-4F77-99C9-6E4A36F25B34}" type="slidenum">
              <a:rPr lang="en-CA" smtClean="0"/>
              <a:t>51</a:t>
            </a:fld>
            <a:endParaRPr lang="en-CA"/>
          </a:p>
        </p:txBody>
      </p:sp>
    </p:spTree>
    <p:extLst>
      <p:ext uri="{BB962C8B-B14F-4D97-AF65-F5344CB8AC3E}">
        <p14:creationId xmlns:p14="http://schemas.microsoft.com/office/powerpoint/2010/main" val="259761390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7C78CC5-23A3-4F77-99C9-6E4A36F25B34}" type="slidenum">
              <a:rPr lang="en-CA" smtClean="0"/>
              <a:t>52</a:t>
            </a:fld>
            <a:endParaRPr lang="en-CA"/>
          </a:p>
        </p:txBody>
      </p:sp>
    </p:spTree>
    <p:extLst>
      <p:ext uri="{BB962C8B-B14F-4D97-AF65-F5344CB8AC3E}">
        <p14:creationId xmlns:p14="http://schemas.microsoft.com/office/powerpoint/2010/main" val="361025783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7C78CC5-23A3-4F77-99C9-6E4A36F25B34}" type="slidenum">
              <a:rPr lang="en-CA" smtClean="0"/>
              <a:t>53</a:t>
            </a:fld>
            <a:endParaRPr lang="en-CA"/>
          </a:p>
        </p:txBody>
      </p:sp>
    </p:spTree>
    <p:extLst>
      <p:ext uri="{BB962C8B-B14F-4D97-AF65-F5344CB8AC3E}">
        <p14:creationId xmlns:p14="http://schemas.microsoft.com/office/powerpoint/2010/main" val="391339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Intermittent System: </a:t>
            </a:r>
          </a:p>
          <a:p>
            <a:pPr marL="285750" indent="-285750">
              <a:buFontTx/>
              <a:buChar char="-"/>
            </a:pPr>
            <a:r>
              <a:rPr kumimoji="1" lang="en-CA" altLang="en-US" sz="1800" kern="0" dirty="0">
                <a:solidFill>
                  <a:srgbClr val="000000"/>
                </a:solidFill>
                <a:ea typeface="Arial Unicode MS"/>
                <a:cs typeface="Arial" charset="0"/>
              </a:rPr>
              <a:t>Discharge periods must be separated by at least 7 days of no discharge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1" lang="en-CA" sz="1800" kern="0" dirty="0">
                <a:solidFill>
                  <a:srgbClr val="000000"/>
                </a:solidFill>
                <a:ea typeface="Arial Unicode MS"/>
                <a:cs typeface="Arial" charset="0"/>
              </a:rPr>
              <a:t>   </a:t>
            </a:r>
            <a:r>
              <a:rPr kumimoji="1" lang="en-CA" altLang="en-US" sz="1200" kern="0" dirty="0">
                <a:solidFill>
                  <a:srgbClr val="000000"/>
                </a:solidFill>
                <a:ea typeface="Arial Unicode MS"/>
                <a:cs typeface="Arial Unicode MS"/>
              </a:rPr>
              <a:t>Hydraulic retention time (HRT) </a:t>
            </a:r>
            <a:r>
              <a:rPr kumimoji="1" lang="en-CA" altLang="en-US" sz="1200" kern="0" dirty="0">
                <a:solidFill>
                  <a:srgbClr val="000000"/>
                </a:solidFill>
                <a:ea typeface="Arial Unicode MS"/>
                <a:cs typeface="Arial" charset="0"/>
              </a:rPr>
              <a:t>≥ 90 days (seasonally discharging lagoons)</a:t>
            </a:r>
          </a:p>
          <a:p>
            <a:pPr marL="0" indent="0">
              <a:buFontTx/>
              <a:buNone/>
            </a:pPr>
            <a:endParaRPr lang="en-US" dirty="0"/>
          </a:p>
          <a:p>
            <a:pPr marL="0" indent="0">
              <a:buFontTx/>
              <a:buNone/>
            </a:pPr>
            <a:r>
              <a:rPr lang="en-US" dirty="0"/>
              <a:t>Continuous System – all other systems (also includes raw discharging outfalls)</a:t>
            </a:r>
          </a:p>
          <a:p>
            <a:pPr marL="0" indent="0">
              <a:buFontTx/>
              <a:buNone/>
            </a:pPr>
            <a:endParaRPr lang="en-US" dirty="0"/>
          </a:p>
          <a:p>
            <a:r>
              <a:rPr lang="en-US" dirty="0"/>
              <a:t>Step 1: Identification of their system </a:t>
            </a:r>
            <a:endParaRPr lang="en-CA" dirty="0"/>
          </a:p>
        </p:txBody>
      </p:sp>
      <p:sp>
        <p:nvSpPr>
          <p:cNvPr id="4" name="Slide Number Placeholder 3"/>
          <p:cNvSpPr>
            <a:spLocks noGrp="1"/>
          </p:cNvSpPr>
          <p:nvPr>
            <p:ph type="sldNum" sz="quarter" idx="5"/>
          </p:nvPr>
        </p:nvSpPr>
        <p:spPr/>
        <p:txBody>
          <a:bodyPr/>
          <a:lstStyle/>
          <a:p>
            <a:fld id="{57C78CC5-23A3-4F77-99C9-6E4A36F25B34}" type="slidenum">
              <a:rPr lang="en-CA" smtClean="0"/>
              <a:t>8</a:t>
            </a:fld>
            <a:endParaRPr lang="en-CA"/>
          </a:p>
        </p:txBody>
      </p:sp>
    </p:spTree>
    <p:extLst>
      <p:ext uri="{BB962C8B-B14F-4D97-AF65-F5344CB8AC3E}">
        <p14:creationId xmlns:p14="http://schemas.microsoft.com/office/powerpoint/2010/main" val="352433600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dirty="0">
                <a:effectLst/>
                <a:latin typeface="Calibri" panose="020F0502020204030204" pitchFamily="34" charset="0"/>
                <a:ea typeface="Calibri" panose="020F0502020204030204" pitchFamily="34" charset="0"/>
              </a:rPr>
              <a:t>We have published the </a:t>
            </a:r>
            <a:r>
              <a:rPr lang="en-CA" sz="1200" i="1" dirty="0">
                <a:effectLst/>
                <a:latin typeface="Calibri" panose="020F0502020204030204" pitchFamily="34" charset="0"/>
                <a:ea typeface="Calibri" panose="020F0502020204030204" pitchFamily="34" charset="0"/>
              </a:rPr>
              <a:t>Regulations Amending the</a:t>
            </a:r>
            <a:r>
              <a:rPr lang="en-CA" sz="1200" dirty="0">
                <a:effectLst/>
                <a:latin typeface="Calibri" panose="020F0502020204030204" pitchFamily="34" charset="0"/>
                <a:ea typeface="Calibri" panose="020F0502020204030204" pitchFamily="34" charset="0"/>
              </a:rPr>
              <a:t> </a:t>
            </a:r>
            <a:r>
              <a:rPr lang="en-CA" sz="1200" i="1" dirty="0">
                <a:effectLst/>
                <a:latin typeface="Calibri" panose="020F0502020204030204" pitchFamily="34" charset="0"/>
                <a:ea typeface="Calibri" panose="020F0502020204030204" pitchFamily="34" charset="0"/>
              </a:rPr>
              <a:t>Wastewater Systems Effluent Regulations</a:t>
            </a:r>
            <a:r>
              <a:rPr lang="en-CA" sz="1200" dirty="0">
                <a:effectLst/>
                <a:latin typeface="Calibri" panose="020F0502020204030204" pitchFamily="34" charset="0"/>
                <a:ea typeface="Calibri" panose="020F0502020204030204" pitchFamily="34" charset="0"/>
              </a:rPr>
              <a:t> in </a:t>
            </a:r>
            <a:r>
              <a:rPr lang="en-CA" sz="1200" i="1" u="sng" dirty="0">
                <a:solidFill>
                  <a:srgbClr val="0563C1"/>
                </a:solidFill>
                <a:effectLst/>
                <a:latin typeface="Calibri" panose="020F0502020204030204" pitchFamily="34" charset="0"/>
                <a:ea typeface="Calibri" panose="020F0502020204030204" pitchFamily="34" charset="0"/>
                <a:hlinkClick r:id="rId3"/>
              </a:rPr>
              <a:t>Canada Gazette</a:t>
            </a:r>
            <a:r>
              <a:rPr lang="en-CA" sz="1200" i="0" u="sng" dirty="0">
                <a:solidFill>
                  <a:srgbClr val="0563C1"/>
                </a:solidFill>
                <a:effectLst/>
                <a:latin typeface="Calibri" panose="020F0502020204030204" pitchFamily="34" charset="0"/>
                <a:ea typeface="Calibri" panose="020F0502020204030204" pitchFamily="34" charset="0"/>
                <a:hlinkClick r:id="rId3"/>
              </a:rPr>
              <a:t> I</a:t>
            </a:r>
            <a:r>
              <a:rPr lang="en-CA" sz="1200" dirty="0">
                <a:effectLst/>
                <a:latin typeface="Calibri" panose="020F0502020204030204" pitchFamily="34" charset="0"/>
                <a:ea typeface="Calibri" panose="020F0502020204030204" pitchFamily="34" charset="0"/>
              </a:rPr>
              <a:t> on May 27 for a 60 day public consultation period. </a:t>
            </a:r>
            <a:r>
              <a:rPr lang="en-US" sz="1200" dirty="0">
                <a:effectLst/>
                <a:latin typeface="Calibri" panose="020F0502020204030204" pitchFamily="34" charset="0"/>
                <a:ea typeface="Calibri" panose="020F0502020204030204" pitchFamily="34" charset="0"/>
              </a:rPr>
              <a:t>An email has been sent to </a:t>
            </a:r>
            <a:r>
              <a:rPr lang="en-US" sz="1200" dirty="0" err="1">
                <a:effectLst/>
                <a:latin typeface="Calibri" panose="020F0502020204030204" pitchFamily="34" charset="0"/>
                <a:ea typeface="Calibri" panose="020F0502020204030204" pitchFamily="34" charset="0"/>
              </a:rPr>
              <a:t>regulatees</a:t>
            </a:r>
            <a:r>
              <a:rPr lang="en-US" sz="1200" dirty="0">
                <a:effectLst/>
                <a:latin typeface="Calibri" panose="020F0502020204030204" pitchFamily="34" charset="0"/>
                <a:ea typeface="Calibri" panose="020F0502020204030204" pitchFamily="34" charset="0"/>
              </a:rPr>
              <a:t>, Indigenous communities and organizations, key stakeholders and other interested parties to inform them of the publication as well as details on methods for engaging and providing feedback. </a:t>
            </a:r>
            <a:endParaRPr lang="en-CA" sz="1200" dirty="0">
              <a:effectLst/>
              <a:latin typeface="Calibri" panose="020F0502020204030204" pitchFamily="34" charset="0"/>
              <a:ea typeface="Calibri" panose="020F0502020204030204" pitchFamily="34" charset="0"/>
            </a:endParaRPr>
          </a:p>
          <a:p>
            <a:r>
              <a:rPr lang="en-CA" sz="1200" dirty="0">
                <a:effectLst/>
                <a:latin typeface="Calibri" panose="020F0502020204030204" pitchFamily="34" charset="0"/>
                <a:ea typeface="Calibri" panose="020F0502020204030204" pitchFamily="34" charset="0"/>
              </a:rPr>
              <a:t> </a:t>
            </a:r>
          </a:p>
          <a:p>
            <a:r>
              <a:rPr lang="en-US" sz="1200" dirty="0">
                <a:effectLst/>
                <a:latin typeface="Calibri" panose="020F0502020204030204" pitchFamily="34" charset="0"/>
                <a:ea typeface="Calibri" panose="020F0502020204030204" pitchFamily="34" charset="0"/>
              </a:rPr>
              <a:t>Factsheets and additional information are available on our webpage: </a:t>
            </a:r>
            <a:r>
              <a:rPr lang="en-US" sz="1200" u="sng" dirty="0">
                <a:solidFill>
                  <a:srgbClr val="0563C1"/>
                </a:solidFill>
                <a:effectLst/>
                <a:latin typeface="Calibri" panose="020F0502020204030204" pitchFamily="34" charset="0"/>
                <a:ea typeface="Calibri" panose="020F0502020204030204" pitchFamily="34" charset="0"/>
                <a:hlinkClick r:id="rId4"/>
              </a:rPr>
              <a:t>Consultations on wastewater - Canada.ca</a:t>
            </a:r>
            <a:r>
              <a:rPr lang="en-US" sz="1200" dirty="0">
                <a:effectLst/>
                <a:latin typeface="Calibri" panose="020F0502020204030204" pitchFamily="34" charset="0"/>
                <a:ea typeface="Calibri" panose="020F0502020204030204" pitchFamily="34" charset="0"/>
              </a:rPr>
              <a:t>. </a:t>
            </a:r>
            <a:r>
              <a:rPr lang="en-CA" sz="1200" dirty="0">
                <a:effectLst/>
                <a:latin typeface="Calibri" panose="020F0502020204030204" pitchFamily="34" charset="0"/>
                <a:ea typeface="Calibri" panose="020F0502020204030204" pitchFamily="34" charset="0"/>
              </a:rPr>
              <a:t>We invite you to share any feedback and perspectives directly with us by </a:t>
            </a:r>
            <a:r>
              <a:rPr lang="en-CA" sz="1200" b="1" dirty="0">
                <a:effectLst/>
                <a:latin typeface="Calibri" panose="020F0502020204030204" pitchFamily="34" charset="0"/>
                <a:ea typeface="Calibri" panose="020F0502020204030204" pitchFamily="34" charset="0"/>
              </a:rPr>
              <a:t>July 26, 2023</a:t>
            </a:r>
            <a:r>
              <a:rPr lang="en-CA" sz="1200" dirty="0">
                <a:effectLst/>
                <a:latin typeface="Calibri" panose="020F0502020204030204" pitchFamily="34" charset="0"/>
                <a:ea typeface="Calibri" panose="020F0502020204030204" pitchFamily="34" charset="0"/>
              </a:rPr>
              <a:t>. All comments received during the consultation phase will inform the final amended regulations. </a:t>
            </a:r>
          </a:p>
          <a:p>
            <a:endParaRPr lang="en-CA" dirty="0"/>
          </a:p>
        </p:txBody>
      </p:sp>
      <p:sp>
        <p:nvSpPr>
          <p:cNvPr id="4" name="Slide Number Placeholder 3"/>
          <p:cNvSpPr>
            <a:spLocks noGrp="1"/>
          </p:cNvSpPr>
          <p:nvPr>
            <p:ph type="sldNum" sz="quarter" idx="5"/>
          </p:nvPr>
        </p:nvSpPr>
        <p:spPr/>
        <p:txBody>
          <a:bodyPr/>
          <a:lstStyle/>
          <a:p>
            <a:fld id="{57C78CC5-23A3-4F77-99C9-6E4A36F25B34}" type="slidenum">
              <a:rPr lang="en-CA" smtClean="0"/>
              <a:t>54</a:t>
            </a:fld>
            <a:endParaRPr lang="en-CA"/>
          </a:p>
        </p:txBody>
      </p:sp>
    </p:spTree>
    <p:extLst>
      <p:ext uri="{BB962C8B-B14F-4D97-AF65-F5344CB8AC3E}">
        <p14:creationId xmlns:p14="http://schemas.microsoft.com/office/powerpoint/2010/main" val="179901184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7C78CC5-23A3-4F77-99C9-6E4A36F25B34}" type="slidenum">
              <a:rPr lang="en-CA" smtClean="0"/>
              <a:t>55</a:t>
            </a:fld>
            <a:endParaRPr lang="en-CA"/>
          </a:p>
        </p:txBody>
      </p:sp>
    </p:spTree>
    <p:extLst>
      <p:ext uri="{BB962C8B-B14F-4D97-AF65-F5344CB8AC3E}">
        <p14:creationId xmlns:p14="http://schemas.microsoft.com/office/powerpoint/2010/main" val="335572819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7C78CC5-23A3-4F77-99C9-6E4A36F25B34}" type="slidenum">
              <a:rPr lang="en-CA" smtClean="0"/>
              <a:t>56</a:t>
            </a:fld>
            <a:endParaRPr lang="en-CA"/>
          </a:p>
        </p:txBody>
      </p:sp>
    </p:spTree>
    <p:extLst>
      <p:ext uri="{BB962C8B-B14F-4D97-AF65-F5344CB8AC3E}">
        <p14:creationId xmlns:p14="http://schemas.microsoft.com/office/powerpoint/2010/main" val="496377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7C78CC5-23A3-4F77-99C9-6E4A36F25B34}" type="slidenum">
              <a:rPr lang="en-CA" smtClean="0"/>
              <a:t>9</a:t>
            </a:fld>
            <a:endParaRPr lang="en-CA"/>
          </a:p>
        </p:txBody>
      </p:sp>
    </p:spTree>
    <p:extLst>
      <p:ext uri="{BB962C8B-B14F-4D97-AF65-F5344CB8AC3E}">
        <p14:creationId xmlns:p14="http://schemas.microsoft.com/office/powerpoint/2010/main" val="34816762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7C78CC5-23A3-4F77-99C9-6E4A36F25B34}" type="slidenum">
              <a:rPr lang="en-CA" smtClean="0"/>
              <a:t>10</a:t>
            </a:fld>
            <a:endParaRPr lang="en-CA"/>
          </a:p>
        </p:txBody>
      </p:sp>
    </p:spTree>
    <p:extLst>
      <p:ext uri="{BB962C8B-B14F-4D97-AF65-F5344CB8AC3E}">
        <p14:creationId xmlns:p14="http://schemas.microsoft.com/office/powerpoint/2010/main" val="36492684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7C78CC5-23A3-4F77-99C9-6E4A36F25B34}" type="slidenum">
              <a:rPr lang="en-CA" smtClean="0"/>
              <a:t>11</a:t>
            </a:fld>
            <a:endParaRPr lang="en-CA"/>
          </a:p>
        </p:txBody>
      </p:sp>
    </p:spTree>
    <p:extLst>
      <p:ext uri="{BB962C8B-B14F-4D97-AF65-F5344CB8AC3E}">
        <p14:creationId xmlns:p14="http://schemas.microsoft.com/office/powerpoint/2010/main" val="26479838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600" dirty="0"/>
              <a:t>Limits on the concentrations of certain pollutants (CBOD, suspended solids, total residual chlorine and un-ionized ammonia)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6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9600" dirty="0"/>
              <a:t>You must meet the limits for TRC and NH3 even though you don’t have to sample. </a:t>
            </a:r>
          </a:p>
          <a:p>
            <a:endParaRPr lang="en-CA" dirty="0"/>
          </a:p>
        </p:txBody>
      </p:sp>
      <p:sp>
        <p:nvSpPr>
          <p:cNvPr id="4" name="Slide Number Placeholder 3"/>
          <p:cNvSpPr>
            <a:spLocks noGrp="1"/>
          </p:cNvSpPr>
          <p:nvPr>
            <p:ph type="sldNum" sz="quarter" idx="5"/>
          </p:nvPr>
        </p:nvSpPr>
        <p:spPr/>
        <p:txBody>
          <a:bodyPr/>
          <a:lstStyle/>
          <a:p>
            <a:fld id="{57C78CC5-23A3-4F77-99C9-6E4A36F25B34}" type="slidenum">
              <a:rPr lang="en-CA" smtClean="0"/>
              <a:t>12</a:t>
            </a:fld>
            <a:endParaRPr lang="en-CA"/>
          </a:p>
        </p:txBody>
      </p:sp>
    </p:spTree>
    <p:extLst>
      <p:ext uri="{BB962C8B-B14F-4D97-AF65-F5344CB8AC3E}">
        <p14:creationId xmlns:p14="http://schemas.microsoft.com/office/powerpoint/2010/main" val="8462542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3202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037ADB-4FB9-482D-A1A4-E1F489B212F5}" type="datetimeFigureOut">
              <a:rPr lang="en-US" smtClean="0"/>
              <a:t>6/9/2023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E84AB2-A68C-446D-B258-F807154688F9}" type="slidenum">
              <a:rPr lang="en-US" smtClean="0"/>
              <a:t>‹#›</a:t>
            </a:fld>
            <a:endParaRPr lang="en-US"/>
          </a:p>
        </p:txBody>
      </p:sp>
    </p:spTree>
    <p:extLst>
      <p:ext uri="{BB962C8B-B14F-4D97-AF65-F5344CB8AC3E}">
        <p14:creationId xmlns:p14="http://schemas.microsoft.com/office/powerpoint/2010/main" val="463405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037ADB-4FB9-482D-A1A4-E1F489B212F5}" type="datetimeFigureOut">
              <a:rPr lang="en-US" smtClean="0"/>
              <a:t>6/9/2023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E84AB2-A68C-446D-B258-F807154688F9}"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9154518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037ADB-4FB9-482D-A1A4-E1F489B212F5}" type="datetimeFigureOut">
              <a:rPr lang="en-US" smtClean="0"/>
              <a:t>6/9/2023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E84AB2-A68C-446D-B258-F807154688F9}" type="slidenum">
              <a:rPr lang="en-US" smtClean="0"/>
              <a:t>‹#›</a:t>
            </a:fld>
            <a:endParaRPr lang="en-US"/>
          </a:p>
        </p:txBody>
      </p:sp>
    </p:spTree>
    <p:extLst>
      <p:ext uri="{BB962C8B-B14F-4D97-AF65-F5344CB8AC3E}">
        <p14:creationId xmlns:p14="http://schemas.microsoft.com/office/powerpoint/2010/main" val="21880525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037ADB-4FB9-482D-A1A4-E1F489B212F5}" type="datetimeFigureOut">
              <a:rPr lang="en-US" smtClean="0"/>
              <a:t>6/9/2023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E84AB2-A68C-446D-B258-F807154688F9}"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5164067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037ADB-4FB9-482D-A1A4-E1F489B212F5}" type="datetimeFigureOut">
              <a:rPr lang="en-US" smtClean="0"/>
              <a:t>6/9/2023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E84AB2-A68C-446D-B258-F807154688F9}" type="slidenum">
              <a:rPr lang="en-US" smtClean="0"/>
              <a:t>‹#›</a:t>
            </a:fld>
            <a:endParaRPr lang="en-US"/>
          </a:p>
        </p:txBody>
      </p:sp>
    </p:spTree>
    <p:extLst>
      <p:ext uri="{BB962C8B-B14F-4D97-AF65-F5344CB8AC3E}">
        <p14:creationId xmlns:p14="http://schemas.microsoft.com/office/powerpoint/2010/main" val="3129431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037ADB-4FB9-482D-A1A4-E1F489B212F5}" type="datetimeFigureOut">
              <a:rPr lang="en-US" smtClean="0"/>
              <a:t>6/9/2023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E84AB2-A68C-446D-B258-F807154688F9}" type="slidenum">
              <a:rPr lang="en-US" smtClean="0"/>
              <a:t>‹#›</a:t>
            </a:fld>
            <a:endParaRPr lang="en-US"/>
          </a:p>
        </p:txBody>
      </p:sp>
    </p:spTree>
    <p:extLst>
      <p:ext uri="{BB962C8B-B14F-4D97-AF65-F5344CB8AC3E}">
        <p14:creationId xmlns:p14="http://schemas.microsoft.com/office/powerpoint/2010/main" val="3269691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037ADB-4FB9-482D-A1A4-E1F489B212F5}" type="datetimeFigureOut">
              <a:rPr lang="en-US" smtClean="0"/>
              <a:t>6/9/2023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E84AB2-A68C-446D-B258-F807154688F9}" type="slidenum">
              <a:rPr lang="en-US" smtClean="0"/>
              <a:t>‹#›</a:t>
            </a:fld>
            <a:endParaRPr lang="en-US"/>
          </a:p>
        </p:txBody>
      </p:sp>
    </p:spTree>
    <p:extLst>
      <p:ext uri="{BB962C8B-B14F-4D97-AF65-F5344CB8AC3E}">
        <p14:creationId xmlns:p14="http://schemas.microsoft.com/office/powerpoint/2010/main" val="30280696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45586" y="1412777"/>
            <a:ext cx="7992888" cy="1470025"/>
          </a:xfrm>
        </p:spPr>
        <p:txBody>
          <a:bodyPr/>
          <a:lstStyle>
            <a:lvl1pPr algn="l">
              <a:defRPr b="1" baseline="0">
                <a:solidFill>
                  <a:schemeClr val="bg1"/>
                </a:solidFill>
                <a:latin typeface="+mj-lt"/>
              </a:defRPr>
            </a:lvl1pPr>
          </a:lstStyle>
          <a:p>
            <a:r>
              <a:rPr lang="en-US" dirty="0"/>
              <a:t>PLACE YOUR TITLE HERE</a:t>
            </a:r>
          </a:p>
        </p:txBody>
      </p:sp>
      <p:sp>
        <p:nvSpPr>
          <p:cNvPr id="3" name="Subtitle 2"/>
          <p:cNvSpPr>
            <a:spLocks noGrp="1"/>
          </p:cNvSpPr>
          <p:nvPr>
            <p:ph type="subTitle" idx="1" hasCustomPrompt="1"/>
          </p:nvPr>
        </p:nvSpPr>
        <p:spPr>
          <a:xfrm>
            <a:off x="850666" y="2883051"/>
            <a:ext cx="4945470" cy="1914102"/>
          </a:xfrm>
        </p:spPr>
        <p:txBody>
          <a:bodyPr/>
          <a:lstStyle>
            <a:lvl1pPr marL="0" indent="0" algn="l">
              <a:buNone/>
              <a:defRPr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PLACE YOUR </a:t>
            </a:r>
            <a:br>
              <a:rPr lang="en-US" dirty="0"/>
            </a:br>
            <a:r>
              <a:rPr lang="en-US" dirty="0"/>
              <a:t>SUB-TITLE HERE</a:t>
            </a:r>
            <a:endParaRPr lang="en-CA" dirty="0"/>
          </a:p>
        </p:txBody>
      </p:sp>
    </p:spTree>
    <p:extLst>
      <p:ext uri="{BB962C8B-B14F-4D97-AF65-F5344CB8AC3E}">
        <p14:creationId xmlns:p14="http://schemas.microsoft.com/office/powerpoint/2010/main" val="2807023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63624D-2D64-4326-B42C-B6C857663422}" type="datetimeFigureOut">
              <a:rPr lang="en-CA" smtClean="0"/>
              <a:t>2023-06-09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05161A0-0E6A-4BED-9027-1915FC7FE8F8}" type="slidenum">
              <a:rPr lang="en-CA" smtClean="0"/>
              <a:t>‹#›</a:t>
            </a:fld>
            <a:endParaRPr lang="en-CA" dirty="0"/>
          </a:p>
        </p:txBody>
      </p:sp>
    </p:spTree>
    <p:extLst>
      <p:ext uri="{BB962C8B-B14F-4D97-AF65-F5344CB8AC3E}">
        <p14:creationId xmlns:p14="http://schemas.microsoft.com/office/powerpoint/2010/main" val="2977811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037ADB-4FB9-482D-A1A4-E1F489B212F5}" type="datetimeFigureOut">
              <a:rPr lang="en-US" smtClean="0"/>
              <a:t>6/9/2023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E84AB2-A68C-446D-B258-F807154688F9}" type="slidenum">
              <a:rPr lang="en-US" smtClean="0"/>
              <a:t>‹#›</a:t>
            </a:fld>
            <a:endParaRPr lang="en-US"/>
          </a:p>
        </p:txBody>
      </p:sp>
    </p:spTree>
    <p:extLst>
      <p:ext uri="{BB962C8B-B14F-4D97-AF65-F5344CB8AC3E}">
        <p14:creationId xmlns:p14="http://schemas.microsoft.com/office/powerpoint/2010/main" val="2814862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F037ADB-4FB9-482D-A1A4-E1F489B212F5}" type="datetimeFigureOut">
              <a:rPr lang="en-US" smtClean="0"/>
              <a:t>6/9/2023</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CE84AB2-A68C-446D-B258-F807154688F9}" type="slidenum">
              <a:rPr lang="en-US" smtClean="0"/>
              <a:t>‹#›</a:t>
            </a:fld>
            <a:endParaRPr lang="en-US"/>
          </a:p>
        </p:txBody>
      </p:sp>
    </p:spTree>
    <p:extLst>
      <p:ext uri="{BB962C8B-B14F-4D97-AF65-F5344CB8AC3E}">
        <p14:creationId xmlns:p14="http://schemas.microsoft.com/office/powerpoint/2010/main" val="1814476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F037ADB-4FB9-482D-A1A4-E1F489B212F5}" type="datetimeFigureOut">
              <a:rPr lang="en-US" smtClean="0"/>
              <a:t>6/9/2023</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CE84AB2-A68C-446D-B258-F807154688F9}" type="slidenum">
              <a:rPr lang="en-US" smtClean="0"/>
              <a:t>‹#›</a:t>
            </a:fld>
            <a:endParaRPr lang="en-US"/>
          </a:p>
        </p:txBody>
      </p:sp>
    </p:spTree>
    <p:extLst>
      <p:ext uri="{BB962C8B-B14F-4D97-AF65-F5344CB8AC3E}">
        <p14:creationId xmlns:p14="http://schemas.microsoft.com/office/powerpoint/2010/main" val="277382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F037ADB-4FB9-482D-A1A4-E1F489B212F5}" type="datetimeFigureOut">
              <a:rPr lang="en-US" smtClean="0"/>
              <a:t>6/9/2023</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CE84AB2-A68C-446D-B258-F807154688F9}" type="slidenum">
              <a:rPr lang="en-US" smtClean="0"/>
              <a:t>‹#›</a:t>
            </a:fld>
            <a:endParaRPr lang="en-US"/>
          </a:p>
        </p:txBody>
      </p:sp>
    </p:spTree>
    <p:extLst>
      <p:ext uri="{BB962C8B-B14F-4D97-AF65-F5344CB8AC3E}">
        <p14:creationId xmlns:p14="http://schemas.microsoft.com/office/powerpoint/2010/main" val="3233189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037ADB-4FB9-482D-A1A4-E1F489B212F5}" type="datetimeFigureOut">
              <a:rPr lang="en-US" smtClean="0"/>
              <a:t>6/9/2023</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CE84AB2-A68C-446D-B258-F807154688F9}" type="slidenum">
              <a:rPr lang="en-US" smtClean="0"/>
              <a:t>‹#›</a:t>
            </a:fld>
            <a:endParaRPr lang="en-US"/>
          </a:p>
        </p:txBody>
      </p:sp>
    </p:spTree>
    <p:extLst>
      <p:ext uri="{BB962C8B-B14F-4D97-AF65-F5344CB8AC3E}">
        <p14:creationId xmlns:p14="http://schemas.microsoft.com/office/powerpoint/2010/main" val="4018291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F037ADB-4FB9-482D-A1A4-E1F489B212F5}" type="datetimeFigureOut">
              <a:rPr lang="en-US" smtClean="0"/>
              <a:t>6/9/2023</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CE84AB2-A68C-446D-B258-F807154688F9}" type="slidenum">
              <a:rPr lang="en-US" smtClean="0"/>
              <a:t>‹#›</a:t>
            </a:fld>
            <a:endParaRPr lang="en-US"/>
          </a:p>
        </p:txBody>
      </p:sp>
    </p:spTree>
    <p:extLst>
      <p:ext uri="{BB962C8B-B14F-4D97-AF65-F5344CB8AC3E}">
        <p14:creationId xmlns:p14="http://schemas.microsoft.com/office/powerpoint/2010/main" val="304055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F037ADB-4FB9-482D-A1A4-E1F489B212F5}" type="datetimeFigureOut">
              <a:rPr lang="en-US" smtClean="0"/>
              <a:t>6/9/2023</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CE84AB2-A68C-446D-B258-F807154688F9}" type="slidenum">
              <a:rPr lang="en-US" smtClean="0"/>
              <a:t>‹#›</a:t>
            </a:fld>
            <a:endParaRPr lang="en-US"/>
          </a:p>
        </p:txBody>
      </p:sp>
    </p:spTree>
    <p:extLst>
      <p:ext uri="{BB962C8B-B14F-4D97-AF65-F5344CB8AC3E}">
        <p14:creationId xmlns:p14="http://schemas.microsoft.com/office/powerpoint/2010/main" val="772959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F037ADB-4FB9-482D-A1A4-E1F489B212F5}" type="datetimeFigureOut">
              <a:rPr lang="en-US" smtClean="0"/>
              <a:t>6/9/2023</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5CE84AB2-A68C-446D-B258-F807154688F9}" type="slidenum">
              <a:rPr lang="en-US" smtClean="0"/>
              <a:t>‹#›</a:t>
            </a:fld>
            <a:endParaRPr lang="en-US"/>
          </a:p>
        </p:txBody>
      </p:sp>
    </p:spTree>
    <p:extLst>
      <p:ext uri="{BB962C8B-B14F-4D97-AF65-F5344CB8AC3E}">
        <p14:creationId xmlns:p14="http://schemas.microsoft.com/office/powerpoint/2010/main" val="1203878442"/>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 id="214748373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3"/>
            <a:ext cx="8229600" cy="406104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492875"/>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037ADB-4FB9-482D-A1A4-E1F489B212F5}" type="datetimeFigureOut">
              <a:rPr lang="en-US" smtClean="0"/>
              <a:t>6/9/2023</a:t>
            </a:fld>
            <a:endParaRPr lang="en-US"/>
          </a:p>
        </p:txBody>
      </p:sp>
      <p:sp>
        <p:nvSpPr>
          <p:cNvPr id="6" name="Slide Number Placeholder 5"/>
          <p:cNvSpPr>
            <a:spLocks noGrp="1"/>
          </p:cNvSpPr>
          <p:nvPr>
            <p:ph type="sldNum" sz="quarter" idx="4"/>
          </p:nvPr>
        </p:nvSpPr>
        <p:spPr>
          <a:xfrm>
            <a:off x="6553200" y="649287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E84AB2-A68C-446D-B258-F807154688F9}" type="slidenum">
              <a:rPr lang="en-US" smtClean="0"/>
              <a:t>‹#›</a:t>
            </a:fld>
            <a:endParaRPr lang="en-US"/>
          </a:p>
        </p:txBody>
      </p:sp>
    </p:spTree>
    <p:extLst>
      <p:ext uri="{BB962C8B-B14F-4D97-AF65-F5344CB8AC3E}">
        <p14:creationId xmlns:p14="http://schemas.microsoft.com/office/powerpoint/2010/main" val="2893587391"/>
      </p:ext>
    </p:extLst>
  </p:cSld>
  <p:clrMap bg1="lt1" tx1="dk1" bg2="lt2" tx2="dk2" accent1="accent1" accent2="accent2" accent3="accent3" accent4="accent4" accent5="accent5" accent6="accent6" hlink="hlink" folHlink="folHlink"/>
  <p:sldLayoutIdLst>
    <p:sldLayoutId id="2147483739" r:id="rId1"/>
  </p:sldLayoutIdLst>
  <p:txStyles>
    <p:titleStyle>
      <a:lvl1pPr algn="ctr" defTabSz="914400" rtl="0" eaLnBrk="1" latinLnBrk="0" hangingPunct="1">
        <a:spcBef>
          <a:spcPct val="0"/>
        </a:spcBef>
        <a:buNone/>
        <a:defRPr sz="4400" b="1" kern="1200" cap="all" baseline="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omments" Target="../comments/commen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canada.ca/en/environment-climate-change/services/wastewater/system-effluent-regulations-reporting/overview/determining-average-daily-effluent-volume.htm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omments" Target="../comments/comment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omments" Target="../comments/comment6.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comments" Target="../comments/comment7.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5.png"/><Relationship Id="rId7" Type="http://schemas.openxmlformats.org/officeDocument/2006/relationships/diagramColors" Target="../diagrams/colors1.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8.png"/><Relationship Id="rId7" Type="http://schemas.openxmlformats.org/officeDocument/2006/relationships/diagramColors" Target="../diagrams/colors2.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comments" Target="../comments/comment8.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canada.ca/en/environment-climate-change/services/wastewater/system-effluent-regulations-reporting/overview/temporary-bypass-authorizations.html"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canada.ca/en/environment-climate-change/services/wastewater/system-effluent-regulations-reporting/overview/temporary-authorization-to-deposit-un-ionized-ammonia.html"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mailto:eu-ww@ec.gc.ca"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www.canada.ca/en/environment-climate-change/services/environmental-emergencies-program/contacts-province.html"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comments" Target="../comments/comment9.xml"/><Relationship Id="rId4" Type="http://schemas.openxmlformats.org/officeDocument/2006/relationships/hyperlink" Target="https://www.canada.ca/en/environment-climate-change/services/wastewater/system-effluent-regulations-reporting/overview/factsheet-unauthorized-deposits.html" TargetMode="Externa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ec.ss.ec.gc.ca/"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hyperlink" Target="https://youtu.be/xSlTL-O5Qcs?list=PLF90V7foF0CemVXJIRj4IlNIgIoRguRA7"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www.canada.ca/en/environment-climate-change/services/wastewater/consultations-wastewater.html"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comments" Target="../comments/comment10.xml"/><Relationship Id="rId4" Type="http://schemas.openxmlformats.org/officeDocument/2006/relationships/hyperlink" Target="mailto:eu-ww@ec.gc.ca"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comments" Target="../comments/comment11.xml"/><Relationship Id="rId4" Type="http://schemas.openxmlformats.org/officeDocument/2006/relationships/image" Target="../media/image32.png"/></Relationships>
</file>

<file path=ppt/slides/_rels/slide53.xml.rels><?xml version="1.0" encoding="UTF-8" standalone="yes"?>
<Relationships xmlns="http://schemas.openxmlformats.org/package/2006/relationships"><Relationship Id="rId3" Type="http://schemas.openxmlformats.org/officeDocument/2006/relationships/comments" Target="../comments/comment12.xm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www.canada.ca/en/environment-climate-change/services/wastewater/consultations-wastewater.html"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comments" Target="../comments/comment13.xml"/><Relationship Id="rId4" Type="http://schemas.openxmlformats.org/officeDocument/2006/relationships/hyperlink" Target="mailto:eu-ww@ec.gc.ca"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laws-lois.justice.gc.ca/eng/regulations/SOR-2012-139/FullText.html"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hyperlink" Target="https://publications.gc.ca/site/eng/9.896119/publication.html"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mailto:Melissa.Maissan@ec.gc.ca"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hyperlink" Target="mailto:eu-ww@ec.gc.ca" TargetMode="External"/><Relationship Id="rId4" Type="http://schemas.openxmlformats.org/officeDocument/2006/relationships/hyperlink" Target="mailto:.Sohail@ec.gc.ca"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Wastewater systems effluent regulations</a:t>
            </a:r>
            <a:endParaRPr lang="en-CA" dirty="0"/>
          </a:p>
        </p:txBody>
      </p:sp>
      <p:sp>
        <p:nvSpPr>
          <p:cNvPr id="3" name="Subtitle 2"/>
          <p:cNvSpPr>
            <a:spLocks noGrp="1"/>
          </p:cNvSpPr>
          <p:nvPr>
            <p:ph type="subTitle" idx="1"/>
          </p:nvPr>
        </p:nvSpPr>
        <p:spPr/>
        <p:txBody>
          <a:bodyPr/>
          <a:lstStyle/>
          <a:p>
            <a:r>
              <a:rPr lang="en-US" dirty="0"/>
              <a:t>TSAG - 2023</a:t>
            </a:r>
            <a:endParaRPr lang="en-CA" dirty="0"/>
          </a:p>
        </p:txBody>
      </p:sp>
    </p:spTree>
    <p:extLst>
      <p:ext uri="{BB962C8B-B14F-4D97-AF65-F5344CB8AC3E}">
        <p14:creationId xmlns:p14="http://schemas.microsoft.com/office/powerpoint/2010/main" val="42052135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alpha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DF87B-FCE6-5B45-7C79-32A15C134DC5}"/>
              </a:ext>
            </a:extLst>
          </p:cNvPr>
          <p:cNvSpPr>
            <a:spLocks noGrp="1"/>
          </p:cNvSpPr>
          <p:nvPr>
            <p:ph type="title"/>
          </p:nvPr>
        </p:nvSpPr>
        <p:spPr>
          <a:xfrm>
            <a:off x="507999" y="609600"/>
            <a:ext cx="5060951" cy="1320800"/>
          </a:xfrm>
        </p:spPr>
        <p:txBody>
          <a:bodyPr>
            <a:normAutofit/>
          </a:bodyPr>
          <a:lstStyle/>
          <a:p>
            <a:r>
              <a:rPr lang="en-US" sz="4000" dirty="0">
                <a:solidFill>
                  <a:schemeClr val="accent2"/>
                </a:solidFill>
              </a:rPr>
              <a:t>WSER OVERVIEW – </a:t>
            </a:r>
            <a:r>
              <a:rPr lang="en-US" sz="3200" dirty="0">
                <a:solidFill>
                  <a:schemeClr val="accent2"/>
                </a:solidFill>
              </a:rPr>
              <a:t>Effluent Deposits</a:t>
            </a:r>
            <a:endParaRPr lang="en-CA" sz="3200" dirty="0"/>
          </a:p>
        </p:txBody>
      </p:sp>
      <p:sp>
        <p:nvSpPr>
          <p:cNvPr id="3" name="Content Placeholder 2">
            <a:extLst>
              <a:ext uri="{FF2B5EF4-FFF2-40B4-BE49-F238E27FC236}">
                <a16:creationId xmlns:a16="http://schemas.microsoft.com/office/drawing/2014/main" id="{EEA6FAF5-7F90-538E-76B8-445B9230D505}"/>
              </a:ext>
            </a:extLst>
          </p:cNvPr>
          <p:cNvSpPr>
            <a:spLocks noGrp="1"/>
          </p:cNvSpPr>
          <p:nvPr>
            <p:ph idx="1"/>
          </p:nvPr>
        </p:nvSpPr>
        <p:spPr>
          <a:xfrm>
            <a:off x="507999" y="2021946"/>
            <a:ext cx="6800305" cy="4575406"/>
          </a:xfrm>
        </p:spPr>
        <p:txBody>
          <a:bodyPr>
            <a:normAutofit fontScale="25000" lnSpcReduction="20000"/>
          </a:bodyPr>
          <a:lstStyle/>
          <a:p>
            <a:pPr>
              <a:spcAft>
                <a:spcPts val="1000"/>
              </a:spcAft>
            </a:pPr>
            <a:r>
              <a:rPr lang="en-US" sz="9600" dirty="0"/>
              <a:t>ECCC recommends wastewater systems take advantage of the authorization to deposit provided by the WSER</a:t>
            </a:r>
            <a:endParaRPr lang="en-US" sz="6400" dirty="0"/>
          </a:p>
          <a:p>
            <a:pPr>
              <a:spcAft>
                <a:spcPts val="1000"/>
              </a:spcAft>
            </a:pPr>
            <a:r>
              <a:rPr lang="en-US" sz="9600" dirty="0"/>
              <a:t>If a community with a wastewater system is not in compliance with the WSER, then it is </a:t>
            </a:r>
            <a:r>
              <a:rPr lang="en-US" sz="9600" dirty="0">
                <a:solidFill>
                  <a:srgbClr val="FF0000"/>
                </a:solidFill>
              </a:rPr>
              <a:t>not authorized</a:t>
            </a:r>
            <a:r>
              <a:rPr lang="en-US" sz="9600" dirty="0"/>
              <a:t> under the Fisheries Act (FA) to deposit effluent into water frequented by fish or into a place where it could make its way to a body of water that is frequented by fish.</a:t>
            </a:r>
          </a:p>
          <a:p>
            <a:pPr>
              <a:spcAft>
                <a:spcPts val="1000"/>
              </a:spcAft>
            </a:pPr>
            <a:r>
              <a:rPr lang="en-US" sz="9600" dirty="0"/>
              <a:t>If the community makes an </a:t>
            </a:r>
            <a:r>
              <a:rPr lang="en-US" sz="9600" dirty="0">
                <a:solidFill>
                  <a:srgbClr val="FF0000"/>
                </a:solidFill>
              </a:rPr>
              <a:t>unauthorized deposit or fails to comply with any applicable requirements under the Regulations, they may be subject to enforcement actions.</a:t>
            </a:r>
          </a:p>
          <a:p>
            <a:pPr marL="0" indent="0">
              <a:buNone/>
            </a:pPr>
            <a:endParaRPr lang="en-US" sz="4400" dirty="0"/>
          </a:p>
          <a:p>
            <a:endParaRPr kumimoji="1" lang="en-US" sz="4200" kern="0" dirty="0">
              <a:ea typeface="Arial Unicode MS"/>
            </a:endParaRPr>
          </a:p>
          <a:p>
            <a:endParaRPr kumimoji="1" lang="en-US" sz="2800" kern="0" dirty="0">
              <a:ea typeface="Arial Unicode MS"/>
            </a:endParaRPr>
          </a:p>
        </p:txBody>
      </p:sp>
      <p:cxnSp>
        <p:nvCxnSpPr>
          <p:cNvPr id="9" name="Straight Connector 8">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28259" y="0"/>
            <a:ext cx="9144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4978931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alpha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DF87B-FCE6-5B45-7C79-32A15C134DC5}"/>
              </a:ext>
            </a:extLst>
          </p:cNvPr>
          <p:cNvSpPr>
            <a:spLocks noGrp="1"/>
          </p:cNvSpPr>
          <p:nvPr>
            <p:ph type="title"/>
          </p:nvPr>
        </p:nvSpPr>
        <p:spPr>
          <a:xfrm>
            <a:off x="507999" y="609600"/>
            <a:ext cx="5060951" cy="1320800"/>
          </a:xfrm>
        </p:spPr>
        <p:txBody>
          <a:bodyPr>
            <a:normAutofit/>
          </a:bodyPr>
          <a:lstStyle/>
          <a:p>
            <a:r>
              <a:rPr lang="en-US" sz="4000" dirty="0">
                <a:solidFill>
                  <a:schemeClr val="accent2"/>
                </a:solidFill>
              </a:rPr>
              <a:t>WSER OVERVIEW – </a:t>
            </a:r>
            <a:r>
              <a:rPr lang="en-US" sz="3200" dirty="0">
                <a:solidFill>
                  <a:schemeClr val="accent2"/>
                </a:solidFill>
              </a:rPr>
              <a:t>Authorization to Deposit</a:t>
            </a:r>
            <a:endParaRPr lang="en-CA" sz="3200" dirty="0"/>
          </a:p>
        </p:txBody>
      </p:sp>
      <p:sp>
        <p:nvSpPr>
          <p:cNvPr id="3" name="Content Placeholder 2">
            <a:extLst>
              <a:ext uri="{FF2B5EF4-FFF2-40B4-BE49-F238E27FC236}">
                <a16:creationId xmlns:a16="http://schemas.microsoft.com/office/drawing/2014/main" id="{EEA6FAF5-7F90-538E-76B8-445B9230D505}"/>
              </a:ext>
            </a:extLst>
          </p:cNvPr>
          <p:cNvSpPr>
            <a:spLocks noGrp="1"/>
          </p:cNvSpPr>
          <p:nvPr>
            <p:ph idx="1"/>
          </p:nvPr>
        </p:nvSpPr>
        <p:spPr>
          <a:xfrm>
            <a:off x="507999" y="2021946"/>
            <a:ext cx="6944321" cy="4575406"/>
          </a:xfrm>
        </p:spPr>
        <p:txBody>
          <a:bodyPr>
            <a:normAutofit fontScale="25000" lnSpcReduction="20000"/>
          </a:bodyPr>
          <a:lstStyle/>
          <a:p>
            <a:pPr>
              <a:lnSpc>
                <a:spcPct val="120000"/>
              </a:lnSpc>
            </a:pPr>
            <a:r>
              <a:rPr lang="en-US" sz="9600" dirty="0"/>
              <a:t>To comply with WSER the effluent must meet specific conditions during discharge:</a:t>
            </a:r>
          </a:p>
          <a:p>
            <a:pPr lvl="1">
              <a:lnSpc>
                <a:spcPct val="120000"/>
              </a:lnSpc>
            </a:pPr>
            <a:r>
              <a:rPr lang="en-US" sz="9600" dirty="0"/>
              <a:t>Limits on the concentrations of certain pollutants (CBOD, suspended solids, total residual chlorine and un-ionized ammonia) </a:t>
            </a:r>
          </a:p>
          <a:p>
            <a:pPr lvl="1">
              <a:lnSpc>
                <a:spcPct val="120000"/>
              </a:lnSpc>
            </a:pPr>
            <a:r>
              <a:rPr lang="en-US" sz="9600" dirty="0"/>
              <a:t>Effluent deposited cannot be acutely lethal to fish (i.e. poisonous)</a:t>
            </a:r>
          </a:p>
          <a:p>
            <a:pPr lvl="1">
              <a:lnSpc>
                <a:spcPct val="120000"/>
              </a:lnSpc>
            </a:pPr>
            <a:r>
              <a:rPr lang="en-US" sz="9600" dirty="0"/>
              <a:t>Effluent quality standards came into effect January 1, 2015</a:t>
            </a:r>
          </a:p>
          <a:p>
            <a:pPr lvl="1">
              <a:lnSpc>
                <a:spcPct val="120000"/>
              </a:lnSpc>
            </a:pPr>
            <a:r>
              <a:rPr lang="en-US" sz="9600" dirty="0"/>
              <a:t>Requirements for monitoring, record keeping, and reporting</a:t>
            </a:r>
          </a:p>
          <a:p>
            <a:endParaRPr kumimoji="1" lang="en-US" sz="9600" kern="0" dirty="0">
              <a:ea typeface="Arial Unicode MS"/>
            </a:endParaRPr>
          </a:p>
          <a:p>
            <a:endParaRPr kumimoji="1" lang="en-US" sz="2800" kern="0" dirty="0">
              <a:ea typeface="Arial Unicode MS"/>
            </a:endParaRPr>
          </a:p>
        </p:txBody>
      </p:sp>
      <p:cxnSp>
        <p:nvCxnSpPr>
          <p:cNvPr id="9" name="Straight Connector 8">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28259" y="0"/>
            <a:ext cx="9144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1498867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bg>
      <p:bgPr>
        <a:solidFill>
          <a:schemeClr val="bg1">
            <a:alpha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DF87B-FCE6-5B45-7C79-32A15C134DC5}"/>
              </a:ext>
            </a:extLst>
          </p:cNvPr>
          <p:cNvSpPr>
            <a:spLocks noGrp="1"/>
          </p:cNvSpPr>
          <p:nvPr>
            <p:ph type="title"/>
          </p:nvPr>
        </p:nvSpPr>
        <p:spPr>
          <a:xfrm>
            <a:off x="507999" y="609600"/>
            <a:ext cx="5060951" cy="1320800"/>
          </a:xfrm>
        </p:spPr>
        <p:txBody>
          <a:bodyPr>
            <a:normAutofit/>
          </a:bodyPr>
          <a:lstStyle/>
          <a:p>
            <a:r>
              <a:rPr lang="en-US" sz="4000" dirty="0">
                <a:solidFill>
                  <a:schemeClr val="accent2"/>
                </a:solidFill>
              </a:rPr>
              <a:t>WSER OVERVIEW – </a:t>
            </a:r>
            <a:r>
              <a:rPr lang="en-US" sz="3200" dirty="0">
                <a:solidFill>
                  <a:schemeClr val="accent2"/>
                </a:solidFill>
              </a:rPr>
              <a:t>Authorization to Deposit</a:t>
            </a:r>
            <a:endParaRPr lang="en-CA" sz="3200" dirty="0"/>
          </a:p>
        </p:txBody>
      </p:sp>
      <p:sp>
        <p:nvSpPr>
          <p:cNvPr id="3" name="Content Placeholder 2">
            <a:extLst>
              <a:ext uri="{FF2B5EF4-FFF2-40B4-BE49-F238E27FC236}">
                <a16:creationId xmlns:a16="http://schemas.microsoft.com/office/drawing/2014/main" id="{EEA6FAF5-7F90-538E-76B8-445B9230D505}"/>
              </a:ext>
            </a:extLst>
          </p:cNvPr>
          <p:cNvSpPr>
            <a:spLocks noGrp="1"/>
          </p:cNvSpPr>
          <p:nvPr>
            <p:ph idx="1"/>
          </p:nvPr>
        </p:nvSpPr>
        <p:spPr>
          <a:xfrm>
            <a:off x="507999" y="2021946"/>
            <a:ext cx="6800305" cy="4575406"/>
          </a:xfrm>
        </p:spPr>
        <p:txBody>
          <a:bodyPr>
            <a:normAutofit/>
          </a:bodyPr>
          <a:lstStyle/>
          <a:p>
            <a:endParaRPr kumimoji="1" lang="en-US" sz="4200" kern="0" dirty="0">
              <a:ea typeface="Arial Unicode MS"/>
            </a:endParaRPr>
          </a:p>
          <a:p>
            <a:endParaRPr kumimoji="1" lang="en-US" sz="2800" kern="0" dirty="0">
              <a:ea typeface="Arial Unicode MS"/>
            </a:endParaRPr>
          </a:p>
        </p:txBody>
      </p:sp>
      <p:cxnSp>
        <p:nvCxnSpPr>
          <p:cNvPr id="9" name="Straight Connector 8">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28259" y="0"/>
            <a:ext cx="9144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4" name="Picture 3">
            <a:extLst>
              <a:ext uri="{FF2B5EF4-FFF2-40B4-BE49-F238E27FC236}">
                <a16:creationId xmlns:a16="http://schemas.microsoft.com/office/drawing/2014/main" id="{4506CB9F-B11F-4B2F-7856-43404CC2E71A}"/>
              </a:ext>
            </a:extLst>
          </p:cNvPr>
          <p:cNvPicPr>
            <a:picLocks noChangeAspect="1"/>
          </p:cNvPicPr>
          <p:nvPr/>
        </p:nvPicPr>
        <p:blipFill>
          <a:blip r:embed="rId3"/>
          <a:stretch>
            <a:fillRect/>
          </a:stretch>
        </p:blipFill>
        <p:spPr>
          <a:xfrm>
            <a:off x="1163247" y="2412488"/>
            <a:ext cx="6817507" cy="2033024"/>
          </a:xfrm>
          <a:prstGeom prst="rect">
            <a:avLst/>
          </a:prstGeom>
        </p:spPr>
      </p:pic>
      <p:sp>
        <p:nvSpPr>
          <p:cNvPr id="6" name="TextBox 5">
            <a:extLst>
              <a:ext uri="{FF2B5EF4-FFF2-40B4-BE49-F238E27FC236}">
                <a16:creationId xmlns:a16="http://schemas.microsoft.com/office/drawing/2014/main" id="{B749589C-D0F7-EEA2-01DB-7487CC284531}"/>
              </a:ext>
            </a:extLst>
          </p:cNvPr>
          <p:cNvSpPr txBox="1"/>
          <p:nvPr/>
        </p:nvSpPr>
        <p:spPr>
          <a:xfrm>
            <a:off x="2033097" y="4537058"/>
            <a:ext cx="5077807" cy="1477328"/>
          </a:xfrm>
          <a:prstGeom prst="rect">
            <a:avLst/>
          </a:prstGeom>
          <a:noFill/>
        </p:spPr>
        <p:txBody>
          <a:bodyPr wrap="square">
            <a:spAutoFit/>
          </a:bodyPr>
          <a:lstStyle/>
          <a:p>
            <a:r>
              <a:rPr lang="en-US" dirty="0"/>
              <a:t>*TRC standard for systems &lt; 5000 m3/day is in effect since January 1, 2021</a:t>
            </a:r>
          </a:p>
          <a:p>
            <a:r>
              <a:rPr lang="en-US" dirty="0"/>
              <a:t>*Un-ionized ammonia (NH3) reporting requirements ended June 30, 2014, but the standard for NH3 must still be met</a:t>
            </a:r>
            <a:endParaRPr lang="en-CA" dirty="0"/>
          </a:p>
        </p:txBody>
      </p:sp>
    </p:spTree>
    <p:extLst>
      <p:ext uri="{BB962C8B-B14F-4D97-AF65-F5344CB8AC3E}">
        <p14:creationId xmlns:p14="http://schemas.microsoft.com/office/powerpoint/2010/main" val="41937087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alpha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DF87B-FCE6-5B45-7C79-32A15C134DC5}"/>
              </a:ext>
            </a:extLst>
          </p:cNvPr>
          <p:cNvSpPr>
            <a:spLocks noGrp="1"/>
          </p:cNvSpPr>
          <p:nvPr>
            <p:ph type="title"/>
          </p:nvPr>
        </p:nvSpPr>
        <p:spPr>
          <a:xfrm>
            <a:off x="507998" y="609600"/>
            <a:ext cx="6520259" cy="1320800"/>
          </a:xfrm>
        </p:spPr>
        <p:txBody>
          <a:bodyPr>
            <a:normAutofit/>
          </a:bodyPr>
          <a:lstStyle/>
          <a:p>
            <a:r>
              <a:rPr lang="en-US" sz="4000" dirty="0">
                <a:solidFill>
                  <a:schemeClr val="accent2"/>
                </a:solidFill>
              </a:rPr>
              <a:t>WSER OVERVIEW – </a:t>
            </a:r>
            <a:br>
              <a:rPr lang="en-US" sz="4000" dirty="0">
                <a:solidFill>
                  <a:schemeClr val="accent2"/>
                </a:solidFill>
              </a:rPr>
            </a:br>
            <a:r>
              <a:rPr lang="en-US" sz="3100" dirty="0">
                <a:solidFill>
                  <a:schemeClr val="accent2"/>
                </a:solidFill>
              </a:rPr>
              <a:t>National Effluent Quality Standards</a:t>
            </a:r>
            <a:endParaRPr lang="en-CA" dirty="0"/>
          </a:p>
        </p:txBody>
      </p:sp>
      <p:sp>
        <p:nvSpPr>
          <p:cNvPr id="3" name="Content Placeholder 2">
            <a:extLst>
              <a:ext uri="{FF2B5EF4-FFF2-40B4-BE49-F238E27FC236}">
                <a16:creationId xmlns:a16="http://schemas.microsoft.com/office/drawing/2014/main" id="{EEA6FAF5-7F90-538E-76B8-445B9230D505}"/>
              </a:ext>
            </a:extLst>
          </p:cNvPr>
          <p:cNvSpPr>
            <a:spLocks noGrp="1"/>
          </p:cNvSpPr>
          <p:nvPr>
            <p:ph idx="1"/>
          </p:nvPr>
        </p:nvSpPr>
        <p:spPr>
          <a:xfrm>
            <a:off x="507999" y="2021946"/>
            <a:ext cx="6800305" cy="4575406"/>
          </a:xfrm>
        </p:spPr>
        <p:txBody>
          <a:bodyPr>
            <a:normAutofit/>
          </a:bodyPr>
          <a:lstStyle/>
          <a:p>
            <a:endParaRPr kumimoji="1" lang="en-US" sz="4200" kern="0" dirty="0">
              <a:ea typeface="Arial Unicode MS"/>
            </a:endParaRPr>
          </a:p>
          <a:p>
            <a:endParaRPr kumimoji="1" lang="en-US" sz="2800" kern="0" dirty="0">
              <a:ea typeface="Arial Unicode MS"/>
            </a:endParaRPr>
          </a:p>
        </p:txBody>
      </p:sp>
      <p:cxnSp>
        <p:nvCxnSpPr>
          <p:cNvPr id="9" name="Straight Connector 8">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28259" y="0"/>
            <a:ext cx="9144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4" name="Table 3">
            <a:extLst>
              <a:ext uri="{FF2B5EF4-FFF2-40B4-BE49-F238E27FC236}">
                <a16:creationId xmlns:a16="http://schemas.microsoft.com/office/drawing/2014/main" id="{374D9F81-FCC7-89EA-3C68-FC6EF3EF9C10}"/>
              </a:ext>
            </a:extLst>
          </p:cNvPr>
          <p:cNvGraphicFramePr>
            <a:graphicFrameLocks noGrp="1"/>
          </p:cNvGraphicFramePr>
          <p:nvPr>
            <p:extLst>
              <p:ext uri="{D42A27DB-BD31-4B8C-83A1-F6EECF244321}">
                <p14:modId xmlns:p14="http://schemas.microsoft.com/office/powerpoint/2010/main" val="1560600038"/>
              </p:ext>
            </p:extLst>
          </p:nvPr>
        </p:nvGraphicFramePr>
        <p:xfrm>
          <a:off x="611941" y="2434784"/>
          <a:ext cx="7920118" cy="1988433"/>
        </p:xfrm>
        <a:graphic>
          <a:graphicData uri="http://schemas.openxmlformats.org/drawingml/2006/table">
            <a:tbl>
              <a:tblPr firstRow="1" firstCol="1" bandRow="1">
                <a:tableStyleId>{5C22544A-7EE6-4342-B048-85BDC9FD1C3A}</a:tableStyleId>
              </a:tblPr>
              <a:tblGrid>
                <a:gridCol w="2354373">
                  <a:extLst>
                    <a:ext uri="{9D8B030D-6E8A-4147-A177-3AD203B41FA5}">
                      <a16:colId xmlns:a16="http://schemas.microsoft.com/office/drawing/2014/main" val="3820744949"/>
                    </a:ext>
                  </a:extLst>
                </a:gridCol>
                <a:gridCol w="1855583">
                  <a:extLst>
                    <a:ext uri="{9D8B030D-6E8A-4147-A177-3AD203B41FA5}">
                      <a16:colId xmlns:a16="http://schemas.microsoft.com/office/drawing/2014/main" val="2355480388"/>
                    </a:ext>
                  </a:extLst>
                </a:gridCol>
                <a:gridCol w="2043447">
                  <a:extLst>
                    <a:ext uri="{9D8B030D-6E8A-4147-A177-3AD203B41FA5}">
                      <a16:colId xmlns:a16="http://schemas.microsoft.com/office/drawing/2014/main" val="2491382945"/>
                    </a:ext>
                  </a:extLst>
                </a:gridCol>
                <a:gridCol w="1666715">
                  <a:extLst>
                    <a:ext uri="{9D8B030D-6E8A-4147-A177-3AD203B41FA5}">
                      <a16:colId xmlns:a16="http://schemas.microsoft.com/office/drawing/2014/main" val="4215421414"/>
                    </a:ext>
                  </a:extLst>
                </a:gridCol>
              </a:tblGrid>
              <a:tr h="432048">
                <a:tc>
                  <a:txBody>
                    <a:bodyPr/>
                    <a:lstStyle/>
                    <a:p>
                      <a:pPr marL="0" marR="0" algn="ctr">
                        <a:lnSpc>
                          <a:spcPct val="107000"/>
                        </a:lnSpc>
                        <a:spcBef>
                          <a:spcPts val="0"/>
                        </a:spcBef>
                        <a:spcAft>
                          <a:spcPts val="0"/>
                        </a:spcAft>
                      </a:pPr>
                      <a:r>
                        <a:rPr lang="en-US" sz="1400" b="1" dirty="0">
                          <a:solidFill>
                            <a:schemeClr val="tx1"/>
                          </a:solidFill>
                          <a:effectLst/>
                        </a:rPr>
                        <a:t>Pollutants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7000"/>
                        </a:lnSpc>
                        <a:spcBef>
                          <a:spcPts val="0"/>
                        </a:spcBef>
                        <a:spcAft>
                          <a:spcPts val="0"/>
                        </a:spcAft>
                      </a:pPr>
                      <a:r>
                        <a:rPr lang="en-US" sz="1400" b="1" dirty="0">
                          <a:solidFill>
                            <a:schemeClr val="tx1"/>
                          </a:solidFill>
                          <a:effectLst/>
                        </a:rPr>
                        <a:t>Limits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7000"/>
                        </a:lnSpc>
                        <a:spcBef>
                          <a:spcPts val="0"/>
                        </a:spcBef>
                        <a:spcAft>
                          <a:spcPts val="0"/>
                        </a:spcAft>
                      </a:pPr>
                      <a:r>
                        <a:rPr lang="en-US" sz="1400" b="1" dirty="0">
                          <a:solidFill>
                            <a:schemeClr val="tx1"/>
                          </a:solidFill>
                          <a:effectLst/>
                        </a:rPr>
                        <a:t>Sampling</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7000"/>
                        </a:lnSpc>
                        <a:spcBef>
                          <a:spcPts val="0"/>
                        </a:spcBef>
                        <a:spcAft>
                          <a:spcPts val="0"/>
                        </a:spcAft>
                      </a:pPr>
                      <a:r>
                        <a:rPr lang="en-US" sz="1400" b="1" dirty="0">
                          <a:solidFill>
                            <a:schemeClr val="tx1"/>
                          </a:solidFill>
                          <a:effectLst/>
                        </a:rPr>
                        <a:t>Reporting results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733550494"/>
                  </a:ext>
                </a:extLst>
              </a:tr>
              <a:tr h="486054">
                <a:tc>
                  <a:txBody>
                    <a:bodyPr/>
                    <a:lstStyle/>
                    <a:p>
                      <a:pPr marL="0" marR="0" algn="l">
                        <a:lnSpc>
                          <a:spcPct val="107000"/>
                        </a:lnSpc>
                        <a:spcBef>
                          <a:spcPts val="0"/>
                        </a:spcBef>
                        <a:spcAft>
                          <a:spcPts val="0"/>
                        </a:spcAft>
                      </a:pPr>
                      <a:r>
                        <a:rPr lang="en-US" sz="1400" b="1" dirty="0">
                          <a:solidFill>
                            <a:schemeClr val="tx1"/>
                          </a:solidFill>
                          <a:effectLst/>
                        </a:rPr>
                        <a:t>Carbonaceous biochemical oxygen demand (CBOD)</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algn="ctr">
                        <a:lnSpc>
                          <a:spcPct val="107000"/>
                        </a:lnSpc>
                        <a:spcBef>
                          <a:spcPts val="0"/>
                        </a:spcBef>
                        <a:spcAft>
                          <a:spcPts val="0"/>
                        </a:spcAft>
                      </a:pPr>
                      <a:r>
                        <a:rPr lang="en-US" sz="1400" dirty="0">
                          <a:solidFill>
                            <a:schemeClr val="tx1"/>
                          </a:solidFill>
                          <a:effectLst/>
                        </a:rPr>
                        <a:t>Average </a:t>
                      </a:r>
                      <a:r>
                        <a:rPr lang="en-CA" sz="1400" dirty="0">
                          <a:solidFill>
                            <a:schemeClr val="tx1"/>
                          </a:solidFill>
                          <a:effectLst/>
                        </a:rPr>
                        <a:t>≤ 25 mg/L</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400" dirty="0">
                          <a:solidFill>
                            <a:schemeClr val="tx1"/>
                          </a:solidFill>
                          <a:effectLst/>
                        </a:rPr>
                        <a:t>Yes</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400" dirty="0">
                          <a:solidFill>
                            <a:schemeClr val="tx1"/>
                          </a:solidFill>
                          <a:effectLst/>
                        </a:rPr>
                        <a:t>Yes</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75311778"/>
                  </a:ext>
                </a:extLst>
              </a:tr>
              <a:tr h="324036">
                <a:tc>
                  <a:txBody>
                    <a:bodyPr/>
                    <a:lstStyle/>
                    <a:p>
                      <a:pPr marL="0" marR="0" algn="l">
                        <a:lnSpc>
                          <a:spcPct val="107000"/>
                        </a:lnSpc>
                        <a:spcBef>
                          <a:spcPts val="0"/>
                        </a:spcBef>
                        <a:spcAft>
                          <a:spcPts val="0"/>
                        </a:spcAft>
                      </a:pPr>
                      <a:r>
                        <a:rPr lang="en-US" sz="1400" b="1" dirty="0">
                          <a:solidFill>
                            <a:schemeClr val="tx1"/>
                          </a:solidFill>
                          <a:effectLst/>
                        </a:rPr>
                        <a:t>Suspended solids (TSS)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algn="ctr">
                        <a:lnSpc>
                          <a:spcPct val="107000"/>
                        </a:lnSpc>
                        <a:spcBef>
                          <a:spcPts val="0"/>
                        </a:spcBef>
                        <a:spcAft>
                          <a:spcPts val="0"/>
                        </a:spcAft>
                      </a:pPr>
                      <a:r>
                        <a:rPr lang="en-US" sz="1400" dirty="0">
                          <a:solidFill>
                            <a:schemeClr val="tx1"/>
                          </a:solidFill>
                          <a:effectLst/>
                        </a:rPr>
                        <a:t>Average </a:t>
                      </a:r>
                      <a:r>
                        <a:rPr lang="en-CA" sz="1400" dirty="0">
                          <a:solidFill>
                            <a:schemeClr val="tx1"/>
                          </a:solidFill>
                          <a:effectLst/>
                        </a:rPr>
                        <a:t>≤ 25 mg/L</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400" dirty="0">
                          <a:solidFill>
                            <a:schemeClr val="tx1"/>
                          </a:solidFill>
                          <a:effectLst/>
                        </a:rPr>
                        <a:t>Yes</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400" dirty="0">
                          <a:solidFill>
                            <a:schemeClr val="tx1"/>
                          </a:solidFill>
                          <a:effectLst/>
                        </a:rPr>
                        <a:t>Yes</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96498540"/>
                  </a:ext>
                </a:extLst>
              </a:tr>
              <a:tr h="301160">
                <a:tc>
                  <a:txBody>
                    <a:bodyPr/>
                    <a:lstStyle/>
                    <a:p>
                      <a:pPr marL="0" marR="0" algn="l">
                        <a:lnSpc>
                          <a:spcPct val="107000"/>
                        </a:lnSpc>
                        <a:spcBef>
                          <a:spcPts val="0"/>
                        </a:spcBef>
                        <a:spcAft>
                          <a:spcPts val="0"/>
                        </a:spcAft>
                      </a:pPr>
                      <a:r>
                        <a:rPr lang="en-US" sz="1400" b="1" dirty="0">
                          <a:solidFill>
                            <a:schemeClr val="tx1"/>
                          </a:solidFill>
                          <a:effectLst/>
                        </a:rPr>
                        <a:t>Total residual chlorine</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algn="ctr">
                        <a:lnSpc>
                          <a:spcPct val="107000"/>
                        </a:lnSpc>
                        <a:spcBef>
                          <a:spcPts val="0"/>
                        </a:spcBef>
                        <a:spcAft>
                          <a:spcPts val="0"/>
                        </a:spcAft>
                      </a:pPr>
                      <a:r>
                        <a:rPr lang="en-US" sz="1400" dirty="0">
                          <a:solidFill>
                            <a:schemeClr val="tx1"/>
                          </a:solidFill>
                          <a:effectLst/>
                        </a:rPr>
                        <a:t>Average </a:t>
                      </a:r>
                      <a:r>
                        <a:rPr lang="en-CA" sz="1400" dirty="0">
                          <a:solidFill>
                            <a:schemeClr val="tx1"/>
                          </a:solidFill>
                          <a:effectLst/>
                        </a:rPr>
                        <a:t>≤ 0.02 mg/L</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400" dirty="0">
                          <a:solidFill>
                            <a:schemeClr val="tx1"/>
                          </a:solidFill>
                          <a:effectLst/>
                        </a:rPr>
                        <a:t>Not required</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400" dirty="0">
                          <a:solidFill>
                            <a:schemeClr val="tx1"/>
                          </a:solidFill>
                          <a:effectLst/>
                        </a:rPr>
                        <a:t>Not required</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86603192"/>
                  </a:ext>
                </a:extLst>
              </a:tr>
              <a:tr h="301160">
                <a:tc>
                  <a:txBody>
                    <a:bodyPr/>
                    <a:lstStyle/>
                    <a:p>
                      <a:pPr marL="0" marR="0" algn="l">
                        <a:lnSpc>
                          <a:spcPct val="107000"/>
                        </a:lnSpc>
                        <a:spcBef>
                          <a:spcPts val="0"/>
                        </a:spcBef>
                        <a:spcAft>
                          <a:spcPts val="0"/>
                        </a:spcAft>
                      </a:pPr>
                      <a:r>
                        <a:rPr lang="en-US" sz="1400" b="1" dirty="0">
                          <a:solidFill>
                            <a:schemeClr val="tx1"/>
                          </a:solidFill>
                          <a:effectLst/>
                        </a:rPr>
                        <a:t>Unionized ammonia</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algn="ctr">
                        <a:lnSpc>
                          <a:spcPct val="107000"/>
                        </a:lnSpc>
                        <a:spcBef>
                          <a:spcPts val="0"/>
                        </a:spcBef>
                        <a:spcAft>
                          <a:spcPts val="0"/>
                        </a:spcAft>
                      </a:pPr>
                      <a:r>
                        <a:rPr lang="en-US" sz="1400" dirty="0">
                          <a:solidFill>
                            <a:schemeClr val="tx1"/>
                          </a:solidFill>
                          <a:effectLst/>
                        </a:rPr>
                        <a:t>Maximum &lt; 1.25 mg/L</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400" dirty="0">
                          <a:solidFill>
                            <a:schemeClr val="tx1"/>
                          </a:solidFill>
                          <a:effectLst/>
                        </a:rPr>
                        <a:t>Not required</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400" dirty="0">
                          <a:solidFill>
                            <a:schemeClr val="tx1"/>
                          </a:solidFill>
                          <a:effectLst/>
                        </a:rPr>
                        <a:t>Not required</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12579215"/>
                  </a:ext>
                </a:extLst>
              </a:tr>
            </a:tbl>
          </a:graphicData>
        </a:graphic>
      </p:graphicFrame>
    </p:spTree>
    <p:extLst>
      <p:ext uri="{BB962C8B-B14F-4D97-AF65-F5344CB8AC3E}">
        <p14:creationId xmlns:p14="http://schemas.microsoft.com/office/powerpoint/2010/main" val="4451238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alpha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DF87B-FCE6-5B45-7C79-32A15C134DC5}"/>
              </a:ext>
            </a:extLst>
          </p:cNvPr>
          <p:cNvSpPr>
            <a:spLocks noGrp="1"/>
          </p:cNvSpPr>
          <p:nvPr>
            <p:ph type="title"/>
          </p:nvPr>
        </p:nvSpPr>
        <p:spPr>
          <a:xfrm>
            <a:off x="507999" y="609600"/>
            <a:ext cx="5060951" cy="1320800"/>
          </a:xfrm>
        </p:spPr>
        <p:txBody>
          <a:bodyPr>
            <a:normAutofit/>
          </a:bodyPr>
          <a:lstStyle/>
          <a:p>
            <a:r>
              <a:rPr lang="en-US" sz="4000" dirty="0">
                <a:solidFill>
                  <a:schemeClr val="accent2"/>
                </a:solidFill>
              </a:rPr>
              <a:t>WSER OVERVIEW – </a:t>
            </a:r>
            <a:r>
              <a:rPr lang="en-US" sz="3200" dirty="0">
                <a:solidFill>
                  <a:schemeClr val="accent2"/>
                </a:solidFill>
              </a:rPr>
              <a:t>Volume Determination</a:t>
            </a:r>
            <a:endParaRPr lang="en-CA" sz="3200" dirty="0"/>
          </a:p>
        </p:txBody>
      </p:sp>
      <p:sp>
        <p:nvSpPr>
          <p:cNvPr id="3" name="Content Placeholder 2">
            <a:extLst>
              <a:ext uri="{FF2B5EF4-FFF2-40B4-BE49-F238E27FC236}">
                <a16:creationId xmlns:a16="http://schemas.microsoft.com/office/drawing/2014/main" id="{EEA6FAF5-7F90-538E-76B8-445B9230D505}"/>
              </a:ext>
            </a:extLst>
          </p:cNvPr>
          <p:cNvSpPr>
            <a:spLocks noGrp="1"/>
          </p:cNvSpPr>
          <p:nvPr>
            <p:ph idx="1"/>
          </p:nvPr>
        </p:nvSpPr>
        <p:spPr>
          <a:xfrm>
            <a:off x="507999" y="2021946"/>
            <a:ext cx="7592393" cy="4575406"/>
          </a:xfrm>
        </p:spPr>
        <p:txBody>
          <a:bodyPr>
            <a:normAutofit fontScale="40000" lnSpcReduction="20000"/>
          </a:bodyPr>
          <a:lstStyle/>
          <a:p>
            <a:pPr marL="0" indent="0">
              <a:buNone/>
            </a:pPr>
            <a:r>
              <a:rPr kumimoji="1" lang="en-US" sz="5000" kern="0" dirty="0">
                <a:solidFill>
                  <a:schemeClr val="tx1"/>
                </a:solidFill>
                <a:ea typeface="Arial Unicode MS"/>
              </a:rPr>
              <a:t>Average daily volume must be calculated for each monitoring period</a:t>
            </a:r>
          </a:p>
          <a:p>
            <a:pPr marL="0" indent="0">
              <a:buNone/>
            </a:pPr>
            <a:endParaRPr kumimoji="1" lang="en-US" sz="1300" kern="0" dirty="0">
              <a:solidFill>
                <a:schemeClr val="tx1"/>
              </a:solidFill>
              <a:ea typeface="Arial Unicode MS"/>
            </a:endParaRPr>
          </a:p>
          <a:p>
            <a:pPr marL="0" indent="0">
              <a:buNone/>
            </a:pPr>
            <a:r>
              <a:rPr kumimoji="1" lang="en-US" sz="5000" b="1" kern="0" dirty="0">
                <a:solidFill>
                  <a:schemeClr val="tx1"/>
                </a:solidFill>
                <a:ea typeface="Arial Unicode MS"/>
              </a:rPr>
              <a:t>Continuous Systems</a:t>
            </a:r>
          </a:p>
          <a:p>
            <a:r>
              <a:rPr kumimoji="1" lang="en-US" sz="5000" kern="0" dirty="0">
                <a:solidFill>
                  <a:schemeClr val="tx1"/>
                </a:solidFill>
                <a:ea typeface="Arial Unicode MS"/>
              </a:rPr>
              <a:t>Continuous measure of influent or effluent (i.e. flow meter)</a:t>
            </a:r>
          </a:p>
          <a:p>
            <a:r>
              <a:rPr kumimoji="1" lang="en-US" sz="5000" kern="0" dirty="0">
                <a:solidFill>
                  <a:schemeClr val="tx1"/>
                </a:solidFill>
                <a:ea typeface="Arial Unicode MS"/>
              </a:rPr>
              <a:t>Daily measure of rate of flow can be used to estimate daily volume (systems &gt;2,500 m3/day)</a:t>
            </a:r>
          </a:p>
          <a:p>
            <a:endParaRPr kumimoji="1" lang="en-US" sz="1300" kern="0" dirty="0">
              <a:solidFill>
                <a:schemeClr val="tx1"/>
              </a:solidFill>
              <a:ea typeface="Arial Unicode MS"/>
            </a:endParaRPr>
          </a:p>
          <a:p>
            <a:pPr marL="0" indent="0">
              <a:buNone/>
            </a:pPr>
            <a:r>
              <a:rPr kumimoji="1" lang="en-US" sz="5000" b="1" kern="0" dirty="0">
                <a:solidFill>
                  <a:schemeClr val="tx1"/>
                </a:solidFill>
                <a:ea typeface="Arial Unicode MS"/>
              </a:rPr>
              <a:t>Intermittent Systems </a:t>
            </a:r>
          </a:p>
          <a:p>
            <a:r>
              <a:rPr kumimoji="1" lang="en-US" sz="5000" kern="0" dirty="0">
                <a:solidFill>
                  <a:schemeClr val="tx1"/>
                </a:solidFill>
                <a:ea typeface="Arial Unicode MS"/>
              </a:rPr>
              <a:t>Continuous measure of influent or effluent (i.e. flow meter)  </a:t>
            </a:r>
          </a:p>
          <a:p>
            <a:r>
              <a:rPr kumimoji="1" lang="en-US" sz="5000" kern="0" dirty="0">
                <a:solidFill>
                  <a:schemeClr val="tx1"/>
                </a:solidFill>
                <a:ea typeface="Arial Unicode MS"/>
              </a:rPr>
              <a:t>Daily measure of rate of flow </a:t>
            </a:r>
          </a:p>
          <a:p>
            <a:r>
              <a:rPr kumimoji="1" lang="en-US" sz="5000" kern="0" dirty="0">
                <a:solidFill>
                  <a:schemeClr val="tx1"/>
                </a:solidFill>
                <a:ea typeface="Arial Unicode MS"/>
              </a:rPr>
              <a:t>Estimation based on accepted engineering practices (within a margin of error of ±15)</a:t>
            </a:r>
          </a:p>
          <a:p>
            <a:endParaRPr kumimoji="1" lang="en-US" sz="1300" kern="0" dirty="0">
              <a:solidFill>
                <a:schemeClr val="tx1"/>
              </a:solidFill>
              <a:ea typeface="Arial Unicode MS"/>
            </a:endParaRPr>
          </a:p>
          <a:p>
            <a:pPr marL="0" indent="0">
              <a:buNone/>
            </a:pPr>
            <a:r>
              <a:rPr kumimoji="1" lang="en-US" sz="4500" kern="0" dirty="0">
                <a:solidFill>
                  <a:schemeClr val="tx1"/>
                </a:solidFill>
                <a:ea typeface="Arial Unicode MS"/>
              </a:rPr>
              <a:t>For more information, ECCC has published a </a:t>
            </a:r>
            <a:r>
              <a:rPr kumimoji="1" lang="en-US" sz="4500" kern="0" dirty="0">
                <a:solidFill>
                  <a:schemeClr val="accent2"/>
                </a:solidFill>
                <a:ea typeface="Arial Unicode MS"/>
                <a:hlinkClick r:id="rId3">
                  <a:extLst>
                    <a:ext uri="{A12FA001-AC4F-418D-AE19-62706E023703}">
                      <ahyp:hlinkClr xmlns:ahyp="http://schemas.microsoft.com/office/drawing/2018/hyperlinkcolor" val="tx"/>
                    </a:ext>
                  </a:extLst>
                </a:hlinkClick>
              </a:rPr>
              <a:t>factsheet</a:t>
            </a:r>
            <a:endParaRPr kumimoji="1" lang="en-US" sz="4500" kern="0" dirty="0">
              <a:solidFill>
                <a:schemeClr val="accent2"/>
              </a:solidFill>
              <a:ea typeface="Arial Unicode MS"/>
            </a:endParaRPr>
          </a:p>
          <a:p>
            <a:endParaRPr kumimoji="1" lang="en-US" sz="4200" kern="0" dirty="0">
              <a:ea typeface="Arial Unicode MS"/>
            </a:endParaRPr>
          </a:p>
          <a:p>
            <a:endParaRPr kumimoji="1" lang="en-US" sz="2800" kern="0" dirty="0">
              <a:ea typeface="Arial Unicode MS"/>
            </a:endParaRPr>
          </a:p>
        </p:txBody>
      </p:sp>
      <p:cxnSp>
        <p:nvCxnSpPr>
          <p:cNvPr id="9" name="Straight Connector 8">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28259" y="0"/>
            <a:ext cx="9144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6963096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DF87B-FCE6-5B45-7C79-32A15C134DC5}"/>
              </a:ext>
            </a:extLst>
          </p:cNvPr>
          <p:cNvSpPr>
            <a:spLocks noGrp="1"/>
          </p:cNvSpPr>
          <p:nvPr>
            <p:ph type="title"/>
          </p:nvPr>
        </p:nvSpPr>
        <p:spPr>
          <a:xfrm>
            <a:off x="507999" y="609600"/>
            <a:ext cx="6261488" cy="1320800"/>
          </a:xfrm>
        </p:spPr>
        <p:txBody>
          <a:bodyPr>
            <a:normAutofit/>
          </a:bodyPr>
          <a:lstStyle/>
          <a:p>
            <a:r>
              <a:rPr lang="en-US" sz="4000" dirty="0">
                <a:solidFill>
                  <a:schemeClr val="accent2"/>
                </a:solidFill>
              </a:rPr>
              <a:t>MONITORING – </a:t>
            </a:r>
            <a:br>
              <a:rPr lang="en-US" sz="4000" dirty="0">
                <a:solidFill>
                  <a:schemeClr val="accent2"/>
                </a:solidFill>
              </a:rPr>
            </a:br>
            <a:r>
              <a:rPr lang="en-US" sz="3200" dirty="0">
                <a:solidFill>
                  <a:schemeClr val="accent2"/>
                </a:solidFill>
              </a:rPr>
              <a:t>Small Systems </a:t>
            </a:r>
            <a:endParaRPr lang="en-CA" sz="4000" dirty="0"/>
          </a:p>
        </p:txBody>
      </p:sp>
      <p:cxnSp>
        <p:nvCxnSpPr>
          <p:cNvPr id="9" name="Straight Connector 8">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28259" y="0"/>
            <a:ext cx="9144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7" name="Picture 6">
            <a:extLst>
              <a:ext uri="{FF2B5EF4-FFF2-40B4-BE49-F238E27FC236}">
                <a16:creationId xmlns:a16="http://schemas.microsoft.com/office/drawing/2014/main" id="{6F62D3E5-8AD0-BAF5-45BC-6ED970B6436C}"/>
              </a:ext>
            </a:extLst>
          </p:cNvPr>
          <p:cNvPicPr>
            <a:picLocks noChangeAspect="1"/>
          </p:cNvPicPr>
          <p:nvPr/>
        </p:nvPicPr>
        <p:blipFill>
          <a:blip r:embed="rId3"/>
          <a:stretch>
            <a:fillRect/>
          </a:stretch>
        </p:blipFill>
        <p:spPr>
          <a:xfrm>
            <a:off x="137806" y="1300362"/>
            <a:ext cx="8868389" cy="4257276"/>
          </a:xfrm>
          <a:prstGeom prst="rect">
            <a:avLst/>
          </a:prstGeom>
        </p:spPr>
      </p:pic>
      <p:pic>
        <p:nvPicPr>
          <p:cNvPr id="8" name="Picture 7">
            <a:extLst>
              <a:ext uri="{FF2B5EF4-FFF2-40B4-BE49-F238E27FC236}">
                <a16:creationId xmlns:a16="http://schemas.microsoft.com/office/drawing/2014/main" id="{76CAAA40-602A-3541-1D8B-24A146C00D7F}"/>
              </a:ext>
            </a:extLst>
          </p:cNvPr>
          <p:cNvPicPr>
            <a:picLocks noChangeAspect="1"/>
          </p:cNvPicPr>
          <p:nvPr/>
        </p:nvPicPr>
        <p:blipFill>
          <a:blip r:embed="rId4"/>
          <a:stretch>
            <a:fillRect/>
          </a:stretch>
        </p:blipFill>
        <p:spPr>
          <a:xfrm>
            <a:off x="270810" y="6466807"/>
            <a:ext cx="8602380" cy="391193"/>
          </a:xfrm>
          <a:prstGeom prst="rect">
            <a:avLst/>
          </a:prstGeom>
        </p:spPr>
      </p:pic>
    </p:spTree>
    <p:extLst>
      <p:ext uri="{BB962C8B-B14F-4D97-AF65-F5344CB8AC3E}">
        <p14:creationId xmlns:p14="http://schemas.microsoft.com/office/powerpoint/2010/main" val="25827705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alpha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DF87B-FCE6-5B45-7C79-32A15C134DC5}"/>
              </a:ext>
            </a:extLst>
          </p:cNvPr>
          <p:cNvSpPr>
            <a:spLocks noGrp="1"/>
          </p:cNvSpPr>
          <p:nvPr>
            <p:ph type="title"/>
          </p:nvPr>
        </p:nvSpPr>
        <p:spPr>
          <a:xfrm>
            <a:off x="507999" y="609600"/>
            <a:ext cx="6800306" cy="1320800"/>
          </a:xfrm>
        </p:spPr>
        <p:txBody>
          <a:bodyPr>
            <a:normAutofit/>
          </a:bodyPr>
          <a:lstStyle/>
          <a:p>
            <a:r>
              <a:rPr lang="en-US" sz="4000" dirty="0">
                <a:solidFill>
                  <a:schemeClr val="accent2"/>
                </a:solidFill>
              </a:rPr>
              <a:t>MONITORING– </a:t>
            </a:r>
            <a:br>
              <a:rPr lang="en-US" sz="4000" dirty="0">
                <a:solidFill>
                  <a:schemeClr val="accent2"/>
                </a:solidFill>
              </a:rPr>
            </a:br>
            <a:r>
              <a:rPr lang="en-US" sz="3200" dirty="0">
                <a:solidFill>
                  <a:schemeClr val="accent2"/>
                </a:solidFill>
              </a:rPr>
              <a:t>Intermittent Systems </a:t>
            </a:r>
            <a:r>
              <a:rPr lang="en-AU" sz="3200" dirty="0">
                <a:solidFill>
                  <a:schemeClr val="accent2"/>
                </a:solidFill>
              </a:rPr>
              <a:t>≤ 2500m3/day</a:t>
            </a:r>
            <a:endParaRPr lang="en-CA" sz="3200" dirty="0">
              <a:solidFill>
                <a:schemeClr val="accent2"/>
              </a:solidFill>
            </a:endParaRPr>
          </a:p>
        </p:txBody>
      </p:sp>
      <p:sp>
        <p:nvSpPr>
          <p:cNvPr id="3" name="Content Placeholder 2">
            <a:extLst>
              <a:ext uri="{FF2B5EF4-FFF2-40B4-BE49-F238E27FC236}">
                <a16:creationId xmlns:a16="http://schemas.microsoft.com/office/drawing/2014/main" id="{EEA6FAF5-7F90-538E-76B8-445B9230D505}"/>
              </a:ext>
            </a:extLst>
          </p:cNvPr>
          <p:cNvSpPr>
            <a:spLocks noGrp="1"/>
          </p:cNvSpPr>
          <p:nvPr>
            <p:ph idx="1"/>
          </p:nvPr>
        </p:nvSpPr>
        <p:spPr>
          <a:xfrm>
            <a:off x="507999" y="2021946"/>
            <a:ext cx="7268369" cy="4575406"/>
          </a:xfrm>
        </p:spPr>
        <p:txBody>
          <a:bodyPr>
            <a:normAutofit fontScale="25000" lnSpcReduction="20000"/>
          </a:bodyPr>
          <a:lstStyle/>
          <a:p>
            <a:pPr>
              <a:lnSpc>
                <a:spcPct val="120000"/>
              </a:lnSpc>
            </a:pPr>
            <a:r>
              <a:rPr lang="en-US" sz="8800" b="1" dirty="0">
                <a:solidFill>
                  <a:schemeClr val="tx1"/>
                </a:solidFill>
              </a:rPr>
              <a:t>Averaging period</a:t>
            </a:r>
            <a:r>
              <a:rPr lang="en-US" sz="8800" dirty="0">
                <a:solidFill>
                  <a:schemeClr val="tx1"/>
                </a:solidFill>
              </a:rPr>
              <a:t>: Calendar year</a:t>
            </a:r>
          </a:p>
          <a:p>
            <a:pPr>
              <a:lnSpc>
                <a:spcPct val="120000"/>
              </a:lnSpc>
            </a:pPr>
            <a:r>
              <a:rPr lang="en-US" sz="8800" b="1" dirty="0">
                <a:solidFill>
                  <a:schemeClr val="tx1"/>
                </a:solidFill>
              </a:rPr>
              <a:t>Volume</a:t>
            </a:r>
            <a:r>
              <a:rPr lang="en-US" sz="8800" dirty="0">
                <a:solidFill>
                  <a:schemeClr val="tx1"/>
                </a:solidFill>
              </a:rPr>
              <a:t>: The volume of effluent must be determined for each day that effluent is deposited </a:t>
            </a:r>
            <a:r>
              <a:rPr lang="en-US" sz="8800" b="1" dirty="0">
                <a:solidFill>
                  <a:schemeClr val="tx1"/>
                </a:solidFill>
              </a:rPr>
              <a:t>that provides</a:t>
            </a:r>
            <a:r>
              <a:rPr lang="en-US" sz="8800" dirty="0">
                <a:solidFill>
                  <a:schemeClr val="tx1"/>
                </a:solidFill>
              </a:rPr>
              <a:t>:</a:t>
            </a:r>
          </a:p>
          <a:p>
            <a:pPr lvl="1">
              <a:lnSpc>
                <a:spcPct val="120000"/>
              </a:lnSpc>
            </a:pPr>
            <a:r>
              <a:rPr lang="en-US" sz="8800" dirty="0">
                <a:solidFill>
                  <a:schemeClr val="tx1"/>
                </a:solidFill>
              </a:rPr>
              <a:t>A continuous measure of the volume of influent or effluent (i.e. flow meter);</a:t>
            </a:r>
          </a:p>
          <a:p>
            <a:pPr lvl="1">
              <a:lnSpc>
                <a:spcPct val="120000"/>
              </a:lnSpc>
            </a:pPr>
            <a:r>
              <a:rPr kumimoji="1" lang="en-US" sz="8800" kern="0" dirty="0">
                <a:solidFill>
                  <a:schemeClr val="tx1"/>
                </a:solidFill>
                <a:ea typeface="Arial Unicode MS"/>
              </a:rPr>
              <a:t>Daily measure of rate of flow can be used to estimate daily volume (systems &gt;2,500 m3/day)</a:t>
            </a:r>
          </a:p>
          <a:p>
            <a:pPr lvl="1">
              <a:lnSpc>
                <a:spcPct val="120000"/>
              </a:lnSpc>
            </a:pPr>
            <a:r>
              <a:rPr lang="en-US" sz="8800" dirty="0">
                <a:solidFill>
                  <a:schemeClr val="tx1"/>
                </a:solidFill>
              </a:rPr>
              <a:t>A method of estimation based on generally accepted engineering practices and with a margin of error of ±15%</a:t>
            </a:r>
          </a:p>
          <a:p>
            <a:endParaRPr kumimoji="1" lang="en-US" sz="9600" kern="0" dirty="0">
              <a:ea typeface="Arial Unicode MS"/>
            </a:endParaRPr>
          </a:p>
          <a:p>
            <a:endParaRPr kumimoji="1" lang="en-US" sz="2800" kern="0" dirty="0">
              <a:ea typeface="Arial Unicode MS"/>
            </a:endParaRPr>
          </a:p>
        </p:txBody>
      </p:sp>
      <p:cxnSp>
        <p:nvCxnSpPr>
          <p:cNvPr id="9" name="Straight Connector 8">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28259" y="0"/>
            <a:ext cx="9144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8802076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alpha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DF87B-FCE6-5B45-7C79-32A15C134DC5}"/>
              </a:ext>
            </a:extLst>
          </p:cNvPr>
          <p:cNvSpPr>
            <a:spLocks noGrp="1"/>
          </p:cNvSpPr>
          <p:nvPr>
            <p:ph type="title"/>
          </p:nvPr>
        </p:nvSpPr>
        <p:spPr>
          <a:xfrm>
            <a:off x="507999" y="609600"/>
            <a:ext cx="6800306" cy="1320800"/>
          </a:xfrm>
        </p:spPr>
        <p:txBody>
          <a:bodyPr>
            <a:normAutofit/>
          </a:bodyPr>
          <a:lstStyle/>
          <a:p>
            <a:r>
              <a:rPr lang="en-US" sz="4000" dirty="0">
                <a:solidFill>
                  <a:schemeClr val="accent2"/>
                </a:solidFill>
              </a:rPr>
              <a:t>MONITORING– </a:t>
            </a:r>
            <a:br>
              <a:rPr lang="en-US" sz="4000" dirty="0">
                <a:solidFill>
                  <a:schemeClr val="accent2"/>
                </a:solidFill>
              </a:rPr>
            </a:br>
            <a:r>
              <a:rPr lang="en-US" sz="3200" dirty="0">
                <a:solidFill>
                  <a:schemeClr val="accent2"/>
                </a:solidFill>
              </a:rPr>
              <a:t>Intermittent Systems </a:t>
            </a:r>
            <a:r>
              <a:rPr lang="en-AU" sz="3200" dirty="0">
                <a:solidFill>
                  <a:schemeClr val="accent2"/>
                </a:solidFill>
              </a:rPr>
              <a:t>≤ 2500m3/day</a:t>
            </a:r>
            <a:endParaRPr lang="en-CA" sz="3200" dirty="0">
              <a:solidFill>
                <a:schemeClr val="accent2"/>
              </a:solidFill>
            </a:endParaRPr>
          </a:p>
        </p:txBody>
      </p:sp>
      <p:sp>
        <p:nvSpPr>
          <p:cNvPr id="3" name="Content Placeholder 2">
            <a:extLst>
              <a:ext uri="{FF2B5EF4-FFF2-40B4-BE49-F238E27FC236}">
                <a16:creationId xmlns:a16="http://schemas.microsoft.com/office/drawing/2014/main" id="{EEA6FAF5-7F90-538E-76B8-445B9230D505}"/>
              </a:ext>
            </a:extLst>
          </p:cNvPr>
          <p:cNvSpPr>
            <a:spLocks noGrp="1"/>
          </p:cNvSpPr>
          <p:nvPr>
            <p:ph idx="1"/>
          </p:nvPr>
        </p:nvSpPr>
        <p:spPr>
          <a:xfrm>
            <a:off x="507999" y="2021946"/>
            <a:ext cx="7268369" cy="4575406"/>
          </a:xfrm>
        </p:spPr>
        <p:txBody>
          <a:bodyPr>
            <a:normAutofit/>
          </a:bodyPr>
          <a:lstStyle/>
          <a:p>
            <a:pPr>
              <a:lnSpc>
                <a:spcPct val="120000"/>
              </a:lnSpc>
            </a:pPr>
            <a:r>
              <a:rPr lang="en-US" sz="2200" b="1" dirty="0">
                <a:solidFill>
                  <a:schemeClr val="tx1"/>
                </a:solidFill>
              </a:rPr>
              <a:t>Sampling frequency for CBOD and suspended solids (SS)</a:t>
            </a:r>
          </a:p>
          <a:p>
            <a:pPr lvl="1">
              <a:lnSpc>
                <a:spcPct val="120000"/>
              </a:lnSpc>
            </a:pPr>
            <a:r>
              <a:rPr lang="en-US" sz="2200" dirty="0">
                <a:solidFill>
                  <a:schemeClr val="tx1"/>
                </a:solidFill>
              </a:rPr>
              <a:t>Effluent must be sampled once per period if the discharge period is ≤ 30 days</a:t>
            </a:r>
          </a:p>
          <a:p>
            <a:pPr lvl="1">
              <a:lnSpc>
                <a:spcPct val="120000"/>
              </a:lnSpc>
            </a:pPr>
            <a:r>
              <a:rPr lang="en-US" sz="2200" dirty="0">
                <a:solidFill>
                  <a:schemeClr val="tx1"/>
                </a:solidFill>
              </a:rPr>
              <a:t>Effluent must be sampled every two weeks, but at least seven days after any other sample, if the discharge period is greater than 30 days. </a:t>
            </a:r>
            <a:endParaRPr kumimoji="1" lang="en-US" sz="9600" kern="0" dirty="0">
              <a:ea typeface="Arial Unicode MS"/>
            </a:endParaRPr>
          </a:p>
          <a:p>
            <a:endParaRPr kumimoji="1" lang="en-US" sz="2800" kern="0" dirty="0">
              <a:ea typeface="Arial Unicode MS"/>
            </a:endParaRPr>
          </a:p>
        </p:txBody>
      </p:sp>
      <p:cxnSp>
        <p:nvCxnSpPr>
          <p:cNvPr id="9" name="Straight Connector 8">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28259" y="0"/>
            <a:ext cx="9144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4720860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alpha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DF87B-FCE6-5B45-7C79-32A15C134DC5}"/>
              </a:ext>
            </a:extLst>
          </p:cNvPr>
          <p:cNvSpPr>
            <a:spLocks noGrp="1"/>
          </p:cNvSpPr>
          <p:nvPr>
            <p:ph type="title"/>
          </p:nvPr>
        </p:nvSpPr>
        <p:spPr>
          <a:xfrm>
            <a:off x="507999" y="609600"/>
            <a:ext cx="6800306" cy="1320800"/>
          </a:xfrm>
        </p:spPr>
        <p:txBody>
          <a:bodyPr>
            <a:normAutofit fontScale="90000"/>
          </a:bodyPr>
          <a:lstStyle/>
          <a:p>
            <a:r>
              <a:rPr lang="en-US" sz="4000" dirty="0">
                <a:solidFill>
                  <a:schemeClr val="accent2"/>
                </a:solidFill>
              </a:rPr>
              <a:t>MONITORING– </a:t>
            </a:r>
            <a:br>
              <a:rPr lang="en-US" sz="4000" dirty="0">
                <a:solidFill>
                  <a:schemeClr val="accent2"/>
                </a:solidFill>
              </a:rPr>
            </a:br>
            <a:r>
              <a:rPr lang="en-US" sz="3200" dirty="0">
                <a:solidFill>
                  <a:schemeClr val="accent2"/>
                </a:solidFill>
              </a:rPr>
              <a:t>Continuous Systems with </a:t>
            </a:r>
            <a:r>
              <a:rPr lang="en-AU" sz="3200" dirty="0">
                <a:solidFill>
                  <a:schemeClr val="accent2"/>
                </a:solidFill>
              </a:rPr>
              <a:t>HRT</a:t>
            </a:r>
            <a:r>
              <a:rPr lang="en-CA" altLang="en-US" sz="3200" dirty="0">
                <a:solidFill>
                  <a:schemeClr val="accent2"/>
                </a:solidFill>
              </a:rPr>
              <a:t> ≥ 5 days and depositing ≤ 2500 m</a:t>
            </a:r>
            <a:r>
              <a:rPr lang="en-CA" altLang="en-US" sz="3200" baseline="30000" dirty="0">
                <a:solidFill>
                  <a:schemeClr val="accent2"/>
                </a:solidFill>
              </a:rPr>
              <a:t>3</a:t>
            </a:r>
            <a:r>
              <a:rPr lang="en-CA" altLang="en-US" sz="3200" dirty="0">
                <a:solidFill>
                  <a:schemeClr val="accent2"/>
                </a:solidFill>
              </a:rPr>
              <a:t>/day</a:t>
            </a:r>
            <a:r>
              <a:rPr lang="en-AU" sz="3200" dirty="0">
                <a:solidFill>
                  <a:schemeClr val="accent2"/>
                </a:solidFill>
              </a:rPr>
              <a:t> </a:t>
            </a:r>
            <a:endParaRPr lang="en-CA" sz="3200" dirty="0">
              <a:solidFill>
                <a:schemeClr val="accent2"/>
              </a:solidFill>
            </a:endParaRPr>
          </a:p>
        </p:txBody>
      </p:sp>
      <p:sp>
        <p:nvSpPr>
          <p:cNvPr id="3" name="Content Placeholder 2">
            <a:extLst>
              <a:ext uri="{FF2B5EF4-FFF2-40B4-BE49-F238E27FC236}">
                <a16:creationId xmlns:a16="http://schemas.microsoft.com/office/drawing/2014/main" id="{EEA6FAF5-7F90-538E-76B8-445B9230D505}"/>
              </a:ext>
            </a:extLst>
          </p:cNvPr>
          <p:cNvSpPr>
            <a:spLocks noGrp="1"/>
          </p:cNvSpPr>
          <p:nvPr>
            <p:ph idx="1"/>
          </p:nvPr>
        </p:nvSpPr>
        <p:spPr>
          <a:xfrm>
            <a:off x="507999" y="2453994"/>
            <a:ext cx="7268369" cy="3567294"/>
          </a:xfrm>
        </p:spPr>
        <p:txBody>
          <a:bodyPr>
            <a:normAutofit fontScale="25000" lnSpcReduction="20000"/>
          </a:bodyPr>
          <a:lstStyle/>
          <a:p>
            <a:pPr>
              <a:lnSpc>
                <a:spcPct val="120000"/>
              </a:lnSpc>
            </a:pPr>
            <a:r>
              <a:rPr lang="en-US" sz="8800" b="1" dirty="0">
                <a:solidFill>
                  <a:schemeClr val="tx1"/>
                </a:solidFill>
              </a:rPr>
              <a:t>Averaging period</a:t>
            </a:r>
            <a:r>
              <a:rPr lang="en-US" sz="8800" dirty="0">
                <a:solidFill>
                  <a:schemeClr val="tx1"/>
                </a:solidFill>
              </a:rPr>
              <a:t>: Calendar year</a:t>
            </a:r>
          </a:p>
          <a:p>
            <a:pPr>
              <a:lnSpc>
                <a:spcPct val="120000"/>
              </a:lnSpc>
            </a:pPr>
            <a:r>
              <a:rPr lang="en-US" sz="8800" b="1" dirty="0">
                <a:solidFill>
                  <a:schemeClr val="tx1"/>
                </a:solidFill>
              </a:rPr>
              <a:t>Volume</a:t>
            </a:r>
            <a:r>
              <a:rPr lang="en-US" sz="8800" dirty="0">
                <a:solidFill>
                  <a:schemeClr val="tx1"/>
                </a:solidFill>
              </a:rPr>
              <a:t>: The volume of effluent must be determined for each day that effluent is deposited by using monitoring equipment that provides:</a:t>
            </a:r>
          </a:p>
          <a:p>
            <a:pPr lvl="1">
              <a:lnSpc>
                <a:spcPct val="120000"/>
              </a:lnSpc>
            </a:pPr>
            <a:r>
              <a:rPr lang="en-US" sz="8800" dirty="0">
                <a:solidFill>
                  <a:schemeClr val="tx1"/>
                </a:solidFill>
              </a:rPr>
              <a:t>A continuous measure of the volume of influent or effluent (i.e. flow meter); or</a:t>
            </a:r>
          </a:p>
          <a:p>
            <a:pPr lvl="1">
              <a:lnSpc>
                <a:spcPct val="120000"/>
              </a:lnSpc>
            </a:pPr>
            <a:r>
              <a:rPr kumimoji="1" lang="en-US" sz="8800" kern="0" dirty="0">
                <a:solidFill>
                  <a:schemeClr val="tx1"/>
                </a:solidFill>
                <a:ea typeface="Arial Unicode MS"/>
              </a:rPr>
              <a:t>Daily measure of rate of flow can be used to estimate daily volume (systems &gt;2,500 m3/day)</a:t>
            </a:r>
          </a:p>
          <a:p>
            <a:endParaRPr kumimoji="1" lang="en-US" sz="9600" kern="0" dirty="0">
              <a:ea typeface="Arial Unicode MS"/>
            </a:endParaRPr>
          </a:p>
          <a:p>
            <a:endParaRPr kumimoji="1" lang="en-US" sz="2800" kern="0" dirty="0">
              <a:ea typeface="Arial Unicode MS"/>
            </a:endParaRPr>
          </a:p>
        </p:txBody>
      </p:sp>
      <p:cxnSp>
        <p:nvCxnSpPr>
          <p:cNvPr id="9" name="Straight Connector 8">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28259" y="0"/>
            <a:ext cx="9144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7420911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alpha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DF87B-FCE6-5B45-7C79-32A15C134DC5}"/>
              </a:ext>
            </a:extLst>
          </p:cNvPr>
          <p:cNvSpPr>
            <a:spLocks noGrp="1"/>
          </p:cNvSpPr>
          <p:nvPr>
            <p:ph type="title"/>
          </p:nvPr>
        </p:nvSpPr>
        <p:spPr>
          <a:xfrm>
            <a:off x="507998" y="609600"/>
            <a:ext cx="7160346" cy="1320800"/>
          </a:xfrm>
        </p:spPr>
        <p:txBody>
          <a:bodyPr>
            <a:normAutofit fontScale="90000"/>
          </a:bodyPr>
          <a:lstStyle/>
          <a:p>
            <a:r>
              <a:rPr lang="en-US" sz="4400" dirty="0">
                <a:solidFill>
                  <a:schemeClr val="accent2"/>
                </a:solidFill>
              </a:rPr>
              <a:t>MONITORING</a:t>
            </a:r>
            <a:r>
              <a:rPr lang="en-US" sz="4000" dirty="0">
                <a:solidFill>
                  <a:schemeClr val="accent2"/>
                </a:solidFill>
              </a:rPr>
              <a:t>– </a:t>
            </a:r>
            <a:br>
              <a:rPr lang="en-US" sz="4000" dirty="0">
                <a:solidFill>
                  <a:schemeClr val="accent2"/>
                </a:solidFill>
              </a:rPr>
            </a:br>
            <a:r>
              <a:rPr lang="en-US" sz="3200" dirty="0">
                <a:solidFill>
                  <a:schemeClr val="accent2"/>
                </a:solidFill>
              </a:rPr>
              <a:t>Continuous Systems with </a:t>
            </a:r>
            <a:r>
              <a:rPr lang="en-AU" sz="3200" dirty="0">
                <a:solidFill>
                  <a:schemeClr val="accent2"/>
                </a:solidFill>
              </a:rPr>
              <a:t>HRT</a:t>
            </a:r>
            <a:r>
              <a:rPr lang="en-CA" altLang="en-US" sz="3200" dirty="0">
                <a:solidFill>
                  <a:schemeClr val="accent2"/>
                </a:solidFill>
              </a:rPr>
              <a:t> ≥ 5 days and depositing ≤ 2500 m</a:t>
            </a:r>
            <a:r>
              <a:rPr lang="en-CA" altLang="en-US" sz="3200" baseline="30000" dirty="0">
                <a:solidFill>
                  <a:schemeClr val="accent2"/>
                </a:solidFill>
              </a:rPr>
              <a:t>3</a:t>
            </a:r>
            <a:r>
              <a:rPr lang="en-CA" altLang="en-US" sz="3200" dirty="0">
                <a:solidFill>
                  <a:schemeClr val="accent2"/>
                </a:solidFill>
              </a:rPr>
              <a:t>/day</a:t>
            </a:r>
            <a:r>
              <a:rPr lang="en-AU" sz="3200" dirty="0">
                <a:solidFill>
                  <a:schemeClr val="accent2"/>
                </a:solidFill>
              </a:rPr>
              <a:t> </a:t>
            </a:r>
            <a:endParaRPr lang="en-CA" sz="3200" dirty="0">
              <a:solidFill>
                <a:schemeClr val="accent2"/>
              </a:solidFill>
            </a:endParaRPr>
          </a:p>
        </p:txBody>
      </p:sp>
      <p:sp>
        <p:nvSpPr>
          <p:cNvPr id="3" name="Content Placeholder 2">
            <a:extLst>
              <a:ext uri="{FF2B5EF4-FFF2-40B4-BE49-F238E27FC236}">
                <a16:creationId xmlns:a16="http://schemas.microsoft.com/office/drawing/2014/main" id="{EEA6FAF5-7F90-538E-76B8-445B9230D505}"/>
              </a:ext>
            </a:extLst>
          </p:cNvPr>
          <p:cNvSpPr>
            <a:spLocks noGrp="1"/>
          </p:cNvSpPr>
          <p:nvPr>
            <p:ph idx="1"/>
          </p:nvPr>
        </p:nvSpPr>
        <p:spPr>
          <a:xfrm>
            <a:off x="508000" y="2492896"/>
            <a:ext cx="7039362" cy="4176464"/>
          </a:xfrm>
        </p:spPr>
        <p:txBody>
          <a:bodyPr>
            <a:normAutofit lnSpcReduction="10000"/>
          </a:bodyPr>
          <a:lstStyle/>
          <a:p>
            <a:pPr>
              <a:lnSpc>
                <a:spcPct val="120000"/>
              </a:lnSpc>
            </a:pPr>
            <a:r>
              <a:rPr lang="en-US" sz="2400" b="1" dirty="0">
                <a:solidFill>
                  <a:schemeClr val="tx1"/>
                </a:solidFill>
              </a:rPr>
              <a:t>Sampling frequency for CBOD and suspended solids (SS)</a:t>
            </a:r>
          </a:p>
          <a:p>
            <a:pPr lvl="1">
              <a:lnSpc>
                <a:spcPct val="120000"/>
              </a:lnSpc>
            </a:pPr>
            <a:r>
              <a:rPr lang="en-US" sz="2400" dirty="0">
                <a:solidFill>
                  <a:schemeClr val="tx1"/>
                </a:solidFill>
              </a:rPr>
              <a:t>Effluent must be sampled quarterly but at least 60 days after any other sample</a:t>
            </a:r>
          </a:p>
          <a:p>
            <a:pPr lvl="1">
              <a:lnSpc>
                <a:spcPct val="120000"/>
              </a:lnSpc>
            </a:pPr>
            <a:r>
              <a:rPr lang="en-US" sz="2400" dirty="0">
                <a:solidFill>
                  <a:schemeClr val="tx1"/>
                </a:solidFill>
              </a:rPr>
              <a:t>Any SS results &gt; 25 mg/L in July, August, September and October are not to be taken into account </a:t>
            </a:r>
          </a:p>
          <a:p>
            <a:pPr lvl="2">
              <a:lnSpc>
                <a:spcPct val="120000"/>
              </a:lnSpc>
            </a:pPr>
            <a:r>
              <a:rPr lang="en-US" sz="2400" dirty="0">
                <a:solidFill>
                  <a:schemeClr val="tx1"/>
                </a:solidFill>
              </a:rPr>
              <a:t>If all SS results &gt; 25 mg/L, the average SS is deemed to be 0 mg/L (All Lagoons)</a:t>
            </a:r>
          </a:p>
          <a:p>
            <a:endParaRPr kumimoji="1" lang="en-US" sz="9600" kern="0" dirty="0">
              <a:ea typeface="Arial Unicode MS"/>
            </a:endParaRPr>
          </a:p>
          <a:p>
            <a:endParaRPr kumimoji="1" lang="en-US" sz="2800" kern="0" dirty="0">
              <a:ea typeface="Arial Unicode MS"/>
            </a:endParaRPr>
          </a:p>
        </p:txBody>
      </p:sp>
      <p:cxnSp>
        <p:nvCxnSpPr>
          <p:cNvPr id="9" name="Straight Connector 8">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28259" y="0"/>
            <a:ext cx="9144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170532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DF87B-FCE6-5B45-7C79-32A15C134DC5}"/>
              </a:ext>
            </a:extLst>
          </p:cNvPr>
          <p:cNvSpPr>
            <a:spLocks noGrp="1"/>
          </p:cNvSpPr>
          <p:nvPr>
            <p:ph type="title"/>
          </p:nvPr>
        </p:nvSpPr>
        <p:spPr/>
        <p:txBody>
          <a:bodyPr>
            <a:normAutofit/>
          </a:bodyPr>
          <a:lstStyle/>
          <a:p>
            <a:r>
              <a:rPr lang="en-US" sz="4000" dirty="0">
                <a:solidFill>
                  <a:schemeClr val="accent2"/>
                </a:solidFill>
              </a:rPr>
              <a:t>DISCLAIMER	</a:t>
            </a:r>
            <a:endParaRPr lang="en-CA" sz="4000" dirty="0">
              <a:solidFill>
                <a:schemeClr val="accent2"/>
              </a:solidFill>
            </a:endParaRPr>
          </a:p>
        </p:txBody>
      </p:sp>
      <p:sp>
        <p:nvSpPr>
          <p:cNvPr id="3" name="Content Placeholder 2">
            <a:extLst>
              <a:ext uri="{FF2B5EF4-FFF2-40B4-BE49-F238E27FC236}">
                <a16:creationId xmlns:a16="http://schemas.microsoft.com/office/drawing/2014/main" id="{EEA6FAF5-7F90-538E-76B8-445B9230D505}"/>
              </a:ext>
            </a:extLst>
          </p:cNvPr>
          <p:cNvSpPr>
            <a:spLocks noGrp="1"/>
          </p:cNvSpPr>
          <p:nvPr>
            <p:ph idx="1"/>
          </p:nvPr>
        </p:nvSpPr>
        <p:spPr>
          <a:xfrm>
            <a:off x="609598" y="1930400"/>
            <a:ext cx="7922842" cy="4522936"/>
          </a:xfrm>
        </p:spPr>
        <p:txBody>
          <a:bodyPr>
            <a:noAutofit/>
          </a:bodyPr>
          <a:lstStyle/>
          <a:p>
            <a:r>
              <a:rPr lang="en-US" sz="2800" dirty="0">
                <a:solidFill>
                  <a:schemeClr val="tx1"/>
                </a:solidFill>
              </a:rPr>
              <a:t>This material has been prepared for convenience of reference and accessibility and does not have official character. It is of general nature only. </a:t>
            </a:r>
          </a:p>
          <a:p>
            <a:endParaRPr lang="en-US" sz="2800" dirty="0">
              <a:solidFill>
                <a:schemeClr val="tx1"/>
              </a:solidFill>
            </a:endParaRPr>
          </a:p>
          <a:p>
            <a:r>
              <a:rPr lang="en-US" sz="2800" dirty="0">
                <a:solidFill>
                  <a:schemeClr val="tx1"/>
                </a:solidFill>
              </a:rPr>
              <a:t>For all purposes of interpreting and applying the regulations, users must consult the official version of the Wastewater Effluent System Regulations and seek their own legal advice as appropriate.</a:t>
            </a:r>
          </a:p>
          <a:p>
            <a:endParaRPr lang="en-CA" sz="2800" dirty="0"/>
          </a:p>
        </p:txBody>
      </p:sp>
    </p:spTree>
    <p:extLst>
      <p:ext uri="{BB962C8B-B14F-4D97-AF65-F5344CB8AC3E}">
        <p14:creationId xmlns:p14="http://schemas.microsoft.com/office/powerpoint/2010/main" val="35637280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alpha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DF87B-FCE6-5B45-7C79-32A15C134DC5}"/>
              </a:ext>
            </a:extLst>
          </p:cNvPr>
          <p:cNvSpPr>
            <a:spLocks noGrp="1"/>
          </p:cNvSpPr>
          <p:nvPr>
            <p:ph type="title"/>
          </p:nvPr>
        </p:nvSpPr>
        <p:spPr>
          <a:xfrm>
            <a:off x="507999" y="609600"/>
            <a:ext cx="6800306" cy="1320800"/>
          </a:xfrm>
        </p:spPr>
        <p:txBody>
          <a:bodyPr>
            <a:normAutofit fontScale="90000"/>
          </a:bodyPr>
          <a:lstStyle/>
          <a:p>
            <a:r>
              <a:rPr lang="en-US" sz="4000" dirty="0">
                <a:solidFill>
                  <a:schemeClr val="accent2"/>
                </a:solidFill>
              </a:rPr>
              <a:t>MONITORING– </a:t>
            </a:r>
            <a:br>
              <a:rPr lang="en-US" sz="4000" dirty="0">
                <a:solidFill>
                  <a:schemeClr val="accent2"/>
                </a:solidFill>
              </a:rPr>
            </a:br>
            <a:r>
              <a:rPr lang="en-US" sz="3200" dirty="0">
                <a:solidFill>
                  <a:schemeClr val="accent2"/>
                </a:solidFill>
              </a:rPr>
              <a:t>Continuous Systems with </a:t>
            </a:r>
            <a:r>
              <a:rPr lang="en-AU" sz="3200" dirty="0">
                <a:solidFill>
                  <a:schemeClr val="accent2"/>
                </a:solidFill>
              </a:rPr>
              <a:t>HRT</a:t>
            </a:r>
            <a:r>
              <a:rPr lang="en-CA" altLang="en-US" sz="3200" dirty="0">
                <a:solidFill>
                  <a:schemeClr val="accent2"/>
                </a:solidFill>
              </a:rPr>
              <a:t> &lt; 5 days and depositing ≤ 2500 m</a:t>
            </a:r>
            <a:r>
              <a:rPr lang="en-CA" altLang="en-US" sz="3200" baseline="30000" dirty="0">
                <a:solidFill>
                  <a:schemeClr val="accent2"/>
                </a:solidFill>
              </a:rPr>
              <a:t>3</a:t>
            </a:r>
            <a:r>
              <a:rPr lang="en-CA" altLang="en-US" sz="3200" dirty="0">
                <a:solidFill>
                  <a:schemeClr val="accent2"/>
                </a:solidFill>
              </a:rPr>
              <a:t>/day</a:t>
            </a:r>
            <a:r>
              <a:rPr lang="en-AU" sz="3200" dirty="0">
                <a:solidFill>
                  <a:schemeClr val="accent2"/>
                </a:solidFill>
              </a:rPr>
              <a:t> </a:t>
            </a:r>
            <a:endParaRPr lang="en-CA" sz="3200" dirty="0">
              <a:solidFill>
                <a:schemeClr val="accent2"/>
              </a:solidFill>
            </a:endParaRPr>
          </a:p>
        </p:txBody>
      </p:sp>
      <p:sp>
        <p:nvSpPr>
          <p:cNvPr id="3" name="Content Placeholder 2">
            <a:extLst>
              <a:ext uri="{FF2B5EF4-FFF2-40B4-BE49-F238E27FC236}">
                <a16:creationId xmlns:a16="http://schemas.microsoft.com/office/drawing/2014/main" id="{EEA6FAF5-7F90-538E-76B8-445B9230D505}"/>
              </a:ext>
            </a:extLst>
          </p:cNvPr>
          <p:cNvSpPr>
            <a:spLocks noGrp="1"/>
          </p:cNvSpPr>
          <p:nvPr>
            <p:ph idx="1"/>
          </p:nvPr>
        </p:nvSpPr>
        <p:spPr>
          <a:xfrm>
            <a:off x="507999" y="2453994"/>
            <a:ext cx="7268369" cy="3567294"/>
          </a:xfrm>
        </p:spPr>
        <p:txBody>
          <a:bodyPr>
            <a:normAutofit fontScale="25000" lnSpcReduction="20000"/>
          </a:bodyPr>
          <a:lstStyle/>
          <a:p>
            <a:pPr>
              <a:lnSpc>
                <a:spcPct val="120000"/>
              </a:lnSpc>
            </a:pPr>
            <a:r>
              <a:rPr lang="en-US" sz="8800" b="1" dirty="0">
                <a:solidFill>
                  <a:schemeClr val="tx1"/>
                </a:solidFill>
              </a:rPr>
              <a:t>Averaging period</a:t>
            </a:r>
            <a:r>
              <a:rPr lang="en-US" sz="8800" dirty="0">
                <a:solidFill>
                  <a:schemeClr val="tx1"/>
                </a:solidFill>
              </a:rPr>
              <a:t>: Quarterly</a:t>
            </a:r>
          </a:p>
          <a:p>
            <a:pPr>
              <a:lnSpc>
                <a:spcPct val="120000"/>
              </a:lnSpc>
            </a:pPr>
            <a:r>
              <a:rPr lang="en-US" sz="8800" b="1" dirty="0">
                <a:solidFill>
                  <a:schemeClr val="tx1"/>
                </a:solidFill>
              </a:rPr>
              <a:t>Volume</a:t>
            </a:r>
            <a:r>
              <a:rPr lang="en-US" sz="8800" dirty="0">
                <a:solidFill>
                  <a:schemeClr val="tx1"/>
                </a:solidFill>
              </a:rPr>
              <a:t>: The volume of effluent must be determined for each day that effluent is deposited by using monitoring equipment that provides:</a:t>
            </a:r>
          </a:p>
          <a:p>
            <a:pPr lvl="1">
              <a:lnSpc>
                <a:spcPct val="120000"/>
              </a:lnSpc>
            </a:pPr>
            <a:r>
              <a:rPr lang="en-US" sz="8800" dirty="0">
                <a:solidFill>
                  <a:schemeClr val="tx1"/>
                </a:solidFill>
              </a:rPr>
              <a:t>A continuous measure of the volume of influent or effluent; or</a:t>
            </a:r>
          </a:p>
          <a:p>
            <a:pPr lvl="1">
              <a:lnSpc>
                <a:spcPct val="120000"/>
              </a:lnSpc>
            </a:pPr>
            <a:r>
              <a:rPr lang="en-US" sz="8800" dirty="0">
                <a:solidFill>
                  <a:schemeClr val="tx1"/>
                </a:solidFill>
              </a:rPr>
              <a:t>A continuous measure of the rate of flow of the influent or effluent upon which the daily volume can be estimated</a:t>
            </a:r>
          </a:p>
          <a:p>
            <a:endParaRPr kumimoji="1" lang="en-US" sz="9600" kern="0" dirty="0">
              <a:ea typeface="Arial Unicode MS"/>
            </a:endParaRPr>
          </a:p>
          <a:p>
            <a:endParaRPr kumimoji="1" lang="en-US" sz="2800" kern="0" dirty="0">
              <a:ea typeface="Arial Unicode MS"/>
            </a:endParaRPr>
          </a:p>
        </p:txBody>
      </p:sp>
      <p:cxnSp>
        <p:nvCxnSpPr>
          <p:cNvPr id="9" name="Straight Connector 8">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28259" y="0"/>
            <a:ext cx="9144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1530735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alpha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DF87B-FCE6-5B45-7C79-32A15C134DC5}"/>
              </a:ext>
            </a:extLst>
          </p:cNvPr>
          <p:cNvSpPr>
            <a:spLocks noGrp="1"/>
          </p:cNvSpPr>
          <p:nvPr>
            <p:ph type="title"/>
          </p:nvPr>
        </p:nvSpPr>
        <p:spPr>
          <a:xfrm>
            <a:off x="507998" y="609600"/>
            <a:ext cx="7160346" cy="1320800"/>
          </a:xfrm>
        </p:spPr>
        <p:txBody>
          <a:bodyPr>
            <a:normAutofit fontScale="90000"/>
          </a:bodyPr>
          <a:lstStyle/>
          <a:p>
            <a:r>
              <a:rPr lang="en-US" sz="4400" dirty="0">
                <a:solidFill>
                  <a:schemeClr val="accent2"/>
                </a:solidFill>
              </a:rPr>
              <a:t>MONITORING</a:t>
            </a:r>
            <a:r>
              <a:rPr lang="en-US" sz="4000" dirty="0">
                <a:solidFill>
                  <a:schemeClr val="accent2"/>
                </a:solidFill>
              </a:rPr>
              <a:t>– </a:t>
            </a:r>
            <a:br>
              <a:rPr lang="en-US" sz="4000" dirty="0">
                <a:solidFill>
                  <a:schemeClr val="accent2"/>
                </a:solidFill>
              </a:rPr>
            </a:br>
            <a:r>
              <a:rPr lang="en-US" sz="3200" dirty="0">
                <a:solidFill>
                  <a:schemeClr val="accent2"/>
                </a:solidFill>
              </a:rPr>
              <a:t>Continuous Systems with </a:t>
            </a:r>
            <a:r>
              <a:rPr lang="en-AU" sz="3200" dirty="0">
                <a:solidFill>
                  <a:schemeClr val="accent2"/>
                </a:solidFill>
              </a:rPr>
              <a:t>HRT</a:t>
            </a:r>
            <a:r>
              <a:rPr lang="en-CA" altLang="en-US" sz="3200" dirty="0">
                <a:solidFill>
                  <a:schemeClr val="accent2"/>
                </a:solidFill>
              </a:rPr>
              <a:t> ≥ 5 days and depositing ≤ 2500 m</a:t>
            </a:r>
            <a:r>
              <a:rPr lang="en-CA" altLang="en-US" sz="3200" baseline="30000" dirty="0">
                <a:solidFill>
                  <a:schemeClr val="accent2"/>
                </a:solidFill>
              </a:rPr>
              <a:t>3</a:t>
            </a:r>
            <a:r>
              <a:rPr lang="en-CA" altLang="en-US" sz="3200" dirty="0">
                <a:solidFill>
                  <a:schemeClr val="accent2"/>
                </a:solidFill>
              </a:rPr>
              <a:t>/day</a:t>
            </a:r>
            <a:r>
              <a:rPr lang="en-AU" sz="3200" dirty="0">
                <a:solidFill>
                  <a:schemeClr val="accent2"/>
                </a:solidFill>
              </a:rPr>
              <a:t> </a:t>
            </a:r>
            <a:endParaRPr lang="en-CA" sz="3200" dirty="0">
              <a:solidFill>
                <a:schemeClr val="accent2"/>
              </a:solidFill>
            </a:endParaRPr>
          </a:p>
        </p:txBody>
      </p:sp>
      <p:sp>
        <p:nvSpPr>
          <p:cNvPr id="3" name="Content Placeholder 2">
            <a:extLst>
              <a:ext uri="{FF2B5EF4-FFF2-40B4-BE49-F238E27FC236}">
                <a16:creationId xmlns:a16="http://schemas.microsoft.com/office/drawing/2014/main" id="{EEA6FAF5-7F90-538E-76B8-445B9230D505}"/>
              </a:ext>
            </a:extLst>
          </p:cNvPr>
          <p:cNvSpPr>
            <a:spLocks noGrp="1"/>
          </p:cNvSpPr>
          <p:nvPr>
            <p:ph idx="1"/>
          </p:nvPr>
        </p:nvSpPr>
        <p:spPr>
          <a:xfrm>
            <a:off x="508000" y="2492896"/>
            <a:ext cx="7039362" cy="2016224"/>
          </a:xfrm>
        </p:spPr>
        <p:txBody>
          <a:bodyPr>
            <a:normAutofit/>
          </a:bodyPr>
          <a:lstStyle/>
          <a:p>
            <a:pPr>
              <a:lnSpc>
                <a:spcPct val="120000"/>
              </a:lnSpc>
            </a:pPr>
            <a:r>
              <a:rPr lang="en-US" sz="2200" b="1" dirty="0">
                <a:solidFill>
                  <a:schemeClr val="tx1"/>
                </a:solidFill>
              </a:rPr>
              <a:t>Sampling frequency for CBOD and suspended solids (SS)</a:t>
            </a:r>
          </a:p>
          <a:p>
            <a:pPr lvl="1">
              <a:lnSpc>
                <a:spcPct val="120000"/>
              </a:lnSpc>
            </a:pPr>
            <a:r>
              <a:rPr lang="en-US" sz="2200" dirty="0">
                <a:solidFill>
                  <a:schemeClr val="tx1"/>
                </a:solidFill>
              </a:rPr>
              <a:t>Effluent must be sampled monthly but at least 10 days after any other sample</a:t>
            </a:r>
          </a:p>
          <a:p>
            <a:endParaRPr kumimoji="1" lang="en-US" sz="9600" kern="0" dirty="0">
              <a:ea typeface="Arial Unicode MS"/>
            </a:endParaRPr>
          </a:p>
          <a:p>
            <a:endParaRPr kumimoji="1" lang="en-US" sz="2800" kern="0" dirty="0">
              <a:ea typeface="Arial Unicode MS"/>
            </a:endParaRPr>
          </a:p>
        </p:txBody>
      </p:sp>
      <p:cxnSp>
        <p:nvCxnSpPr>
          <p:cNvPr id="9" name="Straight Connector 8">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28259" y="0"/>
            <a:ext cx="9144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2730723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alpha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DF87B-FCE6-5B45-7C79-32A15C134DC5}"/>
              </a:ext>
            </a:extLst>
          </p:cNvPr>
          <p:cNvSpPr>
            <a:spLocks noGrp="1"/>
          </p:cNvSpPr>
          <p:nvPr>
            <p:ph type="title"/>
          </p:nvPr>
        </p:nvSpPr>
        <p:spPr>
          <a:xfrm>
            <a:off x="507998" y="609600"/>
            <a:ext cx="7160346" cy="1320800"/>
          </a:xfrm>
        </p:spPr>
        <p:txBody>
          <a:bodyPr>
            <a:normAutofit/>
          </a:bodyPr>
          <a:lstStyle/>
          <a:p>
            <a:r>
              <a:rPr lang="en-US" sz="4400" dirty="0">
                <a:solidFill>
                  <a:schemeClr val="accent2"/>
                </a:solidFill>
              </a:rPr>
              <a:t>MONITORING</a:t>
            </a:r>
            <a:r>
              <a:rPr lang="en-US" sz="4000" dirty="0">
                <a:solidFill>
                  <a:schemeClr val="accent2"/>
                </a:solidFill>
              </a:rPr>
              <a:t>– </a:t>
            </a:r>
            <a:br>
              <a:rPr lang="en-US" sz="4000" dirty="0">
                <a:solidFill>
                  <a:schemeClr val="accent2"/>
                </a:solidFill>
              </a:rPr>
            </a:br>
            <a:r>
              <a:rPr lang="en-US" sz="3200" dirty="0">
                <a:solidFill>
                  <a:schemeClr val="accent2"/>
                </a:solidFill>
              </a:rPr>
              <a:t>For Small Systems </a:t>
            </a:r>
            <a:r>
              <a:rPr lang="en-US" sz="3200" dirty="0">
                <a:solidFill>
                  <a:schemeClr val="accent2"/>
                </a:solidFill>
                <a:latin typeface="Arial" panose="020B0604020202020204" pitchFamily="34" charset="0"/>
                <a:cs typeface="Arial" panose="020B0604020202020204" pitchFamily="34" charset="0"/>
              </a:rPr>
              <a:t>≤ 2500m</a:t>
            </a:r>
            <a:r>
              <a:rPr lang="en-US" sz="1800" dirty="0">
                <a:solidFill>
                  <a:schemeClr val="accent2"/>
                </a:solidFill>
                <a:latin typeface="Arial" panose="020B0604020202020204" pitchFamily="34" charset="0"/>
                <a:cs typeface="Arial" panose="020B0604020202020204" pitchFamily="34" charset="0"/>
              </a:rPr>
              <a:t>3</a:t>
            </a:r>
            <a:r>
              <a:rPr lang="en-US" sz="3200" dirty="0">
                <a:solidFill>
                  <a:schemeClr val="accent2"/>
                </a:solidFill>
                <a:latin typeface="Arial" panose="020B0604020202020204" pitchFamily="34" charset="0"/>
                <a:cs typeface="Arial" panose="020B0604020202020204" pitchFamily="34" charset="0"/>
              </a:rPr>
              <a:t>/day</a:t>
            </a:r>
            <a:endParaRPr lang="en-CA" sz="3200" dirty="0">
              <a:solidFill>
                <a:schemeClr val="accent2"/>
              </a:solidFill>
            </a:endParaRPr>
          </a:p>
        </p:txBody>
      </p:sp>
      <p:sp>
        <p:nvSpPr>
          <p:cNvPr id="3" name="Content Placeholder 2">
            <a:extLst>
              <a:ext uri="{FF2B5EF4-FFF2-40B4-BE49-F238E27FC236}">
                <a16:creationId xmlns:a16="http://schemas.microsoft.com/office/drawing/2014/main" id="{EEA6FAF5-7F90-538E-76B8-445B9230D505}"/>
              </a:ext>
            </a:extLst>
          </p:cNvPr>
          <p:cNvSpPr>
            <a:spLocks noGrp="1"/>
          </p:cNvSpPr>
          <p:nvPr>
            <p:ph idx="1"/>
          </p:nvPr>
        </p:nvSpPr>
        <p:spPr>
          <a:xfrm>
            <a:off x="481535" y="2187047"/>
            <a:ext cx="7039362" cy="2016224"/>
          </a:xfrm>
        </p:spPr>
        <p:txBody>
          <a:bodyPr>
            <a:normAutofit/>
          </a:bodyPr>
          <a:lstStyle/>
          <a:p>
            <a:endParaRPr kumimoji="1" lang="en-US" sz="9600" kern="0" dirty="0">
              <a:ea typeface="Arial Unicode MS"/>
            </a:endParaRPr>
          </a:p>
          <a:p>
            <a:endParaRPr kumimoji="1" lang="en-US" sz="2800" kern="0" dirty="0">
              <a:ea typeface="Arial Unicode MS"/>
            </a:endParaRPr>
          </a:p>
        </p:txBody>
      </p:sp>
      <p:cxnSp>
        <p:nvCxnSpPr>
          <p:cNvPr id="9" name="Straight Connector 8">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28259" y="0"/>
            <a:ext cx="9144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4" name="Picture 3">
            <a:extLst>
              <a:ext uri="{FF2B5EF4-FFF2-40B4-BE49-F238E27FC236}">
                <a16:creationId xmlns:a16="http://schemas.microsoft.com/office/drawing/2014/main" id="{0DE5DFB0-EE71-5F60-08D3-81B8E52A22C0}"/>
              </a:ext>
            </a:extLst>
          </p:cNvPr>
          <p:cNvPicPr>
            <a:picLocks noChangeAspect="1"/>
          </p:cNvPicPr>
          <p:nvPr/>
        </p:nvPicPr>
        <p:blipFill>
          <a:blip r:embed="rId3"/>
          <a:stretch>
            <a:fillRect/>
          </a:stretch>
        </p:blipFill>
        <p:spPr>
          <a:xfrm>
            <a:off x="1451432" y="1901727"/>
            <a:ext cx="5916018" cy="2895425"/>
          </a:xfrm>
          <a:prstGeom prst="rect">
            <a:avLst/>
          </a:prstGeom>
        </p:spPr>
      </p:pic>
      <p:sp>
        <p:nvSpPr>
          <p:cNvPr id="6" name="TextBox 5">
            <a:extLst>
              <a:ext uri="{FF2B5EF4-FFF2-40B4-BE49-F238E27FC236}">
                <a16:creationId xmlns:a16="http://schemas.microsoft.com/office/drawing/2014/main" id="{667CEE68-A36C-BDCF-ACDB-1EA2F8FEACE3}"/>
              </a:ext>
            </a:extLst>
          </p:cNvPr>
          <p:cNvSpPr txBox="1"/>
          <p:nvPr/>
        </p:nvSpPr>
        <p:spPr>
          <a:xfrm>
            <a:off x="1597162" y="5018487"/>
            <a:ext cx="5949676" cy="1077218"/>
          </a:xfrm>
          <a:prstGeom prst="rect">
            <a:avLst/>
          </a:prstGeom>
          <a:noFill/>
        </p:spPr>
        <p:txBody>
          <a:bodyPr wrap="square">
            <a:spAutoFit/>
          </a:bodyPr>
          <a:lstStyle/>
          <a:p>
            <a:r>
              <a:rPr lang="en-US" sz="1600" dirty="0"/>
              <a:t>*Sample at least 10 days after any other sample</a:t>
            </a:r>
          </a:p>
          <a:p>
            <a:r>
              <a:rPr lang="en-US" sz="1600" dirty="0"/>
              <a:t>**Sample at least 60 days after any other sample</a:t>
            </a:r>
          </a:p>
          <a:p>
            <a:r>
              <a:rPr lang="en-US" sz="1600" dirty="0"/>
              <a:t>***Sample every two weeks but at least seven days after any other sample if the discharge period is greater than 30 days</a:t>
            </a:r>
          </a:p>
        </p:txBody>
      </p:sp>
    </p:spTree>
    <p:extLst>
      <p:ext uri="{BB962C8B-B14F-4D97-AF65-F5344CB8AC3E}">
        <p14:creationId xmlns:p14="http://schemas.microsoft.com/office/powerpoint/2010/main" val="1570294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alpha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DF87B-FCE6-5B45-7C79-32A15C134DC5}"/>
              </a:ext>
            </a:extLst>
          </p:cNvPr>
          <p:cNvSpPr>
            <a:spLocks noGrp="1"/>
          </p:cNvSpPr>
          <p:nvPr>
            <p:ph type="title"/>
          </p:nvPr>
        </p:nvSpPr>
        <p:spPr>
          <a:xfrm>
            <a:off x="507998" y="609600"/>
            <a:ext cx="7160346" cy="1320800"/>
          </a:xfrm>
        </p:spPr>
        <p:txBody>
          <a:bodyPr>
            <a:normAutofit/>
          </a:bodyPr>
          <a:lstStyle/>
          <a:p>
            <a:r>
              <a:rPr lang="en-US" sz="4400" dirty="0">
                <a:solidFill>
                  <a:schemeClr val="accent2"/>
                </a:solidFill>
              </a:rPr>
              <a:t>SAMPLING</a:t>
            </a:r>
            <a:r>
              <a:rPr lang="en-US" sz="4000" dirty="0">
                <a:solidFill>
                  <a:schemeClr val="accent2"/>
                </a:solidFill>
              </a:rPr>
              <a:t>– </a:t>
            </a:r>
            <a:br>
              <a:rPr lang="en-US" sz="4000" dirty="0">
                <a:solidFill>
                  <a:schemeClr val="accent2"/>
                </a:solidFill>
              </a:rPr>
            </a:br>
            <a:r>
              <a:rPr lang="en-US" sz="3200" dirty="0">
                <a:solidFill>
                  <a:schemeClr val="accent2"/>
                </a:solidFill>
              </a:rPr>
              <a:t>Final Discharge Point</a:t>
            </a:r>
            <a:endParaRPr lang="en-CA" sz="3200" dirty="0">
              <a:solidFill>
                <a:schemeClr val="accent2"/>
              </a:solidFill>
            </a:endParaRPr>
          </a:p>
        </p:txBody>
      </p:sp>
      <p:sp>
        <p:nvSpPr>
          <p:cNvPr id="3" name="Content Placeholder 2">
            <a:extLst>
              <a:ext uri="{FF2B5EF4-FFF2-40B4-BE49-F238E27FC236}">
                <a16:creationId xmlns:a16="http://schemas.microsoft.com/office/drawing/2014/main" id="{EEA6FAF5-7F90-538E-76B8-445B9230D505}"/>
              </a:ext>
            </a:extLst>
          </p:cNvPr>
          <p:cNvSpPr>
            <a:spLocks noGrp="1"/>
          </p:cNvSpPr>
          <p:nvPr>
            <p:ph idx="1"/>
          </p:nvPr>
        </p:nvSpPr>
        <p:spPr>
          <a:xfrm>
            <a:off x="481535" y="2187047"/>
            <a:ext cx="7039362" cy="2016224"/>
          </a:xfrm>
        </p:spPr>
        <p:txBody>
          <a:bodyPr>
            <a:normAutofit/>
          </a:bodyPr>
          <a:lstStyle/>
          <a:p>
            <a:endParaRPr kumimoji="1" lang="en-US" sz="9600" kern="0" dirty="0">
              <a:ea typeface="Arial Unicode MS"/>
            </a:endParaRPr>
          </a:p>
          <a:p>
            <a:endParaRPr kumimoji="1" lang="en-US" sz="2800" kern="0" dirty="0">
              <a:ea typeface="Arial Unicode MS"/>
            </a:endParaRPr>
          </a:p>
        </p:txBody>
      </p:sp>
      <p:cxnSp>
        <p:nvCxnSpPr>
          <p:cNvPr id="9" name="Straight Connector 8">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28259" y="0"/>
            <a:ext cx="9144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5" name="Picture 4">
            <a:extLst>
              <a:ext uri="{FF2B5EF4-FFF2-40B4-BE49-F238E27FC236}">
                <a16:creationId xmlns:a16="http://schemas.microsoft.com/office/drawing/2014/main" id="{E70010B9-AE3E-7932-110B-BF550F3D2CA5}"/>
              </a:ext>
            </a:extLst>
          </p:cNvPr>
          <p:cNvPicPr>
            <a:picLocks noChangeAspect="1"/>
          </p:cNvPicPr>
          <p:nvPr/>
        </p:nvPicPr>
        <p:blipFill>
          <a:blip r:embed="rId3"/>
          <a:stretch>
            <a:fillRect/>
          </a:stretch>
        </p:blipFill>
        <p:spPr>
          <a:xfrm>
            <a:off x="479154" y="2021946"/>
            <a:ext cx="7895004" cy="3906551"/>
          </a:xfrm>
          <a:prstGeom prst="rect">
            <a:avLst/>
          </a:prstGeom>
        </p:spPr>
      </p:pic>
      <p:sp>
        <p:nvSpPr>
          <p:cNvPr id="8" name="TextBox 7">
            <a:extLst>
              <a:ext uri="{FF2B5EF4-FFF2-40B4-BE49-F238E27FC236}">
                <a16:creationId xmlns:a16="http://schemas.microsoft.com/office/drawing/2014/main" id="{40270D13-DFFC-4B3A-5941-9B6A5214C9E6}"/>
              </a:ext>
            </a:extLst>
          </p:cNvPr>
          <p:cNvSpPr txBox="1"/>
          <p:nvPr/>
        </p:nvSpPr>
        <p:spPr>
          <a:xfrm>
            <a:off x="971967" y="6150114"/>
            <a:ext cx="7200066" cy="707886"/>
          </a:xfrm>
          <a:prstGeom prst="rect">
            <a:avLst/>
          </a:prstGeom>
          <a:noFill/>
        </p:spPr>
        <p:txBody>
          <a:bodyPr wrap="square">
            <a:spAutoFit/>
          </a:bodyPr>
          <a:lstStyle/>
          <a:p>
            <a:r>
              <a:rPr lang="en-US" sz="2000" dirty="0"/>
              <a:t>Final discharge point: the point where the effluent leaves the outfall pipe and the operator would take the sample. </a:t>
            </a:r>
          </a:p>
        </p:txBody>
      </p:sp>
    </p:spTree>
    <p:extLst>
      <p:ext uri="{BB962C8B-B14F-4D97-AF65-F5344CB8AC3E}">
        <p14:creationId xmlns:p14="http://schemas.microsoft.com/office/powerpoint/2010/main" val="15041188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alpha val="75000"/>
          </a:schemeClr>
        </a:solidFill>
        <a:effectLst/>
      </p:bgPr>
    </p:bg>
    <p:spTree>
      <p:nvGrpSpPr>
        <p:cNvPr id="1" name=""/>
        <p:cNvGrpSpPr/>
        <p:nvPr/>
      </p:nvGrpSpPr>
      <p:grpSpPr>
        <a:xfrm>
          <a:off x="0" y="0"/>
          <a:ext cx="0" cy="0"/>
          <a:chOff x="0" y="0"/>
          <a:chExt cx="0" cy="0"/>
        </a:xfrm>
      </p:grpSpPr>
      <p:pic>
        <p:nvPicPr>
          <p:cNvPr id="1026" name="Picture 2" descr="Four Item Checklist Infographic Slide Design Feature Image">
            <a:extLst>
              <a:ext uri="{FF2B5EF4-FFF2-40B4-BE49-F238E27FC236}">
                <a16:creationId xmlns:a16="http://schemas.microsoft.com/office/drawing/2014/main" id="{AFB8BD19-3B94-8509-52B4-2A5A03C36FD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4" t="15914" r="23787"/>
          <a:stretch/>
        </p:blipFill>
        <p:spPr bwMode="auto">
          <a:xfrm>
            <a:off x="827584" y="1938867"/>
            <a:ext cx="6680501" cy="415403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F3DF87B-FCE6-5B45-7C79-32A15C134DC5}"/>
              </a:ext>
            </a:extLst>
          </p:cNvPr>
          <p:cNvSpPr>
            <a:spLocks noGrp="1"/>
          </p:cNvSpPr>
          <p:nvPr>
            <p:ph type="title"/>
          </p:nvPr>
        </p:nvSpPr>
        <p:spPr>
          <a:xfrm>
            <a:off x="507998" y="609600"/>
            <a:ext cx="7160346" cy="1320800"/>
          </a:xfrm>
        </p:spPr>
        <p:txBody>
          <a:bodyPr>
            <a:normAutofit fontScale="90000"/>
          </a:bodyPr>
          <a:lstStyle/>
          <a:p>
            <a:r>
              <a:rPr lang="en-US" sz="4400" dirty="0">
                <a:solidFill>
                  <a:schemeClr val="accent2"/>
                </a:solidFill>
              </a:rPr>
              <a:t>SAMPLING</a:t>
            </a:r>
            <a:r>
              <a:rPr lang="en-US" sz="4000" dirty="0">
                <a:solidFill>
                  <a:schemeClr val="accent2"/>
                </a:solidFill>
              </a:rPr>
              <a:t>– </a:t>
            </a:r>
            <a:br>
              <a:rPr lang="en-US" sz="4000" dirty="0">
                <a:solidFill>
                  <a:schemeClr val="accent2"/>
                </a:solidFill>
              </a:rPr>
            </a:br>
            <a:r>
              <a:rPr lang="en-US" sz="4000" dirty="0">
                <a:solidFill>
                  <a:schemeClr val="accent2"/>
                </a:solidFill>
              </a:rPr>
              <a:t>Checklist Before Sampling</a:t>
            </a:r>
            <a:endParaRPr lang="en-CA" sz="3200" dirty="0">
              <a:solidFill>
                <a:schemeClr val="accent2"/>
              </a:solidFill>
            </a:endParaRPr>
          </a:p>
        </p:txBody>
      </p:sp>
      <p:cxnSp>
        <p:nvCxnSpPr>
          <p:cNvPr id="9" name="Straight Connector 8">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28259" y="0"/>
            <a:ext cx="9144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 name="TextBox 5">
            <a:extLst>
              <a:ext uri="{FF2B5EF4-FFF2-40B4-BE49-F238E27FC236}">
                <a16:creationId xmlns:a16="http://schemas.microsoft.com/office/drawing/2014/main" id="{AC1ED6E6-A907-931C-AFD8-9005505F3000}"/>
              </a:ext>
            </a:extLst>
          </p:cNvPr>
          <p:cNvSpPr txBox="1"/>
          <p:nvPr/>
        </p:nvSpPr>
        <p:spPr>
          <a:xfrm>
            <a:off x="2652066" y="3086212"/>
            <a:ext cx="2592288" cy="338554"/>
          </a:xfrm>
          <a:prstGeom prst="rect">
            <a:avLst/>
          </a:prstGeom>
          <a:solidFill>
            <a:schemeClr val="bg1"/>
          </a:solidFill>
        </p:spPr>
        <p:txBody>
          <a:bodyPr wrap="square" rtlCol="0">
            <a:spAutoFit/>
          </a:bodyPr>
          <a:lstStyle/>
          <a:p>
            <a:r>
              <a:rPr lang="en-US" sz="1600" dirty="0"/>
              <a:t>Sampling Bottles</a:t>
            </a:r>
            <a:endParaRPr lang="en-CA" sz="1600" dirty="0"/>
          </a:p>
        </p:txBody>
      </p:sp>
      <p:sp>
        <p:nvSpPr>
          <p:cNvPr id="7" name="TextBox 6">
            <a:extLst>
              <a:ext uri="{FF2B5EF4-FFF2-40B4-BE49-F238E27FC236}">
                <a16:creationId xmlns:a16="http://schemas.microsoft.com/office/drawing/2014/main" id="{E305E823-4CD5-2DD0-37BD-BE737AF0A5FA}"/>
              </a:ext>
            </a:extLst>
          </p:cNvPr>
          <p:cNvSpPr txBox="1"/>
          <p:nvPr/>
        </p:nvSpPr>
        <p:spPr>
          <a:xfrm>
            <a:off x="2665652" y="3672946"/>
            <a:ext cx="2592288" cy="338554"/>
          </a:xfrm>
          <a:prstGeom prst="rect">
            <a:avLst/>
          </a:prstGeom>
          <a:solidFill>
            <a:schemeClr val="bg1"/>
          </a:solidFill>
        </p:spPr>
        <p:txBody>
          <a:bodyPr wrap="square" rtlCol="0">
            <a:spAutoFit/>
          </a:bodyPr>
          <a:lstStyle/>
          <a:p>
            <a:r>
              <a:rPr lang="en-US" sz="1600" dirty="0"/>
              <a:t>Other Materials</a:t>
            </a:r>
            <a:endParaRPr lang="en-CA" sz="1600" dirty="0"/>
          </a:p>
        </p:txBody>
      </p:sp>
      <p:sp>
        <p:nvSpPr>
          <p:cNvPr id="8" name="TextBox 7">
            <a:extLst>
              <a:ext uri="{FF2B5EF4-FFF2-40B4-BE49-F238E27FC236}">
                <a16:creationId xmlns:a16="http://schemas.microsoft.com/office/drawing/2014/main" id="{D82A7FDD-DD90-AC56-3626-439A0637FE4F}"/>
              </a:ext>
            </a:extLst>
          </p:cNvPr>
          <p:cNvSpPr txBox="1"/>
          <p:nvPr/>
        </p:nvSpPr>
        <p:spPr>
          <a:xfrm>
            <a:off x="2690152" y="4296137"/>
            <a:ext cx="3175466" cy="338554"/>
          </a:xfrm>
          <a:prstGeom prst="rect">
            <a:avLst/>
          </a:prstGeom>
          <a:solidFill>
            <a:schemeClr val="bg1"/>
          </a:solidFill>
        </p:spPr>
        <p:txBody>
          <a:bodyPr wrap="square" rtlCol="0">
            <a:spAutoFit/>
          </a:bodyPr>
          <a:lstStyle/>
          <a:p>
            <a:r>
              <a:rPr lang="en-US" sz="1600" dirty="0"/>
              <a:t>Chain of Custody (CofC) Form</a:t>
            </a:r>
            <a:endParaRPr lang="en-CA" sz="1600" dirty="0"/>
          </a:p>
        </p:txBody>
      </p:sp>
      <p:sp>
        <p:nvSpPr>
          <p:cNvPr id="10" name="TextBox 9">
            <a:extLst>
              <a:ext uri="{FF2B5EF4-FFF2-40B4-BE49-F238E27FC236}">
                <a16:creationId xmlns:a16="http://schemas.microsoft.com/office/drawing/2014/main" id="{6248915F-A08A-6C8A-B9AD-81A5E5CA49BB}"/>
              </a:ext>
            </a:extLst>
          </p:cNvPr>
          <p:cNvSpPr txBox="1"/>
          <p:nvPr/>
        </p:nvSpPr>
        <p:spPr>
          <a:xfrm>
            <a:off x="2690152" y="4882925"/>
            <a:ext cx="4183578" cy="338554"/>
          </a:xfrm>
          <a:prstGeom prst="rect">
            <a:avLst/>
          </a:prstGeom>
          <a:solidFill>
            <a:schemeClr val="bg1"/>
          </a:solidFill>
        </p:spPr>
        <p:txBody>
          <a:bodyPr wrap="square" rtlCol="0">
            <a:spAutoFit/>
          </a:bodyPr>
          <a:lstStyle/>
          <a:p>
            <a:r>
              <a:rPr lang="en-US" sz="1600" dirty="0"/>
              <a:t>Schedule for a courier to pick up samples</a:t>
            </a:r>
            <a:endParaRPr lang="en-CA" sz="1600" dirty="0"/>
          </a:p>
        </p:txBody>
      </p:sp>
    </p:spTree>
    <p:extLst>
      <p:ext uri="{BB962C8B-B14F-4D97-AF65-F5344CB8AC3E}">
        <p14:creationId xmlns:p14="http://schemas.microsoft.com/office/powerpoint/2010/main" val="36800057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51520" y="0"/>
            <a:ext cx="8567369" cy="6858000"/>
          </a:xfrm>
          <a:prstGeom prst="rect">
            <a:avLst/>
          </a:prstGeom>
        </p:spPr>
      </p:pic>
    </p:spTree>
    <p:extLst>
      <p:ext uri="{BB962C8B-B14F-4D97-AF65-F5344CB8AC3E}">
        <p14:creationId xmlns:p14="http://schemas.microsoft.com/office/powerpoint/2010/main" val="38707518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alpha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DF87B-FCE6-5B45-7C79-32A15C134DC5}"/>
              </a:ext>
            </a:extLst>
          </p:cNvPr>
          <p:cNvSpPr>
            <a:spLocks noGrp="1"/>
          </p:cNvSpPr>
          <p:nvPr>
            <p:ph type="title"/>
          </p:nvPr>
        </p:nvSpPr>
        <p:spPr>
          <a:xfrm>
            <a:off x="507998" y="609600"/>
            <a:ext cx="7160346" cy="1320800"/>
          </a:xfrm>
        </p:spPr>
        <p:txBody>
          <a:bodyPr>
            <a:normAutofit/>
          </a:bodyPr>
          <a:lstStyle/>
          <a:p>
            <a:r>
              <a:rPr lang="en-US" sz="4400" dirty="0">
                <a:solidFill>
                  <a:schemeClr val="accent2"/>
                </a:solidFill>
              </a:rPr>
              <a:t>SAMPLING</a:t>
            </a:r>
            <a:r>
              <a:rPr lang="en-US" sz="4000" dirty="0">
                <a:solidFill>
                  <a:schemeClr val="accent2"/>
                </a:solidFill>
              </a:rPr>
              <a:t>– </a:t>
            </a:r>
            <a:br>
              <a:rPr lang="en-US" sz="4000" dirty="0">
                <a:solidFill>
                  <a:schemeClr val="accent2"/>
                </a:solidFill>
              </a:rPr>
            </a:br>
            <a:r>
              <a:rPr lang="en-US" sz="3200" dirty="0">
                <a:solidFill>
                  <a:schemeClr val="accent2"/>
                </a:solidFill>
              </a:rPr>
              <a:t>During Sampling</a:t>
            </a:r>
            <a:endParaRPr lang="en-CA" sz="3200" dirty="0">
              <a:solidFill>
                <a:schemeClr val="accent2"/>
              </a:solidFill>
            </a:endParaRPr>
          </a:p>
        </p:txBody>
      </p:sp>
      <p:sp>
        <p:nvSpPr>
          <p:cNvPr id="3" name="Content Placeholder 2">
            <a:extLst>
              <a:ext uri="{FF2B5EF4-FFF2-40B4-BE49-F238E27FC236}">
                <a16:creationId xmlns:a16="http://schemas.microsoft.com/office/drawing/2014/main" id="{EEA6FAF5-7F90-538E-76B8-445B9230D505}"/>
              </a:ext>
            </a:extLst>
          </p:cNvPr>
          <p:cNvSpPr>
            <a:spLocks noGrp="1"/>
          </p:cNvSpPr>
          <p:nvPr>
            <p:ph idx="1"/>
          </p:nvPr>
        </p:nvSpPr>
        <p:spPr>
          <a:xfrm>
            <a:off x="481535" y="2187047"/>
            <a:ext cx="7039362" cy="2016224"/>
          </a:xfrm>
        </p:spPr>
        <p:txBody>
          <a:bodyPr>
            <a:normAutofit/>
          </a:bodyPr>
          <a:lstStyle/>
          <a:p>
            <a:endParaRPr kumimoji="1" lang="en-US" sz="9600" kern="0" dirty="0">
              <a:ea typeface="Arial Unicode MS"/>
            </a:endParaRPr>
          </a:p>
          <a:p>
            <a:endParaRPr kumimoji="1" lang="en-US" sz="2800" kern="0" dirty="0">
              <a:ea typeface="Arial Unicode MS"/>
            </a:endParaRPr>
          </a:p>
        </p:txBody>
      </p:sp>
      <p:cxnSp>
        <p:nvCxnSpPr>
          <p:cNvPr id="9" name="Straight Connector 8">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28259" y="0"/>
            <a:ext cx="9144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6" name="Picture 5">
            <a:extLst>
              <a:ext uri="{FF2B5EF4-FFF2-40B4-BE49-F238E27FC236}">
                <a16:creationId xmlns:a16="http://schemas.microsoft.com/office/drawing/2014/main" id="{1D912256-3212-748B-BC40-2F7023054ECD}"/>
              </a:ext>
            </a:extLst>
          </p:cNvPr>
          <p:cNvPicPr>
            <a:picLocks noChangeAspect="1"/>
          </p:cNvPicPr>
          <p:nvPr/>
        </p:nvPicPr>
        <p:blipFill>
          <a:blip r:embed="rId3"/>
          <a:stretch>
            <a:fillRect/>
          </a:stretch>
        </p:blipFill>
        <p:spPr>
          <a:xfrm>
            <a:off x="2566794" y="1855154"/>
            <a:ext cx="4646805" cy="4978113"/>
          </a:xfrm>
          <a:prstGeom prst="rect">
            <a:avLst/>
          </a:prstGeom>
        </p:spPr>
      </p:pic>
    </p:spTree>
    <p:extLst>
      <p:ext uri="{BB962C8B-B14F-4D97-AF65-F5344CB8AC3E}">
        <p14:creationId xmlns:p14="http://schemas.microsoft.com/office/powerpoint/2010/main" val="40199610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alpha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DF87B-FCE6-5B45-7C79-32A15C134DC5}"/>
              </a:ext>
            </a:extLst>
          </p:cNvPr>
          <p:cNvSpPr>
            <a:spLocks noGrp="1"/>
          </p:cNvSpPr>
          <p:nvPr>
            <p:ph type="title"/>
          </p:nvPr>
        </p:nvSpPr>
        <p:spPr>
          <a:xfrm>
            <a:off x="507998" y="609600"/>
            <a:ext cx="7160346" cy="1320800"/>
          </a:xfrm>
        </p:spPr>
        <p:txBody>
          <a:bodyPr>
            <a:normAutofit/>
          </a:bodyPr>
          <a:lstStyle/>
          <a:p>
            <a:r>
              <a:rPr lang="en-US" sz="4400" dirty="0">
                <a:solidFill>
                  <a:schemeClr val="accent2"/>
                </a:solidFill>
              </a:rPr>
              <a:t>SAMPLING</a:t>
            </a:r>
            <a:r>
              <a:rPr lang="en-US" sz="4000" dirty="0">
                <a:solidFill>
                  <a:schemeClr val="accent2"/>
                </a:solidFill>
              </a:rPr>
              <a:t>– </a:t>
            </a:r>
            <a:br>
              <a:rPr lang="en-US" sz="4000" dirty="0">
                <a:solidFill>
                  <a:schemeClr val="accent2"/>
                </a:solidFill>
              </a:rPr>
            </a:br>
            <a:r>
              <a:rPr lang="en-US" sz="3200" dirty="0">
                <a:solidFill>
                  <a:schemeClr val="accent2"/>
                </a:solidFill>
              </a:rPr>
              <a:t>During Sampling</a:t>
            </a:r>
            <a:endParaRPr lang="en-CA" sz="3200" dirty="0">
              <a:solidFill>
                <a:schemeClr val="accent2"/>
              </a:solidFill>
            </a:endParaRPr>
          </a:p>
        </p:txBody>
      </p:sp>
      <p:sp>
        <p:nvSpPr>
          <p:cNvPr id="3" name="Content Placeholder 2">
            <a:extLst>
              <a:ext uri="{FF2B5EF4-FFF2-40B4-BE49-F238E27FC236}">
                <a16:creationId xmlns:a16="http://schemas.microsoft.com/office/drawing/2014/main" id="{EEA6FAF5-7F90-538E-76B8-445B9230D505}"/>
              </a:ext>
            </a:extLst>
          </p:cNvPr>
          <p:cNvSpPr>
            <a:spLocks noGrp="1"/>
          </p:cNvSpPr>
          <p:nvPr>
            <p:ph idx="1"/>
          </p:nvPr>
        </p:nvSpPr>
        <p:spPr>
          <a:xfrm>
            <a:off x="481535" y="2187047"/>
            <a:ext cx="7039362" cy="2016224"/>
          </a:xfrm>
        </p:spPr>
        <p:txBody>
          <a:bodyPr>
            <a:normAutofit/>
          </a:bodyPr>
          <a:lstStyle/>
          <a:p>
            <a:endParaRPr kumimoji="1" lang="en-US" sz="9600" kern="0" dirty="0">
              <a:ea typeface="Arial Unicode MS"/>
            </a:endParaRPr>
          </a:p>
          <a:p>
            <a:endParaRPr kumimoji="1" lang="en-US" sz="2800" kern="0" dirty="0">
              <a:ea typeface="Arial Unicode MS"/>
            </a:endParaRPr>
          </a:p>
        </p:txBody>
      </p:sp>
      <p:cxnSp>
        <p:nvCxnSpPr>
          <p:cNvPr id="9" name="Straight Connector 8">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28259" y="0"/>
            <a:ext cx="9144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 name="TextBox 4">
            <a:extLst>
              <a:ext uri="{FF2B5EF4-FFF2-40B4-BE49-F238E27FC236}">
                <a16:creationId xmlns:a16="http://schemas.microsoft.com/office/drawing/2014/main" id="{B5ECE107-7E36-B4E1-436D-884E71C3086E}"/>
              </a:ext>
            </a:extLst>
          </p:cNvPr>
          <p:cNvSpPr txBox="1"/>
          <p:nvPr/>
        </p:nvSpPr>
        <p:spPr>
          <a:xfrm>
            <a:off x="4644662" y="2548467"/>
            <a:ext cx="3228111" cy="3027688"/>
          </a:xfrm>
          <a:prstGeom prst="rect">
            <a:avLst/>
          </a:prstGeom>
          <a:noFill/>
        </p:spPr>
        <p:txBody>
          <a:bodyPr wrap="square">
            <a:spAutoFit/>
          </a:bodyPr>
          <a:lstStyle/>
          <a:p>
            <a:pPr marL="342900" marR="0" lvl="0" indent="-342900" algn="l" defTabSz="457200" rtl="0" eaLnBrk="1" fontAlgn="auto" latinLnBrk="0" hangingPunct="1">
              <a:lnSpc>
                <a:spcPct val="120000"/>
              </a:lnSpc>
              <a:spcBef>
                <a:spcPts val="1000"/>
              </a:spcBef>
              <a:spcAft>
                <a:spcPts val="0"/>
              </a:spcAft>
              <a:buClr>
                <a:srgbClr val="90C226"/>
              </a:buClr>
              <a:buSzPct val="80000"/>
              <a:buFont typeface="Wingdings 3" charset="2"/>
              <a:buChar char=""/>
              <a:tabLst/>
              <a:defRPr/>
            </a:pPr>
            <a:r>
              <a:rPr lang="en-US" sz="2200" dirty="0"/>
              <a:t>Label each bottle appropriately</a:t>
            </a:r>
          </a:p>
          <a:p>
            <a:pPr marL="342900" marR="0" lvl="0" indent="-342900" algn="l" defTabSz="457200" rtl="0" eaLnBrk="1" fontAlgn="auto" latinLnBrk="0" hangingPunct="1">
              <a:lnSpc>
                <a:spcPct val="120000"/>
              </a:lnSpc>
              <a:spcBef>
                <a:spcPts val="1000"/>
              </a:spcBef>
              <a:spcAft>
                <a:spcPts val="0"/>
              </a:spcAft>
              <a:buClr>
                <a:srgbClr val="90C226"/>
              </a:buClr>
              <a:buSzPct val="80000"/>
              <a:buFont typeface="Wingdings 3" charset="2"/>
              <a:buChar char=""/>
              <a:tabLst/>
              <a:defRPr/>
            </a:pPr>
            <a:r>
              <a:rPr lang="en-US" sz="2200" dirty="0"/>
              <a:t>Example: Lagoon Discharge, Name of Lagoon, your name, the date and time samples were taken</a:t>
            </a:r>
          </a:p>
        </p:txBody>
      </p:sp>
      <p:pic>
        <p:nvPicPr>
          <p:cNvPr id="7" name="Picture 6">
            <a:extLst>
              <a:ext uri="{FF2B5EF4-FFF2-40B4-BE49-F238E27FC236}">
                <a16:creationId xmlns:a16="http://schemas.microsoft.com/office/drawing/2014/main" id="{046C174D-D41D-421D-14F3-03A42C00F5DC}"/>
              </a:ext>
            </a:extLst>
          </p:cNvPr>
          <p:cNvPicPr>
            <a:picLocks noChangeAspect="1"/>
          </p:cNvPicPr>
          <p:nvPr/>
        </p:nvPicPr>
        <p:blipFill>
          <a:blip r:embed="rId3"/>
          <a:stretch>
            <a:fillRect/>
          </a:stretch>
        </p:blipFill>
        <p:spPr>
          <a:xfrm>
            <a:off x="539552" y="2564489"/>
            <a:ext cx="3903404" cy="2195260"/>
          </a:xfrm>
          <a:prstGeom prst="rect">
            <a:avLst/>
          </a:prstGeom>
        </p:spPr>
      </p:pic>
    </p:spTree>
    <p:extLst>
      <p:ext uri="{BB962C8B-B14F-4D97-AF65-F5344CB8AC3E}">
        <p14:creationId xmlns:p14="http://schemas.microsoft.com/office/powerpoint/2010/main" val="25512524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alpha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DF87B-FCE6-5B45-7C79-32A15C134DC5}"/>
              </a:ext>
            </a:extLst>
          </p:cNvPr>
          <p:cNvSpPr>
            <a:spLocks noGrp="1"/>
          </p:cNvSpPr>
          <p:nvPr>
            <p:ph type="title"/>
          </p:nvPr>
        </p:nvSpPr>
        <p:spPr>
          <a:xfrm>
            <a:off x="507998" y="609600"/>
            <a:ext cx="7160346" cy="1320800"/>
          </a:xfrm>
        </p:spPr>
        <p:txBody>
          <a:bodyPr>
            <a:normAutofit/>
          </a:bodyPr>
          <a:lstStyle/>
          <a:p>
            <a:r>
              <a:rPr lang="en-US" sz="4400" dirty="0">
                <a:solidFill>
                  <a:schemeClr val="accent2"/>
                </a:solidFill>
              </a:rPr>
              <a:t>SAMPLING</a:t>
            </a:r>
            <a:r>
              <a:rPr lang="en-US" sz="4000" dirty="0">
                <a:solidFill>
                  <a:schemeClr val="accent2"/>
                </a:solidFill>
              </a:rPr>
              <a:t>– </a:t>
            </a:r>
            <a:br>
              <a:rPr lang="en-US" sz="4000" dirty="0">
                <a:solidFill>
                  <a:schemeClr val="accent2"/>
                </a:solidFill>
              </a:rPr>
            </a:br>
            <a:r>
              <a:rPr lang="en-US" sz="3200" dirty="0">
                <a:solidFill>
                  <a:schemeClr val="accent2"/>
                </a:solidFill>
              </a:rPr>
              <a:t>During Sampling</a:t>
            </a:r>
            <a:endParaRPr lang="en-CA" sz="3200" dirty="0">
              <a:solidFill>
                <a:schemeClr val="accent2"/>
              </a:solidFill>
            </a:endParaRPr>
          </a:p>
        </p:txBody>
      </p:sp>
      <p:cxnSp>
        <p:nvCxnSpPr>
          <p:cNvPr id="9" name="Straight Connector 8">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28259" y="0"/>
            <a:ext cx="9144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8" name="Content Placeholder 7">
            <a:extLst>
              <a:ext uri="{FF2B5EF4-FFF2-40B4-BE49-F238E27FC236}">
                <a16:creationId xmlns:a16="http://schemas.microsoft.com/office/drawing/2014/main" id="{364E756C-779C-64E6-EC07-CB9F65E57C1F}"/>
              </a:ext>
            </a:extLst>
          </p:cNvPr>
          <p:cNvPicPr>
            <a:picLocks noGrp="1" noChangeAspect="1"/>
          </p:cNvPicPr>
          <p:nvPr>
            <p:ph idx="1"/>
          </p:nvPr>
        </p:nvPicPr>
        <p:blipFill>
          <a:blip r:embed="rId3"/>
          <a:stretch>
            <a:fillRect/>
          </a:stretch>
        </p:blipFill>
        <p:spPr>
          <a:xfrm>
            <a:off x="5262563" y="3424766"/>
            <a:ext cx="3881437" cy="3881437"/>
          </a:xfrm>
          <a:prstGeom prst="rect">
            <a:avLst/>
          </a:prstGeom>
        </p:spPr>
      </p:pic>
      <p:graphicFrame>
        <p:nvGraphicFramePr>
          <p:cNvPr id="29" name="TextBox 4">
            <a:extLst>
              <a:ext uri="{FF2B5EF4-FFF2-40B4-BE49-F238E27FC236}">
                <a16:creationId xmlns:a16="http://schemas.microsoft.com/office/drawing/2014/main" id="{132348C1-E7AA-3346-7205-DA91E73C67D2}"/>
              </a:ext>
            </a:extLst>
          </p:cNvPr>
          <p:cNvGraphicFramePr/>
          <p:nvPr>
            <p:extLst>
              <p:ext uri="{D42A27DB-BD31-4B8C-83A1-F6EECF244321}">
                <p14:modId xmlns:p14="http://schemas.microsoft.com/office/powerpoint/2010/main" val="3544907127"/>
              </p:ext>
            </p:extLst>
          </p:nvPr>
        </p:nvGraphicFramePr>
        <p:xfrm>
          <a:off x="506319" y="2299246"/>
          <a:ext cx="4857769" cy="30276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541745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DF87B-FCE6-5B45-7C79-32A15C134DC5}"/>
              </a:ext>
            </a:extLst>
          </p:cNvPr>
          <p:cNvSpPr>
            <a:spLocks noGrp="1"/>
          </p:cNvSpPr>
          <p:nvPr>
            <p:ph type="title"/>
          </p:nvPr>
        </p:nvSpPr>
        <p:spPr>
          <a:xfrm>
            <a:off x="508000" y="609600"/>
            <a:ext cx="6447501" cy="1320800"/>
          </a:xfrm>
        </p:spPr>
        <p:txBody>
          <a:bodyPr vert="horz" lIns="91440" tIns="45720" rIns="91440" bIns="45720" rtlCol="0" anchor="t">
            <a:normAutofit/>
          </a:bodyPr>
          <a:lstStyle/>
          <a:p>
            <a:r>
              <a:rPr lang="en-US" dirty="0">
                <a:solidFill>
                  <a:schemeClr val="accent2"/>
                </a:solidFill>
              </a:rPr>
              <a:t>SAMPLING– </a:t>
            </a:r>
            <a:br>
              <a:rPr lang="en-US" dirty="0">
                <a:solidFill>
                  <a:schemeClr val="accent2"/>
                </a:solidFill>
              </a:rPr>
            </a:br>
            <a:r>
              <a:rPr lang="en-US" sz="2200" dirty="0">
                <a:solidFill>
                  <a:schemeClr val="accent2"/>
                </a:solidFill>
              </a:rPr>
              <a:t>During Sampling – Un-ionized Ammonia (Optional)</a:t>
            </a:r>
            <a:endParaRPr lang="en-US" dirty="0">
              <a:solidFill>
                <a:schemeClr val="accent2"/>
              </a:solidFill>
            </a:endParaRPr>
          </a:p>
        </p:txBody>
      </p:sp>
      <p:pic>
        <p:nvPicPr>
          <p:cNvPr id="4" name="Picture 3" descr="A close-up of a bottle&#10;&#10;Description automatically generated with medium confidence">
            <a:extLst>
              <a:ext uri="{FF2B5EF4-FFF2-40B4-BE49-F238E27FC236}">
                <a16:creationId xmlns:a16="http://schemas.microsoft.com/office/drawing/2014/main" id="{4FD8EA40-A769-EA1E-D114-E07DDC1FB971}"/>
              </a:ext>
            </a:extLst>
          </p:cNvPr>
          <p:cNvPicPr>
            <a:picLocks noChangeAspect="1"/>
          </p:cNvPicPr>
          <p:nvPr/>
        </p:nvPicPr>
        <p:blipFill>
          <a:blip r:embed="rId3"/>
          <a:stretch>
            <a:fillRect/>
          </a:stretch>
        </p:blipFill>
        <p:spPr>
          <a:xfrm>
            <a:off x="613105" y="2159331"/>
            <a:ext cx="2186980" cy="3198866"/>
          </a:xfrm>
          <a:prstGeom prst="rect">
            <a:avLst/>
          </a:prstGeom>
        </p:spPr>
      </p:pic>
      <p:sp>
        <p:nvSpPr>
          <p:cNvPr id="3" name="Content Placeholder 2">
            <a:extLst>
              <a:ext uri="{FF2B5EF4-FFF2-40B4-BE49-F238E27FC236}">
                <a16:creationId xmlns:a16="http://schemas.microsoft.com/office/drawing/2014/main" id="{7329A603-2418-F1AA-E05B-BA8A26571A46}"/>
              </a:ext>
            </a:extLst>
          </p:cNvPr>
          <p:cNvSpPr txBox="1">
            <a:spLocks/>
          </p:cNvSpPr>
          <p:nvPr/>
        </p:nvSpPr>
        <p:spPr>
          <a:xfrm>
            <a:off x="3047370" y="2160589"/>
            <a:ext cx="3905879" cy="388077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2200" dirty="0">
                <a:solidFill>
                  <a:schemeClr val="tx1"/>
                </a:solidFill>
              </a:rPr>
              <a:t>Limit is &lt;1.25mg/L</a:t>
            </a:r>
          </a:p>
          <a:p>
            <a:r>
              <a:rPr lang="en-US" sz="2200" dirty="0">
                <a:solidFill>
                  <a:schemeClr val="tx1"/>
                </a:solidFill>
              </a:rPr>
              <a:t>Small amount of sulfuric acid in the bottle</a:t>
            </a:r>
          </a:p>
          <a:p>
            <a:r>
              <a:rPr lang="en-US" sz="2200" dirty="0">
                <a:solidFill>
                  <a:schemeClr val="tx1"/>
                </a:solidFill>
              </a:rPr>
              <a:t>Do not overfill the bottle </a:t>
            </a:r>
          </a:p>
          <a:p>
            <a:r>
              <a:rPr lang="en-US" sz="2200" dirty="0">
                <a:solidFill>
                  <a:schemeClr val="tx1"/>
                </a:solidFill>
              </a:rPr>
              <a:t>Tell the lab you require the temperature adjusted to 15 degrees Celsius (+/-1oC) for pH</a:t>
            </a:r>
          </a:p>
          <a:p>
            <a:endParaRPr kumimoji="1" lang="en-US" dirty="0"/>
          </a:p>
          <a:p>
            <a:pPr marL="0" indent="0"/>
            <a:endParaRPr kumimoji="1" lang="en-US" dirty="0"/>
          </a:p>
        </p:txBody>
      </p:sp>
    </p:spTree>
    <p:extLst>
      <p:ext uri="{BB962C8B-B14F-4D97-AF65-F5344CB8AC3E}">
        <p14:creationId xmlns:p14="http://schemas.microsoft.com/office/powerpoint/2010/main" val="16990477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DF87B-FCE6-5B45-7C79-32A15C134DC5}"/>
              </a:ext>
            </a:extLst>
          </p:cNvPr>
          <p:cNvSpPr>
            <a:spLocks noGrp="1"/>
          </p:cNvSpPr>
          <p:nvPr>
            <p:ph type="title"/>
          </p:nvPr>
        </p:nvSpPr>
        <p:spPr/>
        <p:txBody>
          <a:bodyPr>
            <a:normAutofit/>
          </a:bodyPr>
          <a:lstStyle/>
          <a:p>
            <a:r>
              <a:rPr lang="en-US" sz="4000" dirty="0">
                <a:solidFill>
                  <a:schemeClr val="accent2"/>
                </a:solidFill>
              </a:rPr>
              <a:t>OUTLINE	</a:t>
            </a:r>
            <a:endParaRPr lang="en-CA" sz="4000" dirty="0">
              <a:solidFill>
                <a:schemeClr val="accent2"/>
              </a:solidFill>
            </a:endParaRPr>
          </a:p>
        </p:txBody>
      </p:sp>
      <p:sp>
        <p:nvSpPr>
          <p:cNvPr id="3" name="Content Placeholder 2">
            <a:extLst>
              <a:ext uri="{FF2B5EF4-FFF2-40B4-BE49-F238E27FC236}">
                <a16:creationId xmlns:a16="http://schemas.microsoft.com/office/drawing/2014/main" id="{EEA6FAF5-7F90-538E-76B8-445B9230D505}"/>
              </a:ext>
            </a:extLst>
          </p:cNvPr>
          <p:cNvSpPr>
            <a:spLocks noGrp="1"/>
          </p:cNvSpPr>
          <p:nvPr>
            <p:ph idx="1"/>
          </p:nvPr>
        </p:nvSpPr>
        <p:spPr>
          <a:xfrm>
            <a:off x="609599" y="1988840"/>
            <a:ext cx="6347714" cy="4320480"/>
          </a:xfrm>
        </p:spPr>
        <p:txBody>
          <a:bodyPr>
            <a:noAutofit/>
          </a:bodyPr>
          <a:lstStyle/>
          <a:p>
            <a:r>
              <a:rPr kumimoji="1" lang="en-CA" altLang="en-US" sz="3200" kern="0" dirty="0">
                <a:solidFill>
                  <a:srgbClr val="000000"/>
                </a:solidFill>
                <a:ea typeface="Arial Unicode MS"/>
                <a:cs typeface="Arial Unicode MS"/>
              </a:rPr>
              <a:t>Overview of the </a:t>
            </a:r>
            <a:r>
              <a:rPr kumimoji="1" lang="en-CA" altLang="en-US" sz="3200" i="1" kern="0" dirty="0">
                <a:solidFill>
                  <a:srgbClr val="000000"/>
                </a:solidFill>
                <a:ea typeface="Arial Unicode MS"/>
                <a:cs typeface="Arial Unicode MS"/>
              </a:rPr>
              <a:t>Wastewater Systems Effluent Regulations </a:t>
            </a:r>
            <a:r>
              <a:rPr kumimoji="1" lang="en-CA" altLang="en-US" sz="3200" kern="0" dirty="0">
                <a:solidFill>
                  <a:srgbClr val="000000"/>
                </a:solidFill>
                <a:ea typeface="Arial Unicode MS"/>
                <a:cs typeface="Arial Unicode MS"/>
              </a:rPr>
              <a:t>(WSER)</a:t>
            </a:r>
          </a:p>
          <a:p>
            <a:pPr lvl="1"/>
            <a:r>
              <a:rPr lang="en-US" sz="2800" dirty="0">
                <a:solidFill>
                  <a:schemeClr val="tx1"/>
                </a:solidFill>
              </a:rPr>
              <a:t>Monitoring</a:t>
            </a:r>
          </a:p>
          <a:p>
            <a:pPr lvl="1"/>
            <a:r>
              <a:rPr lang="en-US" sz="2800" dirty="0">
                <a:solidFill>
                  <a:schemeClr val="tx1"/>
                </a:solidFill>
              </a:rPr>
              <a:t>Sampling</a:t>
            </a:r>
          </a:p>
          <a:p>
            <a:pPr lvl="1"/>
            <a:r>
              <a:rPr lang="en-US" sz="2800" dirty="0">
                <a:solidFill>
                  <a:schemeClr val="tx1"/>
                </a:solidFill>
              </a:rPr>
              <a:t>Reporting</a:t>
            </a:r>
          </a:p>
          <a:p>
            <a:r>
              <a:rPr lang="en-US" sz="3200" dirty="0">
                <a:solidFill>
                  <a:schemeClr val="tx1"/>
                </a:solidFill>
              </a:rPr>
              <a:t>Proposed Amendments </a:t>
            </a:r>
            <a:endParaRPr lang="en-CA" sz="3200" dirty="0">
              <a:solidFill>
                <a:schemeClr val="tx1"/>
              </a:solidFill>
            </a:endParaRPr>
          </a:p>
        </p:txBody>
      </p:sp>
    </p:spTree>
    <p:extLst>
      <p:ext uri="{BB962C8B-B14F-4D97-AF65-F5344CB8AC3E}">
        <p14:creationId xmlns:p14="http://schemas.microsoft.com/office/powerpoint/2010/main" val="8801407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DF87B-FCE6-5B45-7C79-32A15C134DC5}"/>
              </a:ext>
            </a:extLst>
          </p:cNvPr>
          <p:cNvSpPr>
            <a:spLocks noGrp="1"/>
          </p:cNvSpPr>
          <p:nvPr>
            <p:ph type="title"/>
          </p:nvPr>
        </p:nvSpPr>
        <p:spPr>
          <a:xfrm>
            <a:off x="508000" y="609600"/>
            <a:ext cx="6447501" cy="1320800"/>
          </a:xfrm>
        </p:spPr>
        <p:txBody>
          <a:bodyPr vert="horz" lIns="91440" tIns="45720" rIns="91440" bIns="45720" rtlCol="0" anchor="t">
            <a:normAutofit/>
          </a:bodyPr>
          <a:lstStyle/>
          <a:p>
            <a:r>
              <a:rPr lang="en-US" dirty="0">
                <a:solidFill>
                  <a:schemeClr val="accent2"/>
                </a:solidFill>
              </a:rPr>
              <a:t>SAMPLING– </a:t>
            </a:r>
            <a:br>
              <a:rPr lang="en-US" dirty="0">
                <a:solidFill>
                  <a:schemeClr val="accent2"/>
                </a:solidFill>
              </a:rPr>
            </a:br>
            <a:r>
              <a:rPr lang="en-US" dirty="0">
                <a:solidFill>
                  <a:schemeClr val="accent2"/>
                </a:solidFill>
              </a:rPr>
              <a:t>During Sampling – CBOD</a:t>
            </a:r>
          </a:p>
        </p:txBody>
      </p:sp>
      <p:pic>
        <p:nvPicPr>
          <p:cNvPr id="4" name="Picture 3" descr="A close-up of a bottle&#10;&#10;Description automatically generated with medium confidence">
            <a:extLst>
              <a:ext uri="{FF2B5EF4-FFF2-40B4-BE49-F238E27FC236}">
                <a16:creationId xmlns:a16="http://schemas.microsoft.com/office/drawing/2014/main" id="{4FD8EA40-A769-EA1E-D114-E07DDC1FB971}"/>
              </a:ext>
            </a:extLst>
          </p:cNvPr>
          <p:cNvPicPr>
            <a:picLocks noChangeAspect="1"/>
          </p:cNvPicPr>
          <p:nvPr/>
        </p:nvPicPr>
        <p:blipFill>
          <a:blip r:embed="rId3"/>
          <a:stretch>
            <a:fillRect/>
          </a:stretch>
        </p:blipFill>
        <p:spPr>
          <a:xfrm>
            <a:off x="613105" y="2159331"/>
            <a:ext cx="2186980" cy="3198866"/>
          </a:xfrm>
          <a:prstGeom prst="rect">
            <a:avLst/>
          </a:prstGeom>
        </p:spPr>
      </p:pic>
      <p:sp>
        <p:nvSpPr>
          <p:cNvPr id="3" name="Content Placeholder 2">
            <a:extLst>
              <a:ext uri="{FF2B5EF4-FFF2-40B4-BE49-F238E27FC236}">
                <a16:creationId xmlns:a16="http://schemas.microsoft.com/office/drawing/2014/main" id="{7329A603-2418-F1AA-E05B-BA8A26571A46}"/>
              </a:ext>
            </a:extLst>
          </p:cNvPr>
          <p:cNvSpPr txBox="1">
            <a:spLocks/>
          </p:cNvSpPr>
          <p:nvPr/>
        </p:nvSpPr>
        <p:spPr>
          <a:xfrm>
            <a:off x="3047370" y="2160589"/>
            <a:ext cx="3905879" cy="3880773"/>
          </a:xfrm>
          <a:prstGeom prst="rect">
            <a:avLst/>
          </a:prstGeom>
        </p:spPr>
        <p:txBody>
          <a:bodyPr vert="horz" lIns="91440" tIns="45720" rIns="91440" bIns="45720" rtlCol="0">
            <a:normAutofit fontScale="925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2200" dirty="0">
                <a:solidFill>
                  <a:schemeClr val="tx1"/>
                </a:solidFill>
              </a:rPr>
              <a:t>Limit is an average of ≤ 25 mg/L</a:t>
            </a:r>
          </a:p>
          <a:p>
            <a:r>
              <a:rPr lang="en-US" sz="2200" dirty="0">
                <a:solidFill>
                  <a:schemeClr val="tx1"/>
                </a:solidFill>
              </a:rPr>
              <a:t>CBOD is one way to assess how much treated effluent impacts a waterbody</a:t>
            </a:r>
          </a:p>
          <a:p>
            <a:r>
              <a:rPr lang="en-US" sz="2200" dirty="0">
                <a:solidFill>
                  <a:schemeClr val="tx1"/>
                </a:solidFill>
              </a:rPr>
              <a:t>CBOD reduces the amount of available oxygen for fish</a:t>
            </a:r>
          </a:p>
          <a:p>
            <a:r>
              <a:rPr lang="en-US" sz="2200" dirty="0">
                <a:solidFill>
                  <a:schemeClr val="tx1"/>
                </a:solidFill>
              </a:rPr>
              <a:t>Submerge the bottle when collecting your sample to reduce head space (air at top) in the sample</a:t>
            </a:r>
          </a:p>
          <a:p>
            <a:endParaRPr kumimoji="1" lang="en-US" dirty="0"/>
          </a:p>
          <a:p>
            <a:pPr marL="0" indent="0"/>
            <a:endParaRPr kumimoji="1" lang="en-US" dirty="0"/>
          </a:p>
        </p:txBody>
      </p:sp>
    </p:spTree>
    <p:extLst>
      <p:ext uri="{BB962C8B-B14F-4D97-AF65-F5344CB8AC3E}">
        <p14:creationId xmlns:p14="http://schemas.microsoft.com/office/powerpoint/2010/main" val="36813684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DF87B-FCE6-5B45-7C79-32A15C134DC5}"/>
              </a:ext>
            </a:extLst>
          </p:cNvPr>
          <p:cNvSpPr>
            <a:spLocks noGrp="1"/>
          </p:cNvSpPr>
          <p:nvPr>
            <p:ph type="title"/>
          </p:nvPr>
        </p:nvSpPr>
        <p:spPr>
          <a:xfrm>
            <a:off x="508000" y="609600"/>
            <a:ext cx="6447501" cy="1320800"/>
          </a:xfrm>
        </p:spPr>
        <p:txBody>
          <a:bodyPr vert="horz" lIns="91440" tIns="45720" rIns="91440" bIns="45720" rtlCol="0" anchor="t">
            <a:normAutofit/>
          </a:bodyPr>
          <a:lstStyle/>
          <a:p>
            <a:r>
              <a:rPr lang="en-US" dirty="0">
                <a:solidFill>
                  <a:schemeClr val="accent2"/>
                </a:solidFill>
              </a:rPr>
              <a:t>SAMPLING– </a:t>
            </a:r>
            <a:br>
              <a:rPr lang="en-US" dirty="0">
                <a:solidFill>
                  <a:schemeClr val="accent2"/>
                </a:solidFill>
              </a:rPr>
            </a:br>
            <a:r>
              <a:rPr lang="en-US" sz="3100" dirty="0">
                <a:solidFill>
                  <a:schemeClr val="accent2"/>
                </a:solidFill>
              </a:rPr>
              <a:t>During Sampling – Suspended Solids</a:t>
            </a:r>
            <a:endParaRPr lang="en-US" dirty="0">
              <a:solidFill>
                <a:schemeClr val="accent2"/>
              </a:solidFill>
            </a:endParaRPr>
          </a:p>
        </p:txBody>
      </p:sp>
      <p:pic>
        <p:nvPicPr>
          <p:cNvPr id="4" name="Picture 3" descr="A close-up of a bottle&#10;&#10;Description automatically generated with medium confidence">
            <a:extLst>
              <a:ext uri="{FF2B5EF4-FFF2-40B4-BE49-F238E27FC236}">
                <a16:creationId xmlns:a16="http://schemas.microsoft.com/office/drawing/2014/main" id="{4FD8EA40-A769-EA1E-D114-E07DDC1FB971}"/>
              </a:ext>
            </a:extLst>
          </p:cNvPr>
          <p:cNvPicPr>
            <a:picLocks noChangeAspect="1"/>
          </p:cNvPicPr>
          <p:nvPr/>
        </p:nvPicPr>
        <p:blipFill>
          <a:blip r:embed="rId3"/>
          <a:stretch>
            <a:fillRect/>
          </a:stretch>
        </p:blipFill>
        <p:spPr>
          <a:xfrm>
            <a:off x="613105" y="2159331"/>
            <a:ext cx="2186980" cy="3198866"/>
          </a:xfrm>
          <a:prstGeom prst="rect">
            <a:avLst/>
          </a:prstGeom>
        </p:spPr>
      </p:pic>
      <p:sp>
        <p:nvSpPr>
          <p:cNvPr id="3" name="Content Placeholder 2">
            <a:extLst>
              <a:ext uri="{FF2B5EF4-FFF2-40B4-BE49-F238E27FC236}">
                <a16:creationId xmlns:a16="http://schemas.microsoft.com/office/drawing/2014/main" id="{7329A603-2418-F1AA-E05B-BA8A26571A46}"/>
              </a:ext>
            </a:extLst>
          </p:cNvPr>
          <p:cNvSpPr txBox="1">
            <a:spLocks/>
          </p:cNvSpPr>
          <p:nvPr/>
        </p:nvSpPr>
        <p:spPr>
          <a:xfrm>
            <a:off x="3047370" y="2160589"/>
            <a:ext cx="3905879" cy="3880773"/>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2400" dirty="0">
                <a:solidFill>
                  <a:schemeClr val="tx1"/>
                </a:solidFill>
              </a:rPr>
              <a:t>Limit is an average of ≤ 25 mg/L</a:t>
            </a:r>
          </a:p>
          <a:p>
            <a:r>
              <a:rPr lang="en-US" sz="2400" dirty="0">
                <a:solidFill>
                  <a:schemeClr val="tx1"/>
                </a:solidFill>
              </a:rPr>
              <a:t>SS is defined in the regulation as  any solid matter contained in effluent on a filter of 2.0 </a:t>
            </a:r>
            <a:r>
              <a:rPr lang="en-US" sz="2400" dirty="0" err="1">
                <a:solidFill>
                  <a:schemeClr val="tx1"/>
                </a:solidFill>
              </a:rPr>
              <a:t>micrometre</a:t>
            </a:r>
            <a:r>
              <a:rPr lang="en-US" sz="2400" dirty="0">
                <a:solidFill>
                  <a:schemeClr val="tx1"/>
                </a:solidFill>
              </a:rPr>
              <a:t> or smaller pore size</a:t>
            </a:r>
          </a:p>
          <a:p>
            <a:r>
              <a:rPr lang="en-US" sz="2400" dirty="0">
                <a:solidFill>
                  <a:schemeClr val="tx1"/>
                </a:solidFill>
              </a:rPr>
              <a:t>SS clogs up spawning areas and suffocates eggs before they can hatch</a:t>
            </a:r>
          </a:p>
          <a:p>
            <a:endParaRPr kumimoji="1" lang="en-US" dirty="0"/>
          </a:p>
          <a:p>
            <a:pPr marL="0" indent="0"/>
            <a:endParaRPr kumimoji="1" lang="en-US" dirty="0"/>
          </a:p>
        </p:txBody>
      </p:sp>
    </p:spTree>
    <p:extLst>
      <p:ext uri="{BB962C8B-B14F-4D97-AF65-F5344CB8AC3E}">
        <p14:creationId xmlns:p14="http://schemas.microsoft.com/office/powerpoint/2010/main" val="38512512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DF87B-FCE6-5B45-7C79-32A15C134DC5}"/>
              </a:ext>
            </a:extLst>
          </p:cNvPr>
          <p:cNvSpPr>
            <a:spLocks noGrp="1"/>
          </p:cNvSpPr>
          <p:nvPr>
            <p:ph type="title"/>
          </p:nvPr>
        </p:nvSpPr>
        <p:spPr>
          <a:xfrm>
            <a:off x="508000" y="609600"/>
            <a:ext cx="6447501" cy="1320800"/>
          </a:xfrm>
        </p:spPr>
        <p:txBody>
          <a:bodyPr vert="horz" lIns="91440" tIns="45720" rIns="91440" bIns="45720" rtlCol="0" anchor="t">
            <a:normAutofit/>
          </a:bodyPr>
          <a:lstStyle/>
          <a:p>
            <a:r>
              <a:rPr lang="en-US" dirty="0">
                <a:solidFill>
                  <a:schemeClr val="accent2"/>
                </a:solidFill>
              </a:rPr>
              <a:t>SAMPLING– </a:t>
            </a:r>
            <a:br>
              <a:rPr lang="en-US" dirty="0">
                <a:solidFill>
                  <a:schemeClr val="accent2"/>
                </a:solidFill>
              </a:rPr>
            </a:br>
            <a:r>
              <a:rPr lang="en-US" dirty="0">
                <a:solidFill>
                  <a:schemeClr val="accent2"/>
                </a:solidFill>
              </a:rPr>
              <a:t>During Sampling – Toxicity</a:t>
            </a:r>
          </a:p>
        </p:txBody>
      </p:sp>
      <p:sp>
        <p:nvSpPr>
          <p:cNvPr id="3" name="Content Placeholder 2">
            <a:extLst>
              <a:ext uri="{FF2B5EF4-FFF2-40B4-BE49-F238E27FC236}">
                <a16:creationId xmlns:a16="http://schemas.microsoft.com/office/drawing/2014/main" id="{7329A603-2418-F1AA-E05B-BA8A26571A46}"/>
              </a:ext>
            </a:extLst>
          </p:cNvPr>
          <p:cNvSpPr txBox="1">
            <a:spLocks/>
          </p:cNvSpPr>
          <p:nvPr/>
        </p:nvSpPr>
        <p:spPr>
          <a:xfrm>
            <a:off x="3047370" y="2160589"/>
            <a:ext cx="4404950" cy="4087811"/>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AU" sz="2400" dirty="0">
                <a:solidFill>
                  <a:schemeClr val="tx1"/>
                </a:solidFill>
              </a:rPr>
              <a:t>Optional for systems &lt;2500</a:t>
            </a:r>
            <a:r>
              <a:rPr lang="en-CA" altLang="en-US" sz="2400" dirty="0">
                <a:solidFill>
                  <a:schemeClr val="tx1"/>
                </a:solidFill>
              </a:rPr>
              <a:t>m</a:t>
            </a:r>
            <a:r>
              <a:rPr lang="en-CA" altLang="en-US" sz="2400" baseline="30000" dirty="0">
                <a:solidFill>
                  <a:schemeClr val="tx1"/>
                </a:solidFill>
              </a:rPr>
              <a:t>3</a:t>
            </a:r>
            <a:r>
              <a:rPr lang="en-CA" altLang="en-US" sz="2400" dirty="0">
                <a:solidFill>
                  <a:schemeClr val="tx1"/>
                </a:solidFill>
              </a:rPr>
              <a:t>/day)</a:t>
            </a:r>
            <a:endParaRPr lang="en-US" sz="2400" dirty="0">
              <a:solidFill>
                <a:schemeClr val="tx1"/>
              </a:solidFill>
            </a:endParaRPr>
          </a:p>
          <a:p>
            <a:r>
              <a:rPr lang="en-US" sz="2400" dirty="0">
                <a:solidFill>
                  <a:schemeClr val="tx1"/>
                </a:solidFill>
              </a:rPr>
              <a:t>Effluent cannot be acutely lethal to fish</a:t>
            </a:r>
          </a:p>
          <a:p>
            <a:r>
              <a:rPr lang="en-US" sz="2400" dirty="0">
                <a:solidFill>
                  <a:schemeClr val="tx1"/>
                </a:solidFill>
              </a:rPr>
              <a:t>Request the lab to perform a Single or Multi Concentration Rainbow Trout Test, with or without pH stabilization</a:t>
            </a:r>
          </a:p>
          <a:p>
            <a:r>
              <a:rPr lang="en-US" sz="2400" dirty="0">
                <a:solidFill>
                  <a:schemeClr val="tx1"/>
                </a:solidFill>
              </a:rPr>
              <a:t>Line a 20 L bucket with the plastic bag provided, fill the bucket to the very top, remove air from the plastic bag, replace lid on the bucket</a:t>
            </a:r>
          </a:p>
          <a:p>
            <a:endParaRPr kumimoji="1" lang="en-US" dirty="0"/>
          </a:p>
          <a:p>
            <a:pPr marL="0" indent="0"/>
            <a:endParaRPr kumimoji="1" lang="en-US" dirty="0"/>
          </a:p>
        </p:txBody>
      </p:sp>
      <p:pic>
        <p:nvPicPr>
          <p:cNvPr id="6" name="Picture 5" descr="A white bucket with a plastic bag&#10;&#10;Description automatically generated with low confidence">
            <a:extLst>
              <a:ext uri="{FF2B5EF4-FFF2-40B4-BE49-F238E27FC236}">
                <a16:creationId xmlns:a16="http://schemas.microsoft.com/office/drawing/2014/main" id="{E6246726-1281-CFD2-E836-F934FA3FB130}"/>
              </a:ext>
            </a:extLst>
          </p:cNvPr>
          <p:cNvPicPr>
            <a:picLocks noChangeAspect="1"/>
          </p:cNvPicPr>
          <p:nvPr/>
        </p:nvPicPr>
        <p:blipFill rotWithShape="1">
          <a:blip r:embed="rId3"/>
          <a:srcRect l="18431" r="2" b="2"/>
          <a:stretch/>
        </p:blipFill>
        <p:spPr>
          <a:xfrm>
            <a:off x="508000" y="2159331"/>
            <a:ext cx="2358448" cy="3882362"/>
          </a:xfrm>
          <a:prstGeom prst="rect">
            <a:avLst/>
          </a:prstGeom>
        </p:spPr>
      </p:pic>
    </p:spTree>
    <p:extLst>
      <p:ext uri="{BB962C8B-B14F-4D97-AF65-F5344CB8AC3E}">
        <p14:creationId xmlns:p14="http://schemas.microsoft.com/office/powerpoint/2010/main" val="1305561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DF87B-FCE6-5B45-7C79-32A15C134DC5}"/>
              </a:ext>
            </a:extLst>
          </p:cNvPr>
          <p:cNvSpPr>
            <a:spLocks noGrp="1"/>
          </p:cNvSpPr>
          <p:nvPr>
            <p:ph type="title"/>
          </p:nvPr>
        </p:nvSpPr>
        <p:spPr>
          <a:xfrm>
            <a:off x="508000" y="609600"/>
            <a:ext cx="6447501" cy="1320800"/>
          </a:xfrm>
        </p:spPr>
        <p:txBody>
          <a:bodyPr vert="horz" lIns="91440" tIns="45720" rIns="91440" bIns="45720" rtlCol="0" anchor="t">
            <a:normAutofit/>
          </a:bodyPr>
          <a:lstStyle/>
          <a:p>
            <a:r>
              <a:rPr lang="en-US" dirty="0">
                <a:solidFill>
                  <a:schemeClr val="accent2"/>
                </a:solidFill>
              </a:rPr>
              <a:t>SAMPLING– </a:t>
            </a:r>
            <a:br>
              <a:rPr lang="en-US" dirty="0">
                <a:solidFill>
                  <a:schemeClr val="accent2"/>
                </a:solidFill>
              </a:rPr>
            </a:br>
            <a:r>
              <a:rPr lang="en-US" dirty="0">
                <a:solidFill>
                  <a:schemeClr val="accent2"/>
                </a:solidFill>
              </a:rPr>
              <a:t>After Sampling</a:t>
            </a:r>
          </a:p>
        </p:txBody>
      </p:sp>
      <p:pic>
        <p:nvPicPr>
          <p:cNvPr id="4" name="Picture 3">
            <a:extLst>
              <a:ext uri="{FF2B5EF4-FFF2-40B4-BE49-F238E27FC236}">
                <a16:creationId xmlns:a16="http://schemas.microsoft.com/office/drawing/2014/main" id="{560C5CDA-0DC1-82AA-4560-63121E41B5AE}"/>
              </a:ext>
            </a:extLst>
          </p:cNvPr>
          <p:cNvPicPr>
            <a:picLocks noChangeAspect="1"/>
          </p:cNvPicPr>
          <p:nvPr/>
        </p:nvPicPr>
        <p:blipFill>
          <a:blip r:embed="rId3"/>
          <a:stretch>
            <a:fillRect/>
          </a:stretch>
        </p:blipFill>
        <p:spPr>
          <a:xfrm>
            <a:off x="6372200" y="5085184"/>
            <a:ext cx="2566045" cy="1587973"/>
          </a:xfrm>
          <a:prstGeom prst="rect">
            <a:avLst/>
          </a:prstGeom>
        </p:spPr>
      </p:pic>
      <p:graphicFrame>
        <p:nvGraphicFramePr>
          <p:cNvPr id="7" name="Content Placeholder 2">
            <a:extLst>
              <a:ext uri="{FF2B5EF4-FFF2-40B4-BE49-F238E27FC236}">
                <a16:creationId xmlns:a16="http://schemas.microsoft.com/office/drawing/2014/main" id="{D3B0A5B9-C03D-3178-4AC1-4D4B82C04363}"/>
              </a:ext>
            </a:extLst>
          </p:cNvPr>
          <p:cNvGraphicFramePr/>
          <p:nvPr>
            <p:extLst>
              <p:ext uri="{D42A27DB-BD31-4B8C-83A1-F6EECF244321}">
                <p14:modId xmlns:p14="http://schemas.microsoft.com/office/powerpoint/2010/main" val="2294947808"/>
              </p:ext>
            </p:extLst>
          </p:nvPr>
        </p:nvGraphicFramePr>
        <p:xfrm>
          <a:off x="508000" y="1991320"/>
          <a:ext cx="5504160" cy="45340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749993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DF87B-FCE6-5B45-7C79-32A15C134DC5}"/>
              </a:ext>
            </a:extLst>
          </p:cNvPr>
          <p:cNvSpPr>
            <a:spLocks noGrp="1"/>
          </p:cNvSpPr>
          <p:nvPr>
            <p:ph type="title"/>
          </p:nvPr>
        </p:nvSpPr>
        <p:spPr>
          <a:xfrm>
            <a:off x="508000" y="609600"/>
            <a:ext cx="6447501" cy="1320800"/>
          </a:xfrm>
        </p:spPr>
        <p:txBody>
          <a:bodyPr vert="horz" lIns="91440" tIns="45720" rIns="91440" bIns="45720" rtlCol="0" anchor="t">
            <a:normAutofit/>
          </a:bodyPr>
          <a:lstStyle/>
          <a:p>
            <a:r>
              <a:rPr lang="en-US" sz="4000" dirty="0">
                <a:solidFill>
                  <a:schemeClr val="accent2"/>
                </a:solidFill>
              </a:rPr>
              <a:t>REPORTING</a:t>
            </a:r>
            <a:r>
              <a:rPr lang="en-US" dirty="0">
                <a:solidFill>
                  <a:schemeClr val="accent2"/>
                </a:solidFill>
              </a:rPr>
              <a:t> – </a:t>
            </a:r>
            <a:br>
              <a:rPr lang="en-US" dirty="0">
                <a:solidFill>
                  <a:schemeClr val="accent2"/>
                </a:solidFill>
              </a:rPr>
            </a:br>
            <a:r>
              <a:rPr lang="en-US" sz="3200" dirty="0">
                <a:solidFill>
                  <a:schemeClr val="accent2"/>
                </a:solidFill>
              </a:rPr>
              <a:t>Requirements</a:t>
            </a:r>
          </a:p>
        </p:txBody>
      </p:sp>
      <p:graphicFrame>
        <p:nvGraphicFramePr>
          <p:cNvPr id="7" name="Diagram 6">
            <a:extLst>
              <a:ext uri="{FF2B5EF4-FFF2-40B4-BE49-F238E27FC236}">
                <a16:creationId xmlns:a16="http://schemas.microsoft.com/office/drawing/2014/main" id="{F13C6686-804A-C9EB-459B-AA95666E1E93}"/>
              </a:ext>
            </a:extLst>
          </p:cNvPr>
          <p:cNvGraphicFramePr/>
          <p:nvPr>
            <p:extLst>
              <p:ext uri="{D42A27DB-BD31-4B8C-83A1-F6EECF244321}">
                <p14:modId xmlns:p14="http://schemas.microsoft.com/office/powerpoint/2010/main" val="706984340"/>
              </p:ext>
            </p:extLst>
          </p:nvPr>
        </p:nvGraphicFramePr>
        <p:xfrm>
          <a:off x="739800" y="1772816"/>
          <a:ext cx="7664400" cy="4608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226140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DF87B-FCE6-5B45-7C79-32A15C134DC5}"/>
              </a:ext>
            </a:extLst>
          </p:cNvPr>
          <p:cNvSpPr>
            <a:spLocks noGrp="1"/>
          </p:cNvSpPr>
          <p:nvPr>
            <p:ph type="title"/>
          </p:nvPr>
        </p:nvSpPr>
        <p:spPr>
          <a:xfrm>
            <a:off x="508000" y="609600"/>
            <a:ext cx="6447501" cy="1320800"/>
          </a:xfrm>
        </p:spPr>
        <p:txBody>
          <a:bodyPr vert="horz" lIns="91440" tIns="45720" rIns="91440" bIns="45720" rtlCol="0" anchor="t">
            <a:normAutofit/>
          </a:bodyPr>
          <a:lstStyle/>
          <a:p>
            <a:r>
              <a:rPr lang="en-US" sz="4000" dirty="0">
                <a:solidFill>
                  <a:schemeClr val="accent2"/>
                </a:solidFill>
              </a:rPr>
              <a:t>REPORTING</a:t>
            </a:r>
            <a:r>
              <a:rPr lang="en-US" dirty="0">
                <a:solidFill>
                  <a:schemeClr val="accent2"/>
                </a:solidFill>
              </a:rPr>
              <a:t> – </a:t>
            </a:r>
            <a:br>
              <a:rPr lang="en-US" dirty="0">
                <a:solidFill>
                  <a:schemeClr val="accent2"/>
                </a:solidFill>
              </a:rPr>
            </a:br>
            <a:r>
              <a:rPr lang="en-US" sz="3200" dirty="0">
                <a:solidFill>
                  <a:schemeClr val="accent2"/>
                </a:solidFill>
              </a:rPr>
              <a:t>Requirements</a:t>
            </a:r>
          </a:p>
        </p:txBody>
      </p:sp>
      <p:pic>
        <p:nvPicPr>
          <p:cNvPr id="3" name="Picture 2">
            <a:extLst>
              <a:ext uri="{FF2B5EF4-FFF2-40B4-BE49-F238E27FC236}">
                <a16:creationId xmlns:a16="http://schemas.microsoft.com/office/drawing/2014/main" id="{20804FF2-B5EC-9B80-0127-34EBDF1C87BD}"/>
              </a:ext>
            </a:extLst>
          </p:cNvPr>
          <p:cNvPicPr>
            <a:picLocks noChangeAspect="1"/>
          </p:cNvPicPr>
          <p:nvPr/>
        </p:nvPicPr>
        <p:blipFill>
          <a:blip r:embed="rId3"/>
          <a:stretch>
            <a:fillRect/>
          </a:stretch>
        </p:blipFill>
        <p:spPr>
          <a:xfrm>
            <a:off x="66328" y="1941813"/>
            <a:ext cx="9011344" cy="3705740"/>
          </a:xfrm>
          <a:prstGeom prst="rect">
            <a:avLst/>
          </a:prstGeom>
        </p:spPr>
      </p:pic>
      <p:graphicFrame>
        <p:nvGraphicFramePr>
          <p:cNvPr id="4" name="Table 4">
            <a:extLst>
              <a:ext uri="{FF2B5EF4-FFF2-40B4-BE49-F238E27FC236}">
                <a16:creationId xmlns:a16="http://schemas.microsoft.com/office/drawing/2014/main" id="{D69F5F11-F281-3E48-C4DE-6D59263214DF}"/>
              </a:ext>
            </a:extLst>
          </p:cNvPr>
          <p:cNvGraphicFramePr>
            <a:graphicFrameLocks noGrp="1"/>
          </p:cNvGraphicFramePr>
          <p:nvPr>
            <p:extLst>
              <p:ext uri="{D42A27DB-BD31-4B8C-83A1-F6EECF244321}">
                <p14:modId xmlns:p14="http://schemas.microsoft.com/office/powerpoint/2010/main" val="180872472"/>
              </p:ext>
            </p:extLst>
          </p:nvPr>
        </p:nvGraphicFramePr>
        <p:xfrm>
          <a:off x="1524000" y="6165304"/>
          <a:ext cx="6096000" cy="45720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322649704"/>
                    </a:ext>
                  </a:extLst>
                </a:gridCol>
              </a:tblGrid>
              <a:tr h="370840">
                <a:tc>
                  <a:txBody>
                    <a:bodyPr/>
                    <a:lstStyle/>
                    <a:p>
                      <a:pPr algn="ctr"/>
                      <a:r>
                        <a:rPr lang="en-US" sz="2400" dirty="0">
                          <a:solidFill>
                            <a:schemeClr val="tx1"/>
                          </a:solidFill>
                        </a:rPr>
                        <a:t>Annual Reports Due February 14</a:t>
                      </a:r>
                      <a:endParaRPr lang="en-CA" sz="2400" dirty="0">
                        <a:solidFill>
                          <a:schemeClr val="tx1"/>
                        </a:solidFill>
                      </a:endParaRPr>
                    </a:p>
                  </a:txBody>
                  <a:tcPr/>
                </a:tc>
                <a:extLst>
                  <a:ext uri="{0D108BD9-81ED-4DB2-BD59-A6C34878D82A}">
                    <a16:rowId xmlns:a16="http://schemas.microsoft.com/office/drawing/2014/main" val="4036836802"/>
                  </a:ext>
                </a:extLst>
              </a:tr>
            </a:tbl>
          </a:graphicData>
        </a:graphic>
      </p:graphicFrame>
    </p:spTree>
    <p:extLst>
      <p:ext uri="{BB962C8B-B14F-4D97-AF65-F5344CB8AC3E}">
        <p14:creationId xmlns:p14="http://schemas.microsoft.com/office/powerpoint/2010/main" val="13914535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DF87B-FCE6-5B45-7C79-32A15C134DC5}"/>
              </a:ext>
            </a:extLst>
          </p:cNvPr>
          <p:cNvSpPr>
            <a:spLocks noGrp="1"/>
          </p:cNvSpPr>
          <p:nvPr>
            <p:ph type="title"/>
          </p:nvPr>
        </p:nvSpPr>
        <p:spPr>
          <a:xfrm>
            <a:off x="508000" y="609600"/>
            <a:ext cx="6447501" cy="1320800"/>
          </a:xfrm>
        </p:spPr>
        <p:txBody>
          <a:bodyPr vert="horz" lIns="91440" tIns="45720" rIns="91440" bIns="45720" rtlCol="0" anchor="t">
            <a:normAutofit/>
          </a:bodyPr>
          <a:lstStyle/>
          <a:p>
            <a:r>
              <a:rPr lang="en-US" sz="4000" dirty="0">
                <a:solidFill>
                  <a:schemeClr val="accent2"/>
                </a:solidFill>
              </a:rPr>
              <a:t>REPORTING</a:t>
            </a:r>
            <a:r>
              <a:rPr lang="en-US" dirty="0">
                <a:solidFill>
                  <a:schemeClr val="accent2"/>
                </a:solidFill>
              </a:rPr>
              <a:t> – </a:t>
            </a:r>
            <a:br>
              <a:rPr lang="en-US" dirty="0">
                <a:solidFill>
                  <a:schemeClr val="accent2"/>
                </a:solidFill>
              </a:rPr>
            </a:br>
            <a:r>
              <a:rPr lang="en-US" sz="3200" dirty="0">
                <a:solidFill>
                  <a:schemeClr val="accent2"/>
                </a:solidFill>
              </a:rPr>
              <a:t>Quarterly Report Deadlines</a:t>
            </a:r>
          </a:p>
        </p:txBody>
      </p:sp>
      <p:graphicFrame>
        <p:nvGraphicFramePr>
          <p:cNvPr id="6" name="Diagram 5">
            <a:extLst>
              <a:ext uri="{FF2B5EF4-FFF2-40B4-BE49-F238E27FC236}">
                <a16:creationId xmlns:a16="http://schemas.microsoft.com/office/drawing/2014/main" id="{29ED5D83-E6D8-70DE-924C-3D9D1E483EE4}"/>
              </a:ext>
            </a:extLst>
          </p:cNvPr>
          <p:cNvGraphicFramePr/>
          <p:nvPr>
            <p:extLst>
              <p:ext uri="{D42A27DB-BD31-4B8C-83A1-F6EECF244321}">
                <p14:modId xmlns:p14="http://schemas.microsoft.com/office/powerpoint/2010/main" val="310511343"/>
              </p:ext>
            </p:extLst>
          </p:nvPr>
        </p:nvGraphicFramePr>
        <p:xfrm>
          <a:off x="251520" y="2060848"/>
          <a:ext cx="8640960" cy="37444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305369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DF87B-FCE6-5B45-7C79-32A15C134DC5}"/>
              </a:ext>
            </a:extLst>
          </p:cNvPr>
          <p:cNvSpPr>
            <a:spLocks noGrp="1"/>
          </p:cNvSpPr>
          <p:nvPr>
            <p:ph type="title"/>
          </p:nvPr>
        </p:nvSpPr>
        <p:spPr>
          <a:xfrm>
            <a:off x="508000" y="609600"/>
            <a:ext cx="6447501" cy="1320800"/>
          </a:xfrm>
        </p:spPr>
        <p:txBody>
          <a:bodyPr vert="horz" lIns="91440" tIns="45720" rIns="91440" bIns="45720" rtlCol="0" anchor="t">
            <a:normAutofit fontScale="90000"/>
          </a:bodyPr>
          <a:lstStyle/>
          <a:p>
            <a:r>
              <a:rPr lang="en-US" sz="4400" dirty="0">
                <a:solidFill>
                  <a:schemeClr val="accent2"/>
                </a:solidFill>
              </a:rPr>
              <a:t>REPORTING</a:t>
            </a:r>
            <a:r>
              <a:rPr lang="en-US" dirty="0">
                <a:solidFill>
                  <a:schemeClr val="accent2"/>
                </a:solidFill>
              </a:rPr>
              <a:t> – </a:t>
            </a:r>
            <a:br>
              <a:rPr lang="en-US" dirty="0">
                <a:solidFill>
                  <a:schemeClr val="accent2"/>
                </a:solidFill>
              </a:rPr>
            </a:br>
            <a:r>
              <a:rPr lang="en-US" sz="2700" dirty="0">
                <a:solidFill>
                  <a:schemeClr val="accent2"/>
                </a:solidFill>
              </a:rPr>
              <a:t>Transitional and Temporary Authorizations</a:t>
            </a:r>
            <a:endParaRPr lang="en-US" sz="3200" dirty="0">
              <a:solidFill>
                <a:schemeClr val="accent2"/>
              </a:solidFill>
            </a:endParaRPr>
          </a:p>
        </p:txBody>
      </p:sp>
      <p:sp>
        <p:nvSpPr>
          <p:cNvPr id="3" name="Content Placeholder 2">
            <a:extLst>
              <a:ext uri="{FF2B5EF4-FFF2-40B4-BE49-F238E27FC236}">
                <a16:creationId xmlns:a16="http://schemas.microsoft.com/office/drawing/2014/main" id="{1E4B5A46-ECC5-C057-E5C7-3BEF98818FE5}"/>
              </a:ext>
            </a:extLst>
          </p:cNvPr>
          <p:cNvSpPr>
            <a:spLocks noGrp="1"/>
          </p:cNvSpPr>
          <p:nvPr>
            <p:ph idx="1"/>
          </p:nvPr>
        </p:nvSpPr>
        <p:spPr>
          <a:xfrm>
            <a:off x="597387" y="2133200"/>
            <a:ext cx="7949226" cy="2815884"/>
          </a:xfrm>
        </p:spPr>
        <p:txBody>
          <a:bodyPr>
            <a:normAutofit/>
          </a:bodyPr>
          <a:lstStyle/>
          <a:p>
            <a:r>
              <a:rPr lang="en-US" altLang="en-US" dirty="0">
                <a:solidFill>
                  <a:schemeClr val="tx1"/>
                </a:solidFill>
              </a:rPr>
              <a:t>The Regulations provide a mechanism to apply for authorizations for systems to deposit effluent that does not meet the quality standards </a:t>
            </a:r>
          </a:p>
        </p:txBody>
      </p:sp>
      <p:pic>
        <p:nvPicPr>
          <p:cNvPr id="4" name="Picture 3">
            <a:extLst>
              <a:ext uri="{FF2B5EF4-FFF2-40B4-BE49-F238E27FC236}">
                <a16:creationId xmlns:a16="http://schemas.microsoft.com/office/drawing/2014/main" id="{DF271C44-FAEB-9AE8-53B5-695E449FAB9F}"/>
              </a:ext>
            </a:extLst>
          </p:cNvPr>
          <p:cNvPicPr>
            <a:picLocks noChangeAspect="1"/>
          </p:cNvPicPr>
          <p:nvPr/>
        </p:nvPicPr>
        <p:blipFill>
          <a:blip r:embed="rId3"/>
          <a:stretch>
            <a:fillRect/>
          </a:stretch>
        </p:blipFill>
        <p:spPr>
          <a:xfrm>
            <a:off x="1476268" y="2852936"/>
            <a:ext cx="6191465" cy="2738876"/>
          </a:xfrm>
          <a:prstGeom prst="rect">
            <a:avLst/>
          </a:prstGeom>
        </p:spPr>
      </p:pic>
    </p:spTree>
    <p:extLst>
      <p:ext uri="{BB962C8B-B14F-4D97-AF65-F5344CB8AC3E}">
        <p14:creationId xmlns:p14="http://schemas.microsoft.com/office/powerpoint/2010/main" val="12760651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DF87B-FCE6-5B45-7C79-32A15C134DC5}"/>
              </a:ext>
            </a:extLst>
          </p:cNvPr>
          <p:cNvSpPr>
            <a:spLocks noGrp="1"/>
          </p:cNvSpPr>
          <p:nvPr>
            <p:ph type="title"/>
          </p:nvPr>
        </p:nvSpPr>
        <p:spPr>
          <a:xfrm>
            <a:off x="508000" y="609600"/>
            <a:ext cx="6447501" cy="1320800"/>
          </a:xfrm>
        </p:spPr>
        <p:txBody>
          <a:bodyPr vert="horz" lIns="91440" tIns="45720" rIns="91440" bIns="45720" rtlCol="0" anchor="t">
            <a:normAutofit/>
          </a:bodyPr>
          <a:lstStyle/>
          <a:p>
            <a:r>
              <a:rPr lang="en-US" sz="4000" dirty="0">
                <a:solidFill>
                  <a:schemeClr val="accent2"/>
                </a:solidFill>
              </a:rPr>
              <a:t>REPORTING</a:t>
            </a:r>
            <a:r>
              <a:rPr lang="en-US" dirty="0">
                <a:solidFill>
                  <a:schemeClr val="accent2"/>
                </a:solidFill>
              </a:rPr>
              <a:t> – </a:t>
            </a:r>
            <a:br>
              <a:rPr lang="en-US" dirty="0">
                <a:solidFill>
                  <a:schemeClr val="accent2"/>
                </a:solidFill>
              </a:rPr>
            </a:br>
            <a:r>
              <a:rPr lang="en-US" sz="3200" dirty="0">
                <a:solidFill>
                  <a:schemeClr val="accent2"/>
                </a:solidFill>
              </a:rPr>
              <a:t>Temporary Bypass Authorizations</a:t>
            </a:r>
          </a:p>
        </p:txBody>
      </p:sp>
      <p:sp>
        <p:nvSpPr>
          <p:cNvPr id="6" name="Content Placeholder 5">
            <a:extLst>
              <a:ext uri="{FF2B5EF4-FFF2-40B4-BE49-F238E27FC236}">
                <a16:creationId xmlns:a16="http://schemas.microsoft.com/office/drawing/2014/main" id="{2887B354-344A-326E-6B58-DABF499192E6}"/>
              </a:ext>
            </a:extLst>
          </p:cNvPr>
          <p:cNvSpPr>
            <a:spLocks noGrp="1"/>
          </p:cNvSpPr>
          <p:nvPr>
            <p:ph idx="1"/>
          </p:nvPr>
        </p:nvSpPr>
        <p:spPr>
          <a:xfrm>
            <a:off x="467544" y="1922484"/>
            <a:ext cx="6944320" cy="4220738"/>
          </a:xfrm>
        </p:spPr>
        <p:txBody>
          <a:bodyPr>
            <a:normAutofit fontScale="85000" lnSpcReduction="10000"/>
          </a:bodyPr>
          <a:lstStyle/>
          <a:p>
            <a:pPr>
              <a:spcAft>
                <a:spcPts val="338"/>
              </a:spcAft>
            </a:pPr>
            <a:r>
              <a:rPr lang="en-US" sz="1900" dirty="0">
                <a:solidFill>
                  <a:schemeClr val="tx1"/>
                </a:solidFill>
              </a:rPr>
              <a:t>Temporary bypass authorizations may be issued by the authorization officer if:</a:t>
            </a:r>
          </a:p>
          <a:p>
            <a:pPr lvl="1">
              <a:spcAft>
                <a:spcPts val="338"/>
              </a:spcAft>
            </a:pPr>
            <a:r>
              <a:rPr lang="en-US" sz="1900" dirty="0">
                <a:solidFill>
                  <a:schemeClr val="tx1"/>
                </a:solidFill>
              </a:rPr>
              <a:t>Release occurs at the wastewater system’s final discharge point</a:t>
            </a:r>
          </a:p>
          <a:p>
            <a:pPr lvl="1"/>
            <a:r>
              <a:rPr lang="en-US" sz="1900" dirty="0">
                <a:solidFill>
                  <a:schemeClr val="tx1"/>
                </a:solidFill>
              </a:rPr>
              <a:t>Required for construction, maintenance or repairs</a:t>
            </a:r>
          </a:p>
          <a:p>
            <a:pPr lvl="1"/>
            <a:r>
              <a:rPr lang="en-US" sz="1900" dirty="0">
                <a:solidFill>
                  <a:schemeClr val="tx1"/>
                </a:solidFill>
              </a:rPr>
              <a:t>Designed to minimize volume of effluent deposited and concentration of deleterious substances</a:t>
            </a:r>
          </a:p>
          <a:p>
            <a:pPr lvl="1"/>
            <a:r>
              <a:rPr lang="en-US" sz="1900" dirty="0">
                <a:solidFill>
                  <a:schemeClr val="tx1"/>
                </a:solidFill>
              </a:rPr>
              <a:t>Made at least 45 days in advance</a:t>
            </a:r>
          </a:p>
          <a:p>
            <a:r>
              <a:rPr lang="en-US" sz="1900" dirty="0">
                <a:solidFill>
                  <a:schemeClr val="tx1"/>
                </a:solidFill>
              </a:rPr>
              <a:t>Communities must mitigate environment impacts to whatever extent is possible</a:t>
            </a:r>
          </a:p>
          <a:p>
            <a:r>
              <a:rPr lang="en-US" sz="1900" dirty="0">
                <a:solidFill>
                  <a:schemeClr val="tx1"/>
                </a:solidFill>
              </a:rPr>
              <a:t>ECCC may refuse to issue these authorizations if there is reasonable grounds to believe that the authorization would result in adverse effects on fish, fish habitat or the use by man of fish that cannot be mitigated</a:t>
            </a:r>
          </a:p>
          <a:p>
            <a:r>
              <a:rPr lang="en-US" sz="1900" dirty="0">
                <a:solidFill>
                  <a:schemeClr val="tx1"/>
                </a:solidFill>
              </a:rPr>
              <a:t>Factsheet with more information available </a:t>
            </a:r>
            <a:r>
              <a:rPr lang="en-US" sz="1900" dirty="0">
                <a:hlinkClick r:id="rId3"/>
              </a:rPr>
              <a:t>here</a:t>
            </a:r>
            <a:endParaRPr lang="en-US" sz="1900" dirty="0"/>
          </a:p>
          <a:p>
            <a:endParaRPr lang="en-CA" dirty="0"/>
          </a:p>
        </p:txBody>
      </p:sp>
    </p:spTree>
    <p:extLst>
      <p:ext uri="{BB962C8B-B14F-4D97-AF65-F5344CB8AC3E}">
        <p14:creationId xmlns:p14="http://schemas.microsoft.com/office/powerpoint/2010/main" val="5003751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DF87B-FCE6-5B45-7C79-32A15C134DC5}"/>
              </a:ext>
            </a:extLst>
          </p:cNvPr>
          <p:cNvSpPr>
            <a:spLocks noGrp="1"/>
          </p:cNvSpPr>
          <p:nvPr>
            <p:ph type="title"/>
          </p:nvPr>
        </p:nvSpPr>
        <p:spPr>
          <a:xfrm>
            <a:off x="508000" y="609600"/>
            <a:ext cx="6447501" cy="1320800"/>
          </a:xfrm>
        </p:spPr>
        <p:txBody>
          <a:bodyPr vert="horz" lIns="91440" tIns="45720" rIns="91440" bIns="45720" rtlCol="0" anchor="t">
            <a:normAutofit fontScale="90000"/>
          </a:bodyPr>
          <a:lstStyle/>
          <a:p>
            <a:r>
              <a:rPr lang="en-US" sz="4400" dirty="0">
                <a:solidFill>
                  <a:schemeClr val="accent2"/>
                </a:solidFill>
              </a:rPr>
              <a:t>REPORTING</a:t>
            </a:r>
            <a:r>
              <a:rPr lang="en-US" dirty="0">
                <a:solidFill>
                  <a:schemeClr val="accent2"/>
                </a:solidFill>
              </a:rPr>
              <a:t> – </a:t>
            </a:r>
            <a:br>
              <a:rPr lang="en-US" dirty="0">
                <a:solidFill>
                  <a:schemeClr val="accent2"/>
                </a:solidFill>
              </a:rPr>
            </a:br>
            <a:r>
              <a:rPr lang="en-US" sz="2700" dirty="0">
                <a:solidFill>
                  <a:schemeClr val="accent2"/>
                </a:solidFill>
              </a:rPr>
              <a:t>Temporary Authorization to Deposit Un-ionized Ammonia</a:t>
            </a:r>
            <a:endParaRPr lang="en-US" sz="3200" dirty="0">
              <a:solidFill>
                <a:schemeClr val="accent2"/>
              </a:solidFill>
            </a:endParaRPr>
          </a:p>
        </p:txBody>
      </p:sp>
      <p:sp>
        <p:nvSpPr>
          <p:cNvPr id="6" name="Content Placeholder 5">
            <a:extLst>
              <a:ext uri="{FF2B5EF4-FFF2-40B4-BE49-F238E27FC236}">
                <a16:creationId xmlns:a16="http://schemas.microsoft.com/office/drawing/2014/main" id="{2887B354-344A-326E-6B58-DABF499192E6}"/>
              </a:ext>
            </a:extLst>
          </p:cNvPr>
          <p:cNvSpPr>
            <a:spLocks noGrp="1"/>
          </p:cNvSpPr>
          <p:nvPr>
            <p:ph idx="1"/>
          </p:nvPr>
        </p:nvSpPr>
        <p:spPr>
          <a:xfrm>
            <a:off x="508000" y="2160590"/>
            <a:ext cx="6944320" cy="4220738"/>
          </a:xfrm>
        </p:spPr>
        <p:txBody>
          <a:bodyPr>
            <a:normAutofit fontScale="92500" lnSpcReduction="20000"/>
          </a:bodyPr>
          <a:lstStyle/>
          <a:p>
            <a:pPr>
              <a:spcAft>
                <a:spcPts val="338"/>
              </a:spcAft>
            </a:pPr>
            <a:r>
              <a:rPr lang="en-US" sz="1900" dirty="0">
                <a:solidFill>
                  <a:schemeClr val="tx1"/>
                </a:solidFill>
              </a:rPr>
              <a:t>A wastewater system may apply for a temporary authorization to deposit un-ionized ammonia if the effluent from the system is acutely lethal due to the presence of un-ionized ammonia. </a:t>
            </a:r>
          </a:p>
          <a:p>
            <a:pPr>
              <a:spcAft>
                <a:spcPts val="338"/>
              </a:spcAft>
            </a:pPr>
            <a:r>
              <a:rPr lang="en-US" sz="1900" dirty="0">
                <a:solidFill>
                  <a:schemeClr val="tx1"/>
                </a:solidFill>
              </a:rPr>
              <a:t>Temporary authorizations to deposit un-ionized ammonia may be issued by the authorization officer if:</a:t>
            </a:r>
          </a:p>
          <a:p>
            <a:pPr lvl="1">
              <a:spcAft>
                <a:spcPts val="338"/>
              </a:spcAft>
            </a:pPr>
            <a:r>
              <a:rPr lang="en-US" sz="1700" dirty="0">
                <a:solidFill>
                  <a:schemeClr val="tx1"/>
                </a:solidFill>
              </a:rPr>
              <a:t>It is determined that the effluent was acutely lethal due to concentration of un-ionized ammonia, and</a:t>
            </a:r>
          </a:p>
          <a:p>
            <a:pPr lvl="1">
              <a:spcAft>
                <a:spcPts val="338"/>
              </a:spcAft>
            </a:pPr>
            <a:r>
              <a:rPr lang="en-US" sz="1700" dirty="0">
                <a:solidFill>
                  <a:schemeClr val="tx1"/>
                </a:solidFill>
              </a:rPr>
              <a:t>The concentration of un-ionized ammonia in the receiving water at any point that is 100 m from the point of entry where the effluent is deposited must be less than or equal to 0.016 mg/L, expressed as nitrogen</a:t>
            </a:r>
            <a:endParaRPr lang="en-US" sz="1900" dirty="0">
              <a:solidFill>
                <a:schemeClr val="tx1"/>
              </a:solidFill>
            </a:endParaRPr>
          </a:p>
          <a:p>
            <a:pPr>
              <a:spcAft>
                <a:spcPts val="338"/>
              </a:spcAft>
            </a:pPr>
            <a:r>
              <a:rPr lang="en-US" sz="1900" dirty="0">
                <a:solidFill>
                  <a:schemeClr val="tx1"/>
                </a:solidFill>
              </a:rPr>
              <a:t>Authorizations for un-ionized ammonia are granted for a period of three years and can be extended</a:t>
            </a:r>
          </a:p>
          <a:p>
            <a:pPr>
              <a:spcAft>
                <a:spcPts val="338"/>
              </a:spcAft>
            </a:pPr>
            <a:r>
              <a:rPr lang="en-US" sz="1900" dirty="0">
                <a:solidFill>
                  <a:schemeClr val="tx1"/>
                </a:solidFill>
              </a:rPr>
              <a:t>Factsheet with more information available </a:t>
            </a:r>
            <a:r>
              <a:rPr lang="en-US" sz="1900" dirty="0">
                <a:solidFill>
                  <a:schemeClr val="tx1"/>
                </a:solidFill>
                <a:hlinkClick r:id="rId3"/>
              </a:rPr>
              <a:t>here</a:t>
            </a:r>
            <a:endParaRPr lang="en-US" sz="1900" dirty="0">
              <a:solidFill>
                <a:schemeClr val="tx1"/>
              </a:solidFill>
            </a:endParaRPr>
          </a:p>
          <a:p>
            <a:endParaRPr lang="en-CA" dirty="0"/>
          </a:p>
        </p:txBody>
      </p:sp>
    </p:spTree>
    <p:extLst>
      <p:ext uri="{BB962C8B-B14F-4D97-AF65-F5344CB8AC3E}">
        <p14:creationId xmlns:p14="http://schemas.microsoft.com/office/powerpoint/2010/main" val="20593852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2" descr="3sINoYpBz1LKXwbro2-VfZ6F5SDI6SrIcUbXA2pkz57pjEpRVg-zJEY71KYozR7D7FeUlrmUZF9j4dqhZF6qboleaV7wFtrP0c4RmmIP_Lk2XS8hWgr7gZKAAiKKrXbztishIoFsPwE5lwasZa4vZ1W7eFI8DiQF35yuhYdj0fQWx0CNTqC972HM4ouaot1t4ipeBo0YJHlsH7AKr">
            <a:extLst>
              <a:ext uri="{FF2B5EF4-FFF2-40B4-BE49-F238E27FC236}">
                <a16:creationId xmlns:a16="http://schemas.microsoft.com/office/drawing/2014/main" id="{5CC1D832-FF69-9749-565B-C49C2CEE1CD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968" r="37298"/>
          <a:stretch/>
        </p:blipFill>
        <p:spPr bwMode="auto">
          <a:xfrm>
            <a:off x="3202390" y="-1"/>
            <a:ext cx="5941610"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noFill/>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Title 1">
            <a:extLst>
              <a:ext uri="{FF2B5EF4-FFF2-40B4-BE49-F238E27FC236}">
                <a16:creationId xmlns:a16="http://schemas.microsoft.com/office/drawing/2014/main" id="{8F3DF87B-FCE6-5B45-7C79-32A15C134DC5}"/>
              </a:ext>
            </a:extLst>
          </p:cNvPr>
          <p:cNvSpPr>
            <a:spLocks noGrp="1"/>
          </p:cNvSpPr>
          <p:nvPr>
            <p:ph type="title"/>
          </p:nvPr>
        </p:nvSpPr>
        <p:spPr>
          <a:xfrm>
            <a:off x="507999" y="609600"/>
            <a:ext cx="5060951" cy="1320800"/>
          </a:xfrm>
        </p:spPr>
        <p:txBody>
          <a:bodyPr>
            <a:normAutofit/>
          </a:bodyPr>
          <a:lstStyle/>
          <a:p>
            <a:r>
              <a:rPr lang="en-US" sz="4000" dirty="0">
                <a:solidFill>
                  <a:schemeClr val="accent2"/>
                </a:solidFill>
              </a:rPr>
              <a:t>WSER OVERVIEW</a:t>
            </a:r>
            <a:r>
              <a:rPr lang="en-US" sz="4000" dirty="0"/>
              <a:t>	</a:t>
            </a:r>
            <a:endParaRPr lang="en-CA" sz="4000" dirty="0"/>
          </a:p>
        </p:txBody>
      </p:sp>
      <p:sp>
        <p:nvSpPr>
          <p:cNvPr id="3" name="Content Placeholder 2">
            <a:extLst>
              <a:ext uri="{FF2B5EF4-FFF2-40B4-BE49-F238E27FC236}">
                <a16:creationId xmlns:a16="http://schemas.microsoft.com/office/drawing/2014/main" id="{EEA6FAF5-7F90-538E-76B8-445B9230D505}"/>
              </a:ext>
            </a:extLst>
          </p:cNvPr>
          <p:cNvSpPr>
            <a:spLocks noGrp="1"/>
          </p:cNvSpPr>
          <p:nvPr>
            <p:ph idx="1"/>
          </p:nvPr>
        </p:nvSpPr>
        <p:spPr>
          <a:xfrm>
            <a:off x="508000" y="2160589"/>
            <a:ext cx="3572668" cy="3880773"/>
          </a:xfrm>
        </p:spPr>
        <p:txBody>
          <a:bodyPr>
            <a:normAutofit fontScale="92500"/>
          </a:bodyPr>
          <a:lstStyle/>
          <a:p>
            <a:r>
              <a:rPr kumimoji="1" lang="en-US" sz="2800" kern="0" dirty="0">
                <a:ea typeface="Arial Unicode MS"/>
              </a:rPr>
              <a:t>Small wastewater systems that deposit an average daily volume of effluent that is </a:t>
            </a:r>
            <a:r>
              <a:rPr kumimoji="1" lang="en-US" sz="2800" kern="0" dirty="0">
                <a:solidFill>
                  <a:srgbClr val="C00000"/>
                </a:solidFill>
                <a:latin typeface="Cambria Math" panose="02040503050406030204" pitchFamily="18" charset="0"/>
                <a:ea typeface="Cambria Math" panose="02040503050406030204" pitchFamily="18" charset="0"/>
              </a:rPr>
              <a:t>≤</a:t>
            </a:r>
            <a:r>
              <a:rPr kumimoji="1" lang="en-US" sz="2800" kern="0" dirty="0">
                <a:solidFill>
                  <a:srgbClr val="C00000"/>
                </a:solidFill>
                <a:ea typeface="Arial Unicode MS"/>
              </a:rPr>
              <a:t>2,500m</a:t>
            </a:r>
            <a:r>
              <a:rPr kumimoji="1" lang="en-US" sz="2800" kern="0" baseline="30000" dirty="0">
                <a:solidFill>
                  <a:srgbClr val="C00000"/>
                </a:solidFill>
                <a:ea typeface="Arial Unicode MS"/>
              </a:rPr>
              <a:t>3</a:t>
            </a:r>
          </a:p>
          <a:p>
            <a:r>
              <a:rPr kumimoji="1" lang="en-US" sz="2800" kern="0" dirty="0">
                <a:ea typeface="Arial Unicode MS"/>
              </a:rPr>
              <a:t>The WSER came into force on June 29, 2012 under the Fisheries Act</a:t>
            </a:r>
          </a:p>
          <a:p>
            <a:endParaRPr lang="en-CA" sz="2800" dirty="0">
              <a:solidFill>
                <a:srgbClr val="C00000"/>
              </a:solidFill>
            </a:endParaRPr>
          </a:p>
        </p:txBody>
      </p:sp>
      <p:cxnSp>
        <p:nvCxnSpPr>
          <p:cNvPr id="9" name="Straight Connector 8">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28259" y="0"/>
            <a:ext cx="9144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7857971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DF87B-FCE6-5B45-7C79-32A15C134DC5}"/>
              </a:ext>
            </a:extLst>
          </p:cNvPr>
          <p:cNvSpPr>
            <a:spLocks noGrp="1"/>
          </p:cNvSpPr>
          <p:nvPr>
            <p:ph type="title"/>
          </p:nvPr>
        </p:nvSpPr>
        <p:spPr>
          <a:xfrm>
            <a:off x="508000" y="609600"/>
            <a:ext cx="6447501" cy="1320800"/>
          </a:xfrm>
        </p:spPr>
        <p:txBody>
          <a:bodyPr vert="horz" lIns="91440" tIns="45720" rIns="91440" bIns="45720" rtlCol="0" anchor="t">
            <a:normAutofit/>
          </a:bodyPr>
          <a:lstStyle/>
          <a:p>
            <a:r>
              <a:rPr lang="en-US" sz="4000" dirty="0">
                <a:solidFill>
                  <a:schemeClr val="accent2"/>
                </a:solidFill>
              </a:rPr>
              <a:t>REPORTING</a:t>
            </a:r>
            <a:r>
              <a:rPr lang="en-US" dirty="0">
                <a:solidFill>
                  <a:schemeClr val="accent2"/>
                </a:solidFill>
              </a:rPr>
              <a:t> – </a:t>
            </a:r>
            <a:br>
              <a:rPr lang="en-US" dirty="0">
                <a:solidFill>
                  <a:schemeClr val="accent2"/>
                </a:solidFill>
              </a:rPr>
            </a:br>
            <a:r>
              <a:rPr lang="en-US" sz="3200" dirty="0">
                <a:solidFill>
                  <a:schemeClr val="accent2"/>
                </a:solidFill>
              </a:rPr>
              <a:t>WWTP Upgrades</a:t>
            </a:r>
          </a:p>
        </p:txBody>
      </p:sp>
      <p:sp>
        <p:nvSpPr>
          <p:cNvPr id="6" name="Content Placeholder 5">
            <a:extLst>
              <a:ext uri="{FF2B5EF4-FFF2-40B4-BE49-F238E27FC236}">
                <a16:creationId xmlns:a16="http://schemas.microsoft.com/office/drawing/2014/main" id="{2887B354-344A-326E-6B58-DABF499192E6}"/>
              </a:ext>
            </a:extLst>
          </p:cNvPr>
          <p:cNvSpPr>
            <a:spLocks noGrp="1"/>
          </p:cNvSpPr>
          <p:nvPr>
            <p:ph idx="1"/>
          </p:nvPr>
        </p:nvSpPr>
        <p:spPr>
          <a:xfrm>
            <a:off x="508000" y="2160590"/>
            <a:ext cx="6944320" cy="4220738"/>
          </a:xfrm>
        </p:spPr>
        <p:txBody>
          <a:bodyPr>
            <a:normAutofit/>
          </a:bodyPr>
          <a:lstStyle/>
          <a:p>
            <a:pPr marL="0" indent="0">
              <a:spcAft>
                <a:spcPts val="338"/>
              </a:spcAft>
              <a:buNone/>
            </a:pPr>
            <a:r>
              <a:rPr lang="en-US" sz="2200" dirty="0">
                <a:solidFill>
                  <a:schemeClr val="tx1"/>
                </a:solidFill>
              </a:rPr>
              <a:t>When upgrading your WWTP, take the following steps:</a:t>
            </a:r>
          </a:p>
          <a:p>
            <a:pPr>
              <a:spcAft>
                <a:spcPts val="338"/>
              </a:spcAft>
            </a:pPr>
            <a:r>
              <a:rPr lang="en-US" sz="2200" dirty="0">
                <a:solidFill>
                  <a:schemeClr val="tx1"/>
                </a:solidFill>
              </a:rPr>
              <a:t>Update your identification report in ERRIS </a:t>
            </a:r>
          </a:p>
          <a:p>
            <a:pPr>
              <a:spcAft>
                <a:spcPts val="338"/>
              </a:spcAft>
            </a:pPr>
            <a:r>
              <a:rPr lang="en-US" sz="2200" dirty="0">
                <a:solidFill>
                  <a:schemeClr val="tx1"/>
                </a:solidFill>
              </a:rPr>
              <a:t>Contact </a:t>
            </a:r>
            <a:r>
              <a:rPr lang="en-US" sz="2200" dirty="0">
                <a:solidFill>
                  <a:schemeClr val="tx1"/>
                </a:solidFill>
                <a:hlinkClick r:id="rId3"/>
              </a:rPr>
              <a:t>eu-ww@ec.gc.ca </a:t>
            </a:r>
            <a:r>
              <a:rPr lang="en-US" sz="2200" dirty="0">
                <a:solidFill>
                  <a:schemeClr val="tx1"/>
                </a:solidFill>
              </a:rPr>
              <a:t>for assistance </a:t>
            </a:r>
          </a:p>
          <a:p>
            <a:pPr>
              <a:spcAft>
                <a:spcPts val="338"/>
              </a:spcAft>
            </a:pPr>
            <a:r>
              <a:rPr lang="en-US" sz="2200" dirty="0">
                <a:solidFill>
                  <a:schemeClr val="tx1"/>
                </a:solidFill>
              </a:rPr>
              <a:t>Determine if any changes are needed to your monitoring and reporting frequency</a:t>
            </a:r>
          </a:p>
          <a:p>
            <a:pPr>
              <a:spcAft>
                <a:spcPts val="338"/>
              </a:spcAft>
            </a:pPr>
            <a:r>
              <a:rPr lang="en-US" sz="2200" dirty="0">
                <a:solidFill>
                  <a:schemeClr val="tx1"/>
                </a:solidFill>
              </a:rPr>
              <a:t>Apply for a Temporary Bypass Authorization if work may require releasing undertreated effluent from the final discharge point</a:t>
            </a:r>
          </a:p>
          <a:p>
            <a:endParaRPr lang="en-CA" dirty="0"/>
          </a:p>
        </p:txBody>
      </p:sp>
    </p:spTree>
    <p:extLst>
      <p:ext uri="{BB962C8B-B14F-4D97-AF65-F5344CB8AC3E}">
        <p14:creationId xmlns:p14="http://schemas.microsoft.com/office/powerpoint/2010/main" val="39009728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DF87B-FCE6-5B45-7C79-32A15C134DC5}"/>
              </a:ext>
            </a:extLst>
          </p:cNvPr>
          <p:cNvSpPr>
            <a:spLocks noGrp="1"/>
          </p:cNvSpPr>
          <p:nvPr>
            <p:ph type="title"/>
          </p:nvPr>
        </p:nvSpPr>
        <p:spPr>
          <a:xfrm>
            <a:off x="508000" y="609600"/>
            <a:ext cx="6447501" cy="1320800"/>
          </a:xfrm>
        </p:spPr>
        <p:txBody>
          <a:bodyPr vert="horz" lIns="91440" tIns="45720" rIns="91440" bIns="45720" rtlCol="0" anchor="t">
            <a:normAutofit/>
          </a:bodyPr>
          <a:lstStyle/>
          <a:p>
            <a:r>
              <a:rPr lang="en-US" sz="4000" dirty="0">
                <a:solidFill>
                  <a:schemeClr val="accent2"/>
                </a:solidFill>
              </a:rPr>
              <a:t>REPORTING</a:t>
            </a:r>
            <a:r>
              <a:rPr lang="en-US" dirty="0">
                <a:solidFill>
                  <a:schemeClr val="accent2"/>
                </a:solidFill>
              </a:rPr>
              <a:t> – </a:t>
            </a:r>
            <a:br>
              <a:rPr lang="en-US" dirty="0">
                <a:solidFill>
                  <a:schemeClr val="accent2"/>
                </a:solidFill>
              </a:rPr>
            </a:br>
            <a:r>
              <a:rPr lang="en-US" sz="3100" dirty="0">
                <a:solidFill>
                  <a:schemeClr val="accent2"/>
                </a:solidFill>
              </a:rPr>
              <a:t>Unauthorized Wastewater Deposits</a:t>
            </a:r>
            <a:endParaRPr lang="en-US" sz="3200" dirty="0">
              <a:solidFill>
                <a:schemeClr val="accent2"/>
              </a:solidFill>
            </a:endParaRPr>
          </a:p>
        </p:txBody>
      </p:sp>
      <p:grpSp>
        <p:nvGrpSpPr>
          <p:cNvPr id="8" name="Group 7">
            <a:extLst>
              <a:ext uri="{FF2B5EF4-FFF2-40B4-BE49-F238E27FC236}">
                <a16:creationId xmlns:a16="http://schemas.microsoft.com/office/drawing/2014/main" id="{94E0AD5C-5D98-64FA-E8D8-9DB670AEDBC5}"/>
              </a:ext>
            </a:extLst>
          </p:cNvPr>
          <p:cNvGrpSpPr/>
          <p:nvPr/>
        </p:nvGrpSpPr>
        <p:grpSpPr>
          <a:xfrm>
            <a:off x="2643311" y="2269672"/>
            <a:ext cx="1977195" cy="650846"/>
            <a:chOff x="9106" y="-7215"/>
            <a:chExt cx="2432954" cy="636891"/>
          </a:xfrm>
        </p:grpSpPr>
        <p:sp>
          <p:nvSpPr>
            <p:cNvPr id="9" name="Rectangle 8">
              <a:extLst>
                <a:ext uri="{FF2B5EF4-FFF2-40B4-BE49-F238E27FC236}">
                  <a16:creationId xmlns:a16="http://schemas.microsoft.com/office/drawing/2014/main" id="{03D50D3D-BA71-3E52-662A-C9C9F42E3832}"/>
                </a:ext>
              </a:extLst>
            </p:cNvPr>
            <p:cNvSpPr/>
            <p:nvPr/>
          </p:nvSpPr>
          <p:spPr>
            <a:xfrm>
              <a:off x="9106" y="-7215"/>
              <a:ext cx="2432954" cy="636891"/>
            </a:xfrm>
            <a:prstGeom prst="rect">
              <a:avLst/>
            </a:prstGeom>
            <a:solidFill>
              <a:srgbClr val="859C14"/>
            </a:solidFill>
            <a:ln w="25400" cap="flat" cmpd="sng" algn="ctr">
              <a:solidFill>
                <a:srgbClr val="859C14"/>
              </a:solidFill>
              <a:prstDash val="solid"/>
            </a:ln>
            <a:effectLst/>
          </p:spPr>
          <p:style>
            <a:lnRef idx="2">
              <a:scrgbClr r="0" g="0" b="0"/>
            </a:lnRef>
            <a:fillRef idx="1">
              <a:scrgbClr r="0" g="0" b="0"/>
            </a:fillRef>
            <a:effectRef idx="0">
              <a:scrgbClr r="0" g="0" b="0"/>
            </a:effectRef>
            <a:fontRef idx="minor">
              <a:schemeClr val="lt1"/>
            </a:fontRef>
          </p:style>
        </p:sp>
        <p:sp>
          <p:nvSpPr>
            <p:cNvPr id="10" name="TextBox 9">
              <a:extLst>
                <a:ext uri="{FF2B5EF4-FFF2-40B4-BE49-F238E27FC236}">
                  <a16:creationId xmlns:a16="http://schemas.microsoft.com/office/drawing/2014/main" id="{1AD61436-BFD4-3B89-363D-F3F7A4836997}"/>
                </a:ext>
              </a:extLst>
            </p:cNvPr>
            <p:cNvSpPr txBox="1"/>
            <p:nvPr/>
          </p:nvSpPr>
          <p:spPr>
            <a:xfrm>
              <a:off x="9106" y="-7215"/>
              <a:ext cx="2432953" cy="6368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41148" rIns="72009" bIns="41148" numCol="1" spcCol="1270" anchor="ctr" anchorCtr="0">
              <a:noAutofit/>
            </a:bodyPr>
            <a:lstStyle/>
            <a:p>
              <a:pPr algn="ctr" defTabSz="450056">
                <a:lnSpc>
                  <a:spcPct val="90000"/>
                </a:lnSpc>
                <a:spcBef>
                  <a:spcPct val="0"/>
                </a:spcBef>
                <a:spcAft>
                  <a:spcPct val="35000"/>
                </a:spcAft>
              </a:pPr>
              <a:r>
                <a:rPr lang="en-US" sz="1600" b="1" dirty="0">
                  <a:solidFill>
                    <a:srgbClr val="000000"/>
                  </a:solidFill>
                  <a:latin typeface="Arial"/>
                  <a:ea typeface="Arial Unicode MS"/>
                  <a:cs typeface="Arial Unicode MS"/>
                </a:rPr>
                <a:t>Planned Discharges</a:t>
              </a:r>
            </a:p>
          </p:txBody>
        </p:sp>
      </p:grpSp>
      <p:grpSp>
        <p:nvGrpSpPr>
          <p:cNvPr id="11" name="Group 10">
            <a:extLst>
              <a:ext uri="{FF2B5EF4-FFF2-40B4-BE49-F238E27FC236}">
                <a16:creationId xmlns:a16="http://schemas.microsoft.com/office/drawing/2014/main" id="{BC155D06-3157-411F-AC31-62220698035E}"/>
              </a:ext>
            </a:extLst>
          </p:cNvPr>
          <p:cNvGrpSpPr/>
          <p:nvPr/>
        </p:nvGrpSpPr>
        <p:grpSpPr>
          <a:xfrm>
            <a:off x="2646318" y="2906490"/>
            <a:ext cx="1982434" cy="2034675"/>
            <a:chOff x="-104851" y="638399"/>
            <a:chExt cx="2514803" cy="2401875"/>
          </a:xfrm>
        </p:grpSpPr>
        <p:sp>
          <p:nvSpPr>
            <p:cNvPr id="12" name="Rectangle 11">
              <a:extLst>
                <a:ext uri="{FF2B5EF4-FFF2-40B4-BE49-F238E27FC236}">
                  <a16:creationId xmlns:a16="http://schemas.microsoft.com/office/drawing/2014/main" id="{8D08ED30-59D6-0014-1E4B-830FBC08ED8D}"/>
                </a:ext>
              </a:extLst>
            </p:cNvPr>
            <p:cNvSpPr/>
            <p:nvPr/>
          </p:nvSpPr>
          <p:spPr>
            <a:xfrm>
              <a:off x="-104851" y="651909"/>
              <a:ext cx="2514802" cy="2388365"/>
            </a:xfrm>
            <a:prstGeom prst="rect">
              <a:avLst/>
            </a:prstGeom>
            <a:solidFill>
              <a:srgbClr val="BAE18F">
                <a:alpha val="90000"/>
              </a:srgbClr>
            </a:solidFill>
            <a:ln w="25400" cap="flat" cmpd="sng" algn="ctr">
              <a:solidFill>
                <a:srgbClr val="BAE18F">
                  <a:alpha val="9000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3" name="TextBox 12">
              <a:extLst>
                <a:ext uri="{FF2B5EF4-FFF2-40B4-BE49-F238E27FC236}">
                  <a16:creationId xmlns:a16="http://schemas.microsoft.com/office/drawing/2014/main" id="{FDAA2A1B-047B-FC91-AE8F-17EA235A4C7B}"/>
                </a:ext>
              </a:extLst>
            </p:cNvPr>
            <p:cNvSpPr txBox="1"/>
            <p:nvPr/>
          </p:nvSpPr>
          <p:spPr>
            <a:xfrm>
              <a:off x="-104850" y="638399"/>
              <a:ext cx="2514802" cy="233856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006" tIns="45006" rIns="60008" bIns="67508" numCol="1" spcCol="1270" anchor="t" anchorCtr="0">
              <a:noAutofit/>
            </a:bodyPr>
            <a:lstStyle/>
            <a:p>
              <a:pPr marL="98227" lvl="1" indent="-98227" defTabSz="375047">
                <a:lnSpc>
                  <a:spcPct val="90000"/>
                </a:lnSpc>
                <a:spcBef>
                  <a:spcPct val="0"/>
                </a:spcBef>
                <a:spcAft>
                  <a:spcPct val="15000"/>
                </a:spcAft>
                <a:buChar char="••"/>
              </a:pPr>
              <a:r>
                <a:rPr lang="en-US" sz="1400" dirty="0">
                  <a:solidFill>
                    <a:srgbClr val="000000"/>
                  </a:solidFill>
                  <a:latin typeface="Arial"/>
                  <a:ea typeface="Arial Unicode MS"/>
                  <a:cs typeface="Arial Unicode MS"/>
                </a:rPr>
                <a:t>Releases from any overflow point of a wastewater collection system, other than final discharge point</a:t>
              </a:r>
            </a:p>
            <a:p>
              <a:pPr marL="98227" lvl="1" indent="-98227" defTabSz="300038">
                <a:lnSpc>
                  <a:spcPct val="90000"/>
                </a:lnSpc>
                <a:spcBef>
                  <a:spcPct val="0"/>
                </a:spcBef>
                <a:spcAft>
                  <a:spcPct val="15000"/>
                </a:spcAft>
                <a:buChar char="••"/>
              </a:pPr>
              <a:endParaRPr lang="en-US" sz="1400" dirty="0">
                <a:solidFill>
                  <a:srgbClr val="000000"/>
                </a:solidFill>
                <a:latin typeface="Arial"/>
                <a:ea typeface="Arial Unicode MS"/>
                <a:cs typeface="Arial Unicode MS"/>
              </a:endParaRPr>
            </a:p>
            <a:p>
              <a:pPr marL="98227" lvl="1" indent="-98227" defTabSz="375047">
                <a:lnSpc>
                  <a:spcPct val="90000"/>
                </a:lnSpc>
                <a:spcBef>
                  <a:spcPct val="0"/>
                </a:spcBef>
                <a:spcAft>
                  <a:spcPct val="15000"/>
                </a:spcAft>
                <a:buChar char="••"/>
              </a:pPr>
              <a:r>
                <a:rPr lang="en-US" sz="1400" dirty="0">
                  <a:solidFill>
                    <a:srgbClr val="000000"/>
                  </a:solidFill>
                  <a:latin typeface="Arial"/>
                  <a:ea typeface="Arial Unicode MS"/>
                  <a:cs typeface="Arial Unicode MS"/>
                </a:rPr>
                <a:t>Scheduled to conduct construction, repair or maintenance work (e.g. Montreal 2015)</a:t>
              </a:r>
            </a:p>
          </p:txBody>
        </p:sp>
      </p:grpSp>
      <p:grpSp>
        <p:nvGrpSpPr>
          <p:cNvPr id="14" name="Group 13">
            <a:extLst>
              <a:ext uri="{FF2B5EF4-FFF2-40B4-BE49-F238E27FC236}">
                <a16:creationId xmlns:a16="http://schemas.microsoft.com/office/drawing/2014/main" id="{09EC566C-547B-A6A5-6D24-048F27884BAE}"/>
              </a:ext>
            </a:extLst>
          </p:cNvPr>
          <p:cNvGrpSpPr/>
          <p:nvPr/>
        </p:nvGrpSpPr>
        <p:grpSpPr>
          <a:xfrm>
            <a:off x="530419" y="2269672"/>
            <a:ext cx="2025357" cy="655820"/>
            <a:chOff x="2782341" y="0"/>
            <a:chExt cx="2454449" cy="651808"/>
          </a:xfrm>
        </p:grpSpPr>
        <p:sp>
          <p:nvSpPr>
            <p:cNvPr id="15" name="Rectangle 14">
              <a:extLst>
                <a:ext uri="{FF2B5EF4-FFF2-40B4-BE49-F238E27FC236}">
                  <a16:creationId xmlns:a16="http://schemas.microsoft.com/office/drawing/2014/main" id="{55AB80BF-A28E-BA11-740B-73E73BBA30ED}"/>
                </a:ext>
              </a:extLst>
            </p:cNvPr>
            <p:cNvSpPr/>
            <p:nvPr/>
          </p:nvSpPr>
          <p:spPr>
            <a:xfrm>
              <a:off x="2782342" y="0"/>
              <a:ext cx="2430578" cy="636891"/>
            </a:xfrm>
            <a:prstGeom prst="rect">
              <a:avLst/>
            </a:prstGeom>
            <a:solidFill>
              <a:srgbClr val="2D2D8A">
                <a:lumMod val="40000"/>
                <a:lumOff val="60000"/>
              </a:srgbClr>
            </a:solidFill>
            <a:ln w="25400" cap="flat" cmpd="sng" algn="ctr">
              <a:solidFill>
                <a:srgbClr val="2D2D8A">
                  <a:lumMod val="40000"/>
                  <a:lumOff val="60000"/>
                </a:srgbClr>
              </a:solidFill>
              <a:prstDash val="solid"/>
            </a:ln>
            <a:effectLst/>
          </p:spPr>
          <p:style>
            <a:lnRef idx="2">
              <a:scrgbClr r="0" g="0" b="0"/>
            </a:lnRef>
            <a:fillRef idx="1">
              <a:scrgbClr r="0" g="0" b="0"/>
            </a:fillRef>
            <a:effectRef idx="0">
              <a:scrgbClr r="0" g="0" b="0"/>
            </a:effectRef>
            <a:fontRef idx="minor">
              <a:schemeClr val="lt1"/>
            </a:fontRef>
          </p:style>
        </p:sp>
        <p:sp>
          <p:nvSpPr>
            <p:cNvPr id="16" name="TextBox 15">
              <a:extLst>
                <a:ext uri="{FF2B5EF4-FFF2-40B4-BE49-F238E27FC236}">
                  <a16:creationId xmlns:a16="http://schemas.microsoft.com/office/drawing/2014/main" id="{7D6310FD-43CE-2CAB-3242-5E61258D143F}"/>
                </a:ext>
              </a:extLst>
            </p:cNvPr>
            <p:cNvSpPr txBox="1"/>
            <p:nvPr/>
          </p:nvSpPr>
          <p:spPr>
            <a:xfrm>
              <a:off x="2782341" y="14917"/>
              <a:ext cx="2454449" cy="6368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41148" rIns="72009" bIns="41148" numCol="1" spcCol="1270" anchor="ctr" anchorCtr="0">
              <a:noAutofit/>
            </a:bodyPr>
            <a:lstStyle/>
            <a:p>
              <a:pPr algn="ctr" defTabSz="450056">
                <a:lnSpc>
                  <a:spcPct val="90000"/>
                </a:lnSpc>
                <a:spcBef>
                  <a:spcPct val="0"/>
                </a:spcBef>
                <a:spcAft>
                  <a:spcPct val="35000"/>
                </a:spcAft>
              </a:pPr>
              <a:r>
                <a:rPr lang="en-US" sz="1600" b="1" dirty="0">
                  <a:solidFill>
                    <a:srgbClr val="000000"/>
                  </a:solidFill>
                  <a:latin typeface="Arial"/>
                  <a:ea typeface="Arial Unicode MS"/>
                  <a:cs typeface="Arial Unicode MS"/>
                </a:rPr>
                <a:t>Combined Sewer Overflows (CSOs)</a:t>
              </a:r>
            </a:p>
          </p:txBody>
        </p:sp>
      </p:grpSp>
      <p:grpSp>
        <p:nvGrpSpPr>
          <p:cNvPr id="17" name="Group 16">
            <a:extLst>
              <a:ext uri="{FF2B5EF4-FFF2-40B4-BE49-F238E27FC236}">
                <a16:creationId xmlns:a16="http://schemas.microsoft.com/office/drawing/2014/main" id="{A4A1F9D7-CE66-C48A-8881-2A7DBACE9301}"/>
              </a:ext>
            </a:extLst>
          </p:cNvPr>
          <p:cNvGrpSpPr/>
          <p:nvPr/>
        </p:nvGrpSpPr>
        <p:grpSpPr>
          <a:xfrm>
            <a:off x="547469" y="2900372"/>
            <a:ext cx="2006750" cy="2040795"/>
            <a:chOff x="2782342" y="636890"/>
            <a:chExt cx="2430579" cy="2387445"/>
          </a:xfrm>
        </p:grpSpPr>
        <p:sp>
          <p:nvSpPr>
            <p:cNvPr id="18" name="Rectangle 17">
              <a:extLst>
                <a:ext uri="{FF2B5EF4-FFF2-40B4-BE49-F238E27FC236}">
                  <a16:creationId xmlns:a16="http://schemas.microsoft.com/office/drawing/2014/main" id="{029B3444-9B75-D40C-C040-B274E50667B0}"/>
                </a:ext>
              </a:extLst>
            </p:cNvPr>
            <p:cNvSpPr/>
            <p:nvPr/>
          </p:nvSpPr>
          <p:spPr>
            <a:xfrm>
              <a:off x="2782342" y="636891"/>
              <a:ext cx="2430578" cy="2387444"/>
            </a:xfrm>
            <a:prstGeom prst="rect">
              <a:avLst/>
            </a:prstGeom>
            <a:solidFill>
              <a:srgbClr val="2D2D8A">
                <a:lumMod val="20000"/>
                <a:lumOff val="80000"/>
                <a:alpha val="90000"/>
              </a:srgbClr>
            </a:solidFill>
            <a:ln w="25400" cap="flat" cmpd="sng" algn="ctr">
              <a:solidFill>
                <a:srgbClr val="2D2D8A">
                  <a:lumMod val="20000"/>
                  <a:lumOff val="80000"/>
                  <a:alpha val="9000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9" name="TextBox 18">
              <a:extLst>
                <a:ext uri="{FF2B5EF4-FFF2-40B4-BE49-F238E27FC236}">
                  <a16:creationId xmlns:a16="http://schemas.microsoft.com/office/drawing/2014/main" id="{4C975E3D-1EE8-CB19-216D-DB98E9367BB2}"/>
                </a:ext>
              </a:extLst>
            </p:cNvPr>
            <p:cNvSpPr txBox="1"/>
            <p:nvPr/>
          </p:nvSpPr>
          <p:spPr>
            <a:xfrm>
              <a:off x="2782342" y="636890"/>
              <a:ext cx="2430579" cy="238744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006" tIns="45006" rIns="60008" bIns="67508" numCol="1" spcCol="1270" anchor="t" anchorCtr="0">
              <a:noAutofit/>
            </a:bodyPr>
            <a:lstStyle/>
            <a:p>
              <a:pPr marL="98227" lvl="1" indent="-98227" defTabSz="375047">
                <a:lnSpc>
                  <a:spcPct val="90000"/>
                </a:lnSpc>
                <a:spcBef>
                  <a:spcPct val="0"/>
                </a:spcBef>
                <a:spcAft>
                  <a:spcPct val="15000"/>
                </a:spcAft>
                <a:buChar char="••"/>
              </a:pPr>
              <a:r>
                <a:rPr lang="en-US" sz="1400" dirty="0">
                  <a:solidFill>
                    <a:srgbClr val="000000">
                      <a:hueOff val="0"/>
                      <a:satOff val="0"/>
                      <a:lumOff val="0"/>
                      <a:alphaOff val="0"/>
                    </a:srgbClr>
                  </a:solidFill>
                  <a:latin typeface="Arial"/>
                  <a:ea typeface="Arial Unicode MS"/>
                  <a:cs typeface="Arial Unicode MS"/>
                </a:rPr>
                <a:t>Overflows in combined sewer systems that collect stormwater and domestic </a:t>
              </a:r>
              <a:r>
                <a:rPr lang="en-US" sz="1400" dirty="0">
                  <a:solidFill>
                    <a:srgbClr val="000000"/>
                  </a:solidFill>
                  <a:latin typeface="Arial"/>
                  <a:ea typeface="Arial Unicode MS"/>
                  <a:cs typeface="Arial Unicode MS"/>
                </a:rPr>
                <a:t>wastewater</a:t>
              </a:r>
              <a:r>
                <a:rPr lang="en-US" sz="1400" dirty="0">
                  <a:solidFill>
                    <a:srgbClr val="000000">
                      <a:hueOff val="0"/>
                      <a:satOff val="0"/>
                      <a:lumOff val="0"/>
                      <a:alphaOff val="0"/>
                    </a:srgbClr>
                  </a:solidFill>
                  <a:latin typeface="Arial"/>
                  <a:ea typeface="Arial Unicode MS"/>
                  <a:cs typeface="Arial Unicode MS"/>
                </a:rPr>
                <a:t> in the same pipe</a:t>
              </a:r>
              <a:endParaRPr lang="en-US" sz="1400" dirty="0">
                <a:solidFill>
                  <a:srgbClr val="000000"/>
                </a:solidFill>
                <a:latin typeface="Arial"/>
                <a:ea typeface="Arial Unicode MS"/>
                <a:cs typeface="Arial Unicode MS"/>
              </a:endParaRPr>
            </a:p>
            <a:p>
              <a:pPr marL="98227" lvl="1" indent="-98227" defTabSz="375047">
                <a:lnSpc>
                  <a:spcPct val="90000"/>
                </a:lnSpc>
                <a:spcBef>
                  <a:spcPct val="0"/>
                </a:spcBef>
                <a:spcAft>
                  <a:spcPct val="15000"/>
                </a:spcAft>
                <a:buChar char="••"/>
              </a:pPr>
              <a:r>
                <a:rPr lang="en-US" sz="1400" dirty="0">
                  <a:solidFill>
                    <a:srgbClr val="000000">
                      <a:hueOff val="0"/>
                      <a:satOff val="0"/>
                      <a:lumOff val="0"/>
                      <a:alphaOff val="0"/>
                    </a:srgbClr>
                  </a:solidFill>
                  <a:latin typeface="Arial"/>
                  <a:ea typeface="Arial Unicode MS"/>
                  <a:cs typeface="Arial Unicode MS"/>
                </a:rPr>
                <a:t>Occur due to heavy rainfall or snowmelt where volume exceeds system capacity</a:t>
              </a:r>
              <a:endParaRPr lang="en-US" sz="1400" dirty="0">
                <a:solidFill>
                  <a:srgbClr val="000000"/>
                </a:solidFill>
                <a:latin typeface="Arial"/>
                <a:ea typeface="Arial Unicode MS"/>
                <a:cs typeface="Arial Unicode MS"/>
              </a:endParaRPr>
            </a:p>
          </p:txBody>
        </p:sp>
      </p:grpSp>
      <p:grpSp>
        <p:nvGrpSpPr>
          <p:cNvPr id="20" name="Group 19">
            <a:extLst>
              <a:ext uri="{FF2B5EF4-FFF2-40B4-BE49-F238E27FC236}">
                <a16:creationId xmlns:a16="http://schemas.microsoft.com/office/drawing/2014/main" id="{35B70F5A-1470-2685-5A20-D63AC046147F}"/>
              </a:ext>
            </a:extLst>
          </p:cNvPr>
          <p:cNvGrpSpPr/>
          <p:nvPr/>
        </p:nvGrpSpPr>
        <p:grpSpPr>
          <a:xfrm>
            <a:off x="4725832" y="2261913"/>
            <a:ext cx="1898396" cy="663579"/>
            <a:chOff x="5553202" y="0"/>
            <a:chExt cx="2430578" cy="636891"/>
          </a:xfrm>
        </p:grpSpPr>
        <p:sp>
          <p:nvSpPr>
            <p:cNvPr id="21" name="Rectangle 20">
              <a:extLst>
                <a:ext uri="{FF2B5EF4-FFF2-40B4-BE49-F238E27FC236}">
                  <a16:creationId xmlns:a16="http://schemas.microsoft.com/office/drawing/2014/main" id="{642E499E-6D99-6923-A474-530A9984898C}"/>
                </a:ext>
              </a:extLst>
            </p:cNvPr>
            <p:cNvSpPr/>
            <p:nvPr/>
          </p:nvSpPr>
          <p:spPr>
            <a:xfrm>
              <a:off x="5553202" y="0"/>
              <a:ext cx="2430578" cy="636891"/>
            </a:xfrm>
            <a:prstGeom prst="rect">
              <a:avLst/>
            </a:prstGeom>
            <a:solidFill>
              <a:srgbClr val="FF9933"/>
            </a:solidFill>
            <a:ln w="25400" cap="flat" cmpd="sng" algn="ctr">
              <a:solidFill>
                <a:srgbClr val="FF9933"/>
              </a:solidFill>
              <a:prstDash val="solid"/>
            </a:ln>
            <a:effectLst/>
          </p:spPr>
          <p:style>
            <a:lnRef idx="2">
              <a:scrgbClr r="0" g="0" b="0"/>
            </a:lnRef>
            <a:fillRef idx="1">
              <a:scrgbClr r="0" g="0" b="0"/>
            </a:fillRef>
            <a:effectRef idx="0">
              <a:scrgbClr r="0" g="0" b="0"/>
            </a:effectRef>
            <a:fontRef idx="minor">
              <a:schemeClr val="lt1"/>
            </a:fontRef>
          </p:style>
        </p:sp>
        <p:sp>
          <p:nvSpPr>
            <p:cNvPr id="22" name="TextBox 21">
              <a:extLst>
                <a:ext uri="{FF2B5EF4-FFF2-40B4-BE49-F238E27FC236}">
                  <a16:creationId xmlns:a16="http://schemas.microsoft.com/office/drawing/2014/main" id="{45AC9777-09B8-FB19-0663-10839A467EFF}"/>
                </a:ext>
              </a:extLst>
            </p:cNvPr>
            <p:cNvSpPr txBox="1"/>
            <p:nvPr/>
          </p:nvSpPr>
          <p:spPr>
            <a:xfrm>
              <a:off x="5553202" y="0"/>
              <a:ext cx="2430578" cy="6368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41148" rIns="72009" bIns="41148" numCol="1" spcCol="1270" anchor="ctr" anchorCtr="0">
              <a:noAutofit/>
            </a:bodyPr>
            <a:lstStyle/>
            <a:p>
              <a:pPr algn="ctr" defTabSz="450056">
                <a:lnSpc>
                  <a:spcPct val="90000"/>
                </a:lnSpc>
                <a:spcBef>
                  <a:spcPct val="0"/>
                </a:spcBef>
                <a:spcAft>
                  <a:spcPct val="35000"/>
                </a:spcAft>
              </a:pPr>
              <a:r>
                <a:rPr lang="en-US" sz="1600" b="1" dirty="0">
                  <a:solidFill>
                    <a:srgbClr val="000000"/>
                  </a:solidFill>
                  <a:latin typeface="Arial"/>
                  <a:ea typeface="Arial Unicode MS"/>
                  <a:cs typeface="Arial Unicode MS"/>
                </a:rPr>
                <a:t>Wastewater Spills</a:t>
              </a:r>
            </a:p>
          </p:txBody>
        </p:sp>
      </p:grpSp>
      <p:sp>
        <p:nvSpPr>
          <p:cNvPr id="23" name="TextBox 22">
            <a:extLst>
              <a:ext uri="{FF2B5EF4-FFF2-40B4-BE49-F238E27FC236}">
                <a16:creationId xmlns:a16="http://schemas.microsoft.com/office/drawing/2014/main" id="{9A7D2A46-CBF5-5355-40F5-1CB399DC61FC}"/>
              </a:ext>
            </a:extLst>
          </p:cNvPr>
          <p:cNvSpPr txBox="1"/>
          <p:nvPr/>
        </p:nvSpPr>
        <p:spPr>
          <a:xfrm>
            <a:off x="4706134" y="2927422"/>
            <a:ext cx="1918094" cy="2013743"/>
          </a:xfrm>
          <a:prstGeom prst="rect">
            <a:avLst/>
          </a:prstGeom>
          <a:solidFill>
            <a:schemeClr val="accent6">
              <a:lumMod val="40000"/>
              <a:lumOff val="60000"/>
            </a:schemeClr>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006" tIns="45006" rIns="60008" bIns="67508" numCol="1" spcCol="1270" anchor="t" anchorCtr="0">
            <a:noAutofit/>
          </a:bodyPr>
          <a:lstStyle/>
          <a:p>
            <a:pPr marL="98227" lvl="1" indent="-98227" defTabSz="514350">
              <a:spcBef>
                <a:spcPct val="0"/>
              </a:spcBef>
              <a:buFontTx/>
              <a:buChar char="••"/>
              <a:defRPr/>
            </a:pPr>
            <a:r>
              <a:rPr lang="en-CA" altLang="en-US" sz="1400" dirty="0">
                <a:solidFill>
                  <a:srgbClr val="000000"/>
                </a:solidFill>
                <a:latin typeface="Arial"/>
                <a:ea typeface="Arial Unicode MS"/>
                <a:cs typeface="Arial Unicode MS"/>
              </a:rPr>
              <a:t>Spills in the wastewater collection systems</a:t>
            </a:r>
            <a:endParaRPr lang="en-US" sz="1400" dirty="0">
              <a:solidFill>
                <a:srgbClr val="000000"/>
              </a:solidFill>
              <a:latin typeface="Arial"/>
              <a:ea typeface="Arial Unicode MS"/>
              <a:cs typeface="Arial Unicode MS"/>
            </a:endParaRPr>
          </a:p>
          <a:p>
            <a:pPr marL="98227" lvl="1" indent="-98227" defTabSz="514350">
              <a:spcBef>
                <a:spcPct val="0"/>
              </a:spcBef>
              <a:buFontTx/>
              <a:buChar char="••"/>
              <a:defRPr/>
            </a:pPr>
            <a:endParaRPr lang="en-US" sz="1400" dirty="0">
              <a:solidFill>
                <a:srgbClr val="000000"/>
              </a:solidFill>
              <a:latin typeface="Arial"/>
              <a:ea typeface="Arial Unicode MS"/>
              <a:cs typeface="Arial Unicode MS"/>
            </a:endParaRPr>
          </a:p>
          <a:p>
            <a:pPr marL="98227" lvl="1" indent="-98227" defTabSz="514350">
              <a:spcBef>
                <a:spcPct val="0"/>
              </a:spcBef>
              <a:buFontTx/>
              <a:buChar char="••"/>
              <a:defRPr/>
            </a:pPr>
            <a:r>
              <a:rPr lang="en-CA" altLang="en-US" sz="1400" dirty="0">
                <a:solidFill>
                  <a:srgbClr val="000000"/>
                </a:solidFill>
                <a:latin typeface="Arial"/>
                <a:ea typeface="Arial Unicode MS"/>
                <a:cs typeface="Arial Unicode MS"/>
              </a:rPr>
              <a:t>Resulted from </a:t>
            </a:r>
            <a:r>
              <a:rPr lang="en-US" sz="1400" dirty="0">
                <a:solidFill>
                  <a:srgbClr val="000000"/>
                </a:solidFill>
                <a:latin typeface="Arial"/>
                <a:ea typeface="Arial Unicode MS"/>
                <a:cs typeface="Arial Unicode MS"/>
              </a:rPr>
              <a:t>system failures, negligence, or unforeseen circumstances </a:t>
            </a:r>
          </a:p>
        </p:txBody>
      </p:sp>
      <p:sp>
        <p:nvSpPr>
          <p:cNvPr id="24" name="TextBox 23">
            <a:extLst>
              <a:ext uri="{FF2B5EF4-FFF2-40B4-BE49-F238E27FC236}">
                <a16:creationId xmlns:a16="http://schemas.microsoft.com/office/drawing/2014/main" id="{7B365C3E-08C9-C8BD-1BF5-6910BDA5C999}"/>
              </a:ext>
            </a:extLst>
          </p:cNvPr>
          <p:cNvSpPr txBox="1"/>
          <p:nvPr/>
        </p:nvSpPr>
        <p:spPr>
          <a:xfrm>
            <a:off x="1169623" y="5173742"/>
            <a:ext cx="6352467" cy="523220"/>
          </a:xfrm>
          <a:prstGeom prst="rect">
            <a:avLst/>
          </a:prstGeom>
          <a:ln w="12700">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CA" sz="1400" dirty="0"/>
              <a:t>Wastewater effluent </a:t>
            </a:r>
            <a:r>
              <a:rPr lang="fr-CA" sz="1400" dirty="0" err="1"/>
              <a:t>discharge</a:t>
            </a:r>
            <a:r>
              <a:rPr lang="fr-CA" sz="1400" dirty="0"/>
              <a:t> </a:t>
            </a:r>
            <a:r>
              <a:rPr lang="fr-CA" sz="1400" dirty="0" err="1"/>
              <a:t>from</a:t>
            </a:r>
            <a:r>
              <a:rPr lang="fr-CA" sz="1400" dirty="0"/>
              <a:t> </a:t>
            </a:r>
            <a:r>
              <a:rPr lang="fr-CA" sz="1400" dirty="0" err="1"/>
              <a:t>small</a:t>
            </a:r>
            <a:r>
              <a:rPr lang="fr-CA" sz="1400" dirty="0"/>
              <a:t> systems and </a:t>
            </a:r>
            <a:r>
              <a:rPr lang="fr-CA" sz="1400" dirty="0" err="1"/>
              <a:t>northern</a:t>
            </a:r>
            <a:r>
              <a:rPr lang="fr-CA" sz="1400" dirty="0"/>
              <a:t> systems are </a:t>
            </a:r>
            <a:r>
              <a:rPr lang="fr-CA" sz="1400" dirty="0" err="1"/>
              <a:t>subject</a:t>
            </a:r>
            <a:r>
              <a:rPr lang="fr-CA" sz="1400" dirty="0"/>
              <a:t> to the </a:t>
            </a:r>
            <a:r>
              <a:rPr lang="fr-CA" sz="1400" i="1" dirty="0" err="1"/>
              <a:t>Fisheries</a:t>
            </a:r>
            <a:r>
              <a:rPr lang="fr-CA" sz="1400" i="1" dirty="0"/>
              <a:t> </a:t>
            </a:r>
            <a:r>
              <a:rPr lang="fr-CA" sz="1400" i="1" dirty="0" err="1"/>
              <a:t>Act</a:t>
            </a:r>
            <a:r>
              <a:rPr lang="fr-CA" sz="1400" i="1" dirty="0"/>
              <a:t> </a:t>
            </a:r>
            <a:r>
              <a:rPr lang="fr-CA" sz="1400" dirty="0" err="1"/>
              <a:t>general</a:t>
            </a:r>
            <a:r>
              <a:rPr lang="fr-CA" sz="1400" dirty="0"/>
              <a:t> prohibition</a:t>
            </a:r>
          </a:p>
        </p:txBody>
      </p:sp>
      <p:grpSp>
        <p:nvGrpSpPr>
          <p:cNvPr id="25" name="Group 24">
            <a:extLst>
              <a:ext uri="{FF2B5EF4-FFF2-40B4-BE49-F238E27FC236}">
                <a16:creationId xmlns:a16="http://schemas.microsoft.com/office/drawing/2014/main" id="{81A253E0-D2DC-ECDD-4EAD-1FAD88B0342B}"/>
              </a:ext>
            </a:extLst>
          </p:cNvPr>
          <p:cNvGrpSpPr/>
          <p:nvPr/>
        </p:nvGrpSpPr>
        <p:grpSpPr>
          <a:xfrm>
            <a:off x="6729554" y="2936819"/>
            <a:ext cx="1892896" cy="2004346"/>
            <a:chOff x="-104852" y="638400"/>
            <a:chExt cx="2514803" cy="2401874"/>
          </a:xfrm>
          <a:solidFill>
            <a:srgbClr val="FFFF99"/>
          </a:solidFill>
        </p:grpSpPr>
        <p:sp>
          <p:nvSpPr>
            <p:cNvPr id="26" name="Rectangle 25">
              <a:extLst>
                <a:ext uri="{FF2B5EF4-FFF2-40B4-BE49-F238E27FC236}">
                  <a16:creationId xmlns:a16="http://schemas.microsoft.com/office/drawing/2014/main" id="{3D75DDC5-9F26-B134-4ED4-6C7AAE7CBC7A}"/>
                </a:ext>
              </a:extLst>
            </p:cNvPr>
            <p:cNvSpPr/>
            <p:nvPr/>
          </p:nvSpPr>
          <p:spPr>
            <a:xfrm>
              <a:off x="-104851" y="651909"/>
              <a:ext cx="2514802" cy="2388365"/>
            </a:xfrm>
            <a:prstGeom prst="rect">
              <a:avLst/>
            </a:prstGeom>
            <a:grpFill/>
            <a:ln w="25400" cap="flat" cmpd="sng" algn="ctr">
              <a:solidFill>
                <a:srgbClr val="BAE18F">
                  <a:alpha val="9000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7" name="TextBox 26">
              <a:extLst>
                <a:ext uri="{FF2B5EF4-FFF2-40B4-BE49-F238E27FC236}">
                  <a16:creationId xmlns:a16="http://schemas.microsoft.com/office/drawing/2014/main" id="{C942783E-C40A-A291-A306-BC8FDE2B98BA}"/>
                </a:ext>
              </a:extLst>
            </p:cNvPr>
            <p:cNvSpPr txBox="1"/>
            <p:nvPr/>
          </p:nvSpPr>
          <p:spPr>
            <a:xfrm>
              <a:off x="-104852" y="638400"/>
              <a:ext cx="2514802" cy="2328612"/>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006" tIns="45006" rIns="60008" bIns="67508" numCol="1" spcCol="1270" anchor="t" anchorCtr="0">
              <a:noAutofit/>
            </a:bodyPr>
            <a:lstStyle/>
            <a:p>
              <a:pPr marL="98227" lvl="1" indent="-98227" defTabSz="375047">
                <a:lnSpc>
                  <a:spcPct val="90000"/>
                </a:lnSpc>
                <a:spcBef>
                  <a:spcPct val="0"/>
                </a:spcBef>
                <a:spcAft>
                  <a:spcPct val="15000"/>
                </a:spcAft>
                <a:buChar char="••"/>
              </a:pPr>
              <a:r>
                <a:rPr lang="en-US" sz="1400" dirty="0">
                  <a:solidFill>
                    <a:srgbClr val="000000"/>
                  </a:solidFill>
                  <a:latin typeface="Arial"/>
                  <a:ea typeface="Arial Unicode MS"/>
                  <a:cs typeface="Arial Unicode MS"/>
                </a:rPr>
                <a:t>Wastewater deposits from the final discharge point that do not meet the effluent quality standards.</a:t>
              </a:r>
            </a:p>
            <a:p>
              <a:pPr marL="98227" lvl="1" indent="-98227" defTabSz="300038">
                <a:lnSpc>
                  <a:spcPct val="90000"/>
                </a:lnSpc>
                <a:spcBef>
                  <a:spcPct val="0"/>
                </a:spcBef>
                <a:spcAft>
                  <a:spcPct val="15000"/>
                </a:spcAft>
                <a:buChar char="••"/>
              </a:pPr>
              <a:endParaRPr lang="en-US" sz="1050" dirty="0">
                <a:solidFill>
                  <a:srgbClr val="000000"/>
                </a:solidFill>
                <a:latin typeface="Arial"/>
                <a:ea typeface="Arial Unicode MS"/>
                <a:cs typeface="Arial Unicode MS"/>
              </a:endParaRPr>
            </a:p>
          </p:txBody>
        </p:sp>
      </p:grpSp>
      <p:grpSp>
        <p:nvGrpSpPr>
          <p:cNvPr id="28" name="Group 27">
            <a:extLst>
              <a:ext uri="{FF2B5EF4-FFF2-40B4-BE49-F238E27FC236}">
                <a16:creationId xmlns:a16="http://schemas.microsoft.com/office/drawing/2014/main" id="{B8C45F55-B36A-D8DA-B3D3-634B3E582A13}"/>
              </a:ext>
            </a:extLst>
          </p:cNvPr>
          <p:cNvGrpSpPr/>
          <p:nvPr/>
        </p:nvGrpSpPr>
        <p:grpSpPr>
          <a:xfrm>
            <a:off x="6729555" y="2255645"/>
            <a:ext cx="1892896" cy="661338"/>
            <a:chOff x="9106" y="-7215"/>
            <a:chExt cx="2432954" cy="636891"/>
          </a:xfrm>
          <a:solidFill>
            <a:srgbClr val="FFFF00"/>
          </a:solidFill>
        </p:grpSpPr>
        <p:sp>
          <p:nvSpPr>
            <p:cNvPr id="29" name="Rectangle 28">
              <a:extLst>
                <a:ext uri="{FF2B5EF4-FFF2-40B4-BE49-F238E27FC236}">
                  <a16:creationId xmlns:a16="http://schemas.microsoft.com/office/drawing/2014/main" id="{DBDA1794-C4F7-DEB8-FD00-CCBA25DD9D97}"/>
                </a:ext>
              </a:extLst>
            </p:cNvPr>
            <p:cNvSpPr/>
            <p:nvPr/>
          </p:nvSpPr>
          <p:spPr>
            <a:xfrm>
              <a:off x="9106" y="-7215"/>
              <a:ext cx="2432954" cy="636891"/>
            </a:xfrm>
            <a:prstGeom prst="rect">
              <a:avLst/>
            </a:prstGeom>
            <a:grpFill/>
            <a:ln w="25400" cap="flat" cmpd="sng" algn="ctr">
              <a:solidFill>
                <a:srgbClr val="859C14"/>
              </a:solidFill>
              <a:prstDash val="solid"/>
            </a:ln>
            <a:effectLst/>
          </p:spPr>
          <p:style>
            <a:lnRef idx="2">
              <a:scrgbClr r="0" g="0" b="0"/>
            </a:lnRef>
            <a:fillRef idx="1">
              <a:scrgbClr r="0" g="0" b="0"/>
            </a:fillRef>
            <a:effectRef idx="0">
              <a:scrgbClr r="0" g="0" b="0"/>
            </a:effectRef>
            <a:fontRef idx="minor">
              <a:schemeClr val="lt1"/>
            </a:fontRef>
          </p:style>
        </p:sp>
        <p:sp>
          <p:nvSpPr>
            <p:cNvPr id="30" name="TextBox 29">
              <a:extLst>
                <a:ext uri="{FF2B5EF4-FFF2-40B4-BE49-F238E27FC236}">
                  <a16:creationId xmlns:a16="http://schemas.microsoft.com/office/drawing/2014/main" id="{09E1EF4D-B891-C030-E86C-ECE18827B486}"/>
                </a:ext>
              </a:extLst>
            </p:cNvPr>
            <p:cNvSpPr txBox="1"/>
            <p:nvPr/>
          </p:nvSpPr>
          <p:spPr>
            <a:xfrm>
              <a:off x="9106" y="-7215"/>
              <a:ext cx="2432953" cy="63689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2009" tIns="41148" rIns="72009" bIns="41148" numCol="1" spcCol="1270" anchor="ctr" anchorCtr="0">
              <a:noAutofit/>
            </a:bodyPr>
            <a:lstStyle/>
            <a:p>
              <a:pPr algn="ctr" defTabSz="450056">
                <a:lnSpc>
                  <a:spcPct val="90000"/>
                </a:lnSpc>
                <a:spcBef>
                  <a:spcPct val="0"/>
                </a:spcBef>
                <a:spcAft>
                  <a:spcPct val="35000"/>
                </a:spcAft>
              </a:pPr>
              <a:r>
                <a:rPr lang="en-US" sz="1600" b="1" dirty="0">
                  <a:solidFill>
                    <a:srgbClr val="000000"/>
                  </a:solidFill>
                  <a:latin typeface="Arial"/>
                  <a:ea typeface="Arial Unicode MS"/>
                  <a:cs typeface="Arial Unicode MS"/>
                </a:rPr>
                <a:t>Exceedances</a:t>
              </a:r>
            </a:p>
          </p:txBody>
        </p:sp>
      </p:grpSp>
    </p:spTree>
    <p:extLst>
      <p:ext uri="{BB962C8B-B14F-4D97-AF65-F5344CB8AC3E}">
        <p14:creationId xmlns:p14="http://schemas.microsoft.com/office/powerpoint/2010/main" val="35063988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DF87B-FCE6-5B45-7C79-32A15C134DC5}"/>
              </a:ext>
            </a:extLst>
          </p:cNvPr>
          <p:cNvSpPr>
            <a:spLocks noGrp="1"/>
          </p:cNvSpPr>
          <p:nvPr>
            <p:ph type="title"/>
          </p:nvPr>
        </p:nvSpPr>
        <p:spPr>
          <a:xfrm>
            <a:off x="508000" y="609600"/>
            <a:ext cx="6447501" cy="1320800"/>
          </a:xfrm>
        </p:spPr>
        <p:txBody>
          <a:bodyPr vert="horz" lIns="91440" tIns="45720" rIns="91440" bIns="45720" rtlCol="0" anchor="t">
            <a:normAutofit/>
          </a:bodyPr>
          <a:lstStyle/>
          <a:p>
            <a:r>
              <a:rPr lang="en-US" sz="4000" dirty="0">
                <a:solidFill>
                  <a:schemeClr val="accent2"/>
                </a:solidFill>
              </a:rPr>
              <a:t>REPORTING</a:t>
            </a:r>
            <a:r>
              <a:rPr lang="en-US" dirty="0">
                <a:solidFill>
                  <a:schemeClr val="accent2"/>
                </a:solidFill>
              </a:rPr>
              <a:t> – </a:t>
            </a:r>
            <a:br>
              <a:rPr lang="en-US" dirty="0">
                <a:solidFill>
                  <a:schemeClr val="accent2"/>
                </a:solidFill>
              </a:rPr>
            </a:br>
            <a:r>
              <a:rPr lang="en-US" sz="3100" dirty="0">
                <a:solidFill>
                  <a:schemeClr val="accent2"/>
                </a:solidFill>
              </a:rPr>
              <a:t>Unauthorized Wastewater Deposits</a:t>
            </a:r>
            <a:endParaRPr lang="en-US" sz="3200" dirty="0">
              <a:solidFill>
                <a:schemeClr val="accent2"/>
              </a:solidFill>
            </a:endParaRPr>
          </a:p>
        </p:txBody>
      </p:sp>
      <p:sp>
        <p:nvSpPr>
          <p:cNvPr id="3" name="TextBox 6">
            <a:extLst>
              <a:ext uri="{FF2B5EF4-FFF2-40B4-BE49-F238E27FC236}">
                <a16:creationId xmlns:a16="http://schemas.microsoft.com/office/drawing/2014/main" id="{DEC05090-7214-C159-70B3-C76DD9B6E44E}"/>
              </a:ext>
            </a:extLst>
          </p:cNvPr>
          <p:cNvSpPr txBox="1">
            <a:spLocks noChangeArrowheads="1"/>
          </p:cNvSpPr>
          <p:nvPr/>
        </p:nvSpPr>
        <p:spPr bwMode="auto">
          <a:xfrm>
            <a:off x="2556852" y="2418037"/>
            <a:ext cx="1525595" cy="1147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lgn="ctr" eaLnBrk="0" fontAlgn="base" hangingPunct="0">
              <a:spcBef>
                <a:spcPct val="0"/>
              </a:spcBef>
              <a:spcAft>
                <a:spcPct val="0"/>
              </a:spcAft>
            </a:pPr>
            <a:r>
              <a:rPr lang="en-US" altLang="en-US" sz="1050" dirty="0">
                <a:latin typeface="Calibri" panose="020F0502020204030204" pitchFamily="34" charset="0"/>
                <a:cs typeface="Calibri" panose="020F0502020204030204" pitchFamily="34" charset="0"/>
              </a:rPr>
              <a:t>There occurs a deposit of a deleterious substance in water frequented by fish that is not authorized under the Act</a:t>
            </a:r>
            <a:endParaRPr lang="en-US" altLang="en-US" sz="1050" dirty="0">
              <a:latin typeface="Arial" panose="020B0604020202020204" pitchFamily="34" charset="0"/>
            </a:endParaRPr>
          </a:p>
        </p:txBody>
      </p:sp>
      <p:sp>
        <p:nvSpPr>
          <p:cNvPr id="4" name="TextBox 9">
            <a:extLst>
              <a:ext uri="{FF2B5EF4-FFF2-40B4-BE49-F238E27FC236}">
                <a16:creationId xmlns:a16="http://schemas.microsoft.com/office/drawing/2014/main" id="{DE438491-69B5-85A1-FF94-767453D47A83}"/>
              </a:ext>
            </a:extLst>
          </p:cNvPr>
          <p:cNvSpPr txBox="1">
            <a:spLocks noChangeArrowheads="1"/>
          </p:cNvSpPr>
          <p:nvPr/>
        </p:nvSpPr>
        <p:spPr bwMode="auto">
          <a:xfrm>
            <a:off x="4617331" y="2607463"/>
            <a:ext cx="1574192" cy="958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lgn="ctr" eaLnBrk="0" fontAlgn="base" hangingPunct="0">
              <a:spcBef>
                <a:spcPct val="0"/>
              </a:spcBef>
              <a:spcAft>
                <a:spcPct val="0"/>
              </a:spcAft>
            </a:pPr>
            <a:r>
              <a:rPr lang="en-US" altLang="en-US" sz="1050" dirty="0">
                <a:latin typeface="Calibri" panose="020F0502020204030204" pitchFamily="34" charset="0"/>
                <a:cs typeface="Calibri" panose="020F0502020204030204" pitchFamily="34" charset="0"/>
              </a:rPr>
              <a:t>There is a serious and imminent danger of such an occurrence</a:t>
            </a:r>
            <a:endParaRPr lang="en-US" altLang="en-US" sz="1050" dirty="0">
              <a:latin typeface="Arial" panose="020B0604020202020204" pitchFamily="34" charset="0"/>
            </a:endParaRPr>
          </a:p>
        </p:txBody>
      </p:sp>
      <p:sp>
        <p:nvSpPr>
          <p:cNvPr id="5" name="TextBox 11">
            <a:extLst>
              <a:ext uri="{FF2B5EF4-FFF2-40B4-BE49-F238E27FC236}">
                <a16:creationId xmlns:a16="http://schemas.microsoft.com/office/drawing/2014/main" id="{7D6B89A5-BC9E-FDB5-517C-A08BF84D2E3F}"/>
              </a:ext>
            </a:extLst>
          </p:cNvPr>
          <p:cNvSpPr txBox="1">
            <a:spLocks noChangeArrowheads="1"/>
          </p:cNvSpPr>
          <p:nvPr/>
        </p:nvSpPr>
        <p:spPr bwMode="auto">
          <a:xfrm>
            <a:off x="3025285" y="3505507"/>
            <a:ext cx="2769394"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spAutoFit/>
          </a:bodyPr>
          <a:lstStyle/>
          <a:p>
            <a:pPr eaLnBrk="0" fontAlgn="base" hangingPunct="0">
              <a:spcBef>
                <a:spcPct val="0"/>
              </a:spcBef>
              <a:spcAft>
                <a:spcPct val="0"/>
              </a:spcAft>
            </a:pPr>
            <a:endParaRPr lang="en-US" altLang="en-US" sz="1050" dirty="0">
              <a:latin typeface="Calibri" panose="020F0502020204030204" pitchFamily="34" charset="0"/>
              <a:cs typeface="Calibri" panose="020F0502020204030204" pitchFamily="34" charset="0"/>
            </a:endParaRPr>
          </a:p>
          <a:p>
            <a:pPr algn="ctr" eaLnBrk="0" fontAlgn="base" hangingPunct="0">
              <a:spcBef>
                <a:spcPct val="0"/>
              </a:spcBef>
              <a:spcAft>
                <a:spcPct val="0"/>
              </a:spcAft>
            </a:pPr>
            <a:r>
              <a:rPr lang="en-US" altLang="en-US" sz="1050" dirty="0">
                <a:latin typeface="Calibri" panose="020F0502020204030204" pitchFamily="34" charset="0"/>
                <a:cs typeface="Calibri" panose="020F0502020204030204" pitchFamily="34" charset="0"/>
              </a:rPr>
              <a:t>Detriment to fish habitat or fish or to the use by humans of fish results or may reasonably be expected to result from the occurrence</a:t>
            </a:r>
            <a:endParaRPr lang="en-US" altLang="en-US" sz="1050" dirty="0">
              <a:latin typeface="Arial" panose="020B0604020202020204" pitchFamily="34" charset="0"/>
            </a:endParaRPr>
          </a:p>
        </p:txBody>
      </p:sp>
      <p:cxnSp>
        <p:nvCxnSpPr>
          <p:cNvPr id="6" name="Straight Connector 5">
            <a:extLst>
              <a:ext uri="{FF2B5EF4-FFF2-40B4-BE49-F238E27FC236}">
                <a16:creationId xmlns:a16="http://schemas.microsoft.com/office/drawing/2014/main" id="{9C68A643-45B5-FA0B-F34F-6D67C36B70A2}"/>
              </a:ext>
            </a:extLst>
          </p:cNvPr>
          <p:cNvCxnSpPr/>
          <p:nvPr/>
        </p:nvCxnSpPr>
        <p:spPr>
          <a:xfrm>
            <a:off x="4409982" y="2374057"/>
            <a:ext cx="0" cy="352232"/>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C5F8F7F-619A-E2E3-B10C-7BBA6A888E94}"/>
              </a:ext>
            </a:extLst>
          </p:cNvPr>
          <p:cNvCxnSpPr/>
          <p:nvPr/>
        </p:nvCxnSpPr>
        <p:spPr>
          <a:xfrm>
            <a:off x="4409983" y="3034759"/>
            <a:ext cx="6254" cy="340133"/>
          </a:xfrm>
          <a:prstGeom prst="line">
            <a:avLst/>
          </a:prstGeom>
          <a:noFill/>
          <a:ln w="6350" cap="flat" cmpd="sng" algn="ctr">
            <a:solidFill>
              <a:srgbClr val="5B9BD5"/>
            </a:solidFill>
            <a:prstDash val="solid"/>
            <a:miter lim="800000"/>
          </a:ln>
          <a:effectLst/>
        </p:spPr>
      </p:cxnSp>
      <p:sp>
        <p:nvSpPr>
          <p:cNvPr id="31" name="TextBox 10">
            <a:extLst>
              <a:ext uri="{FF2B5EF4-FFF2-40B4-BE49-F238E27FC236}">
                <a16:creationId xmlns:a16="http://schemas.microsoft.com/office/drawing/2014/main" id="{7A4F0558-A201-C41E-52CB-988787D7FCE3}"/>
              </a:ext>
            </a:extLst>
          </p:cNvPr>
          <p:cNvSpPr txBox="1">
            <a:spLocks noChangeArrowheads="1"/>
          </p:cNvSpPr>
          <p:nvPr/>
        </p:nvSpPr>
        <p:spPr bwMode="auto">
          <a:xfrm>
            <a:off x="4265261" y="3436674"/>
            <a:ext cx="3212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68580" tIns="34290" rIns="68580" bIns="34290" numCol="1" anchor="t" anchorCtr="0" compatLnSpc="1">
            <a:prstTxWarp prst="textNoShape">
              <a:avLst/>
            </a:prstTxWarp>
            <a:spAutoFit/>
          </a:bodyPr>
          <a:lstStyle/>
          <a:p>
            <a:pPr eaLnBrk="0" fontAlgn="base" hangingPunct="0">
              <a:spcBef>
                <a:spcPct val="0"/>
              </a:spcBef>
              <a:spcAft>
                <a:spcPct val="0"/>
              </a:spcAft>
            </a:pPr>
            <a:r>
              <a:rPr lang="en-US" altLang="en-US" sz="750" b="1" dirty="0">
                <a:solidFill>
                  <a:srgbClr val="000000"/>
                </a:solidFill>
                <a:latin typeface="Calibri" panose="020F0502020204030204" pitchFamily="34" charset="0"/>
                <a:cs typeface="Calibri" panose="020F0502020204030204" pitchFamily="34" charset="0"/>
              </a:rPr>
              <a:t>AND</a:t>
            </a:r>
            <a:endParaRPr lang="en-US" altLang="en-US" sz="1350" dirty="0">
              <a:latin typeface="Arial" panose="020B0604020202020204" pitchFamily="34" charset="0"/>
            </a:endParaRPr>
          </a:p>
        </p:txBody>
      </p:sp>
      <p:sp>
        <p:nvSpPr>
          <p:cNvPr id="38" name="TextBox 10">
            <a:extLst>
              <a:ext uri="{FF2B5EF4-FFF2-40B4-BE49-F238E27FC236}">
                <a16:creationId xmlns:a16="http://schemas.microsoft.com/office/drawing/2014/main" id="{795C0CD5-2006-E4CA-7CDA-B5F15581D309}"/>
              </a:ext>
            </a:extLst>
          </p:cNvPr>
          <p:cNvSpPr txBox="1">
            <a:spLocks noChangeArrowheads="1"/>
          </p:cNvSpPr>
          <p:nvPr/>
        </p:nvSpPr>
        <p:spPr bwMode="auto">
          <a:xfrm>
            <a:off x="4287475" y="2812286"/>
            <a:ext cx="25872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68580" tIns="34290" rIns="68580" bIns="34290" numCol="1" anchor="t" anchorCtr="0" compatLnSpc="1">
            <a:prstTxWarp prst="textNoShape">
              <a:avLst/>
            </a:prstTxWarp>
            <a:spAutoFit/>
          </a:bodyPr>
          <a:lstStyle/>
          <a:p>
            <a:pPr eaLnBrk="0" fontAlgn="base" hangingPunct="0">
              <a:spcBef>
                <a:spcPct val="0"/>
              </a:spcBef>
              <a:spcAft>
                <a:spcPct val="0"/>
              </a:spcAft>
            </a:pPr>
            <a:r>
              <a:rPr lang="en-US" altLang="en-US" sz="750" b="1" dirty="0">
                <a:solidFill>
                  <a:srgbClr val="000000"/>
                </a:solidFill>
                <a:latin typeface="Calibri" panose="020F0502020204030204" pitchFamily="34" charset="0"/>
                <a:cs typeface="Calibri" panose="020F0502020204030204" pitchFamily="34" charset="0"/>
              </a:rPr>
              <a:t>OR</a:t>
            </a:r>
            <a:endParaRPr lang="en-US" altLang="en-US" sz="1350" dirty="0">
              <a:latin typeface="Arial" panose="020B0604020202020204" pitchFamily="34" charset="0"/>
            </a:endParaRPr>
          </a:p>
        </p:txBody>
      </p:sp>
    </p:spTree>
    <p:extLst>
      <p:ext uri="{BB962C8B-B14F-4D97-AF65-F5344CB8AC3E}">
        <p14:creationId xmlns:p14="http://schemas.microsoft.com/office/powerpoint/2010/main" val="35663383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DF87B-FCE6-5B45-7C79-32A15C134DC5}"/>
              </a:ext>
            </a:extLst>
          </p:cNvPr>
          <p:cNvSpPr>
            <a:spLocks noGrp="1"/>
          </p:cNvSpPr>
          <p:nvPr>
            <p:ph type="title"/>
          </p:nvPr>
        </p:nvSpPr>
        <p:spPr>
          <a:xfrm>
            <a:off x="508000" y="609600"/>
            <a:ext cx="6447501" cy="1320800"/>
          </a:xfrm>
        </p:spPr>
        <p:txBody>
          <a:bodyPr vert="horz" lIns="91440" tIns="45720" rIns="91440" bIns="45720" rtlCol="0" anchor="t">
            <a:normAutofit/>
          </a:bodyPr>
          <a:lstStyle/>
          <a:p>
            <a:r>
              <a:rPr lang="en-US" sz="4000" dirty="0">
                <a:solidFill>
                  <a:schemeClr val="accent2"/>
                </a:solidFill>
              </a:rPr>
              <a:t>REPORTING</a:t>
            </a:r>
            <a:r>
              <a:rPr lang="en-US" dirty="0">
                <a:solidFill>
                  <a:schemeClr val="accent2"/>
                </a:solidFill>
              </a:rPr>
              <a:t> – </a:t>
            </a:r>
            <a:br>
              <a:rPr lang="en-US" dirty="0">
                <a:solidFill>
                  <a:schemeClr val="accent2"/>
                </a:solidFill>
              </a:rPr>
            </a:br>
            <a:r>
              <a:rPr lang="en-US" sz="3100" dirty="0">
                <a:solidFill>
                  <a:schemeClr val="accent2"/>
                </a:solidFill>
              </a:rPr>
              <a:t>Unauthorized Wastewater Deposits</a:t>
            </a:r>
            <a:endParaRPr lang="en-US" sz="3200" dirty="0">
              <a:solidFill>
                <a:schemeClr val="accent2"/>
              </a:solidFill>
            </a:endParaRPr>
          </a:p>
        </p:txBody>
      </p:sp>
      <p:sp>
        <p:nvSpPr>
          <p:cNvPr id="3" name="TextBox 6">
            <a:extLst>
              <a:ext uri="{FF2B5EF4-FFF2-40B4-BE49-F238E27FC236}">
                <a16:creationId xmlns:a16="http://schemas.microsoft.com/office/drawing/2014/main" id="{DEC05090-7214-C159-70B3-C76DD9B6E44E}"/>
              </a:ext>
            </a:extLst>
          </p:cNvPr>
          <p:cNvSpPr txBox="1">
            <a:spLocks noChangeArrowheads="1"/>
          </p:cNvSpPr>
          <p:nvPr/>
        </p:nvSpPr>
        <p:spPr bwMode="auto">
          <a:xfrm>
            <a:off x="2556852" y="2418037"/>
            <a:ext cx="1525595" cy="1147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lgn="ctr" eaLnBrk="0" fontAlgn="base" hangingPunct="0">
              <a:spcBef>
                <a:spcPct val="0"/>
              </a:spcBef>
              <a:spcAft>
                <a:spcPct val="0"/>
              </a:spcAft>
            </a:pPr>
            <a:r>
              <a:rPr lang="en-US" altLang="en-US" sz="1050" dirty="0">
                <a:latin typeface="Calibri" panose="020F0502020204030204" pitchFamily="34" charset="0"/>
                <a:cs typeface="Calibri" panose="020F0502020204030204" pitchFamily="34" charset="0"/>
              </a:rPr>
              <a:t>There occurs a deposit of a deleterious substance in water frequented by fish that is not authorized under the Act</a:t>
            </a:r>
            <a:endParaRPr lang="en-US" altLang="en-US" sz="1050" dirty="0">
              <a:latin typeface="Arial" panose="020B0604020202020204" pitchFamily="34" charset="0"/>
            </a:endParaRPr>
          </a:p>
        </p:txBody>
      </p:sp>
      <p:sp>
        <p:nvSpPr>
          <p:cNvPr id="4" name="TextBox 9">
            <a:extLst>
              <a:ext uri="{FF2B5EF4-FFF2-40B4-BE49-F238E27FC236}">
                <a16:creationId xmlns:a16="http://schemas.microsoft.com/office/drawing/2014/main" id="{DE438491-69B5-85A1-FF94-767453D47A83}"/>
              </a:ext>
            </a:extLst>
          </p:cNvPr>
          <p:cNvSpPr txBox="1">
            <a:spLocks noChangeArrowheads="1"/>
          </p:cNvSpPr>
          <p:nvPr/>
        </p:nvSpPr>
        <p:spPr bwMode="auto">
          <a:xfrm>
            <a:off x="4617331" y="2607463"/>
            <a:ext cx="1574192" cy="958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lgn="ctr" eaLnBrk="0" fontAlgn="base" hangingPunct="0">
              <a:spcBef>
                <a:spcPct val="0"/>
              </a:spcBef>
              <a:spcAft>
                <a:spcPct val="0"/>
              </a:spcAft>
            </a:pPr>
            <a:r>
              <a:rPr lang="en-US" altLang="en-US" sz="1050" dirty="0">
                <a:latin typeface="Calibri" panose="020F0502020204030204" pitchFamily="34" charset="0"/>
                <a:cs typeface="Calibri" panose="020F0502020204030204" pitchFamily="34" charset="0"/>
              </a:rPr>
              <a:t>There is a serious and imminent danger of such an occurrence</a:t>
            </a:r>
            <a:endParaRPr lang="en-US" altLang="en-US" sz="1050" dirty="0">
              <a:latin typeface="Arial" panose="020B0604020202020204" pitchFamily="34" charset="0"/>
            </a:endParaRPr>
          </a:p>
        </p:txBody>
      </p:sp>
      <p:sp>
        <p:nvSpPr>
          <p:cNvPr id="5" name="TextBox 11">
            <a:extLst>
              <a:ext uri="{FF2B5EF4-FFF2-40B4-BE49-F238E27FC236}">
                <a16:creationId xmlns:a16="http://schemas.microsoft.com/office/drawing/2014/main" id="{7D6B89A5-BC9E-FDB5-517C-A08BF84D2E3F}"/>
              </a:ext>
            </a:extLst>
          </p:cNvPr>
          <p:cNvSpPr txBox="1">
            <a:spLocks noChangeArrowheads="1"/>
          </p:cNvSpPr>
          <p:nvPr/>
        </p:nvSpPr>
        <p:spPr bwMode="auto">
          <a:xfrm>
            <a:off x="3025285" y="3505507"/>
            <a:ext cx="2769394"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spAutoFit/>
          </a:bodyPr>
          <a:lstStyle/>
          <a:p>
            <a:pPr eaLnBrk="0" fontAlgn="base" hangingPunct="0">
              <a:spcBef>
                <a:spcPct val="0"/>
              </a:spcBef>
              <a:spcAft>
                <a:spcPct val="0"/>
              </a:spcAft>
            </a:pPr>
            <a:endParaRPr lang="en-US" altLang="en-US" sz="1050" dirty="0">
              <a:latin typeface="Calibri" panose="020F0502020204030204" pitchFamily="34" charset="0"/>
              <a:cs typeface="Calibri" panose="020F0502020204030204" pitchFamily="34" charset="0"/>
            </a:endParaRPr>
          </a:p>
          <a:p>
            <a:pPr algn="ctr" eaLnBrk="0" fontAlgn="base" hangingPunct="0">
              <a:spcBef>
                <a:spcPct val="0"/>
              </a:spcBef>
              <a:spcAft>
                <a:spcPct val="0"/>
              </a:spcAft>
            </a:pPr>
            <a:r>
              <a:rPr lang="en-US" altLang="en-US" sz="1050" dirty="0">
                <a:latin typeface="Calibri" panose="020F0502020204030204" pitchFamily="34" charset="0"/>
                <a:cs typeface="Calibri" panose="020F0502020204030204" pitchFamily="34" charset="0"/>
              </a:rPr>
              <a:t>Detriment to fish habitat or fish or to the use by humans of fish results or may reasonably be expected to result from the occurrence</a:t>
            </a:r>
            <a:endParaRPr lang="en-US" altLang="en-US" sz="1050" dirty="0">
              <a:latin typeface="Arial" panose="020B0604020202020204" pitchFamily="34" charset="0"/>
            </a:endParaRPr>
          </a:p>
        </p:txBody>
      </p:sp>
      <p:cxnSp>
        <p:nvCxnSpPr>
          <p:cNvPr id="6" name="Straight Connector 5">
            <a:extLst>
              <a:ext uri="{FF2B5EF4-FFF2-40B4-BE49-F238E27FC236}">
                <a16:creationId xmlns:a16="http://schemas.microsoft.com/office/drawing/2014/main" id="{9C68A643-45B5-FA0B-F34F-6D67C36B70A2}"/>
              </a:ext>
            </a:extLst>
          </p:cNvPr>
          <p:cNvCxnSpPr/>
          <p:nvPr/>
        </p:nvCxnSpPr>
        <p:spPr>
          <a:xfrm>
            <a:off x="4409982" y="2374057"/>
            <a:ext cx="0" cy="352232"/>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C5F8F7F-619A-E2E3-B10C-7BBA6A888E94}"/>
              </a:ext>
            </a:extLst>
          </p:cNvPr>
          <p:cNvCxnSpPr/>
          <p:nvPr/>
        </p:nvCxnSpPr>
        <p:spPr>
          <a:xfrm>
            <a:off x="4409983" y="3034759"/>
            <a:ext cx="6254" cy="340133"/>
          </a:xfrm>
          <a:prstGeom prst="line">
            <a:avLst/>
          </a:prstGeom>
          <a:noFill/>
          <a:ln w="6350" cap="flat" cmpd="sng" algn="ctr">
            <a:solidFill>
              <a:srgbClr val="5B9BD5"/>
            </a:solidFill>
            <a:prstDash val="solid"/>
            <a:miter lim="800000"/>
          </a:ln>
          <a:effectLst/>
        </p:spPr>
      </p:cxnSp>
      <p:sp>
        <p:nvSpPr>
          <p:cNvPr id="31" name="TextBox 10">
            <a:extLst>
              <a:ext uri="{FF2B5EF4-FFF2-40B4-BE49-F238E27FC236}">
                <a16:creationId xmlns:a16="http://schemas.microsoft.com/office/drawing/2014/main" id="{7A4F0558-A201-C41E-52CB-988787D7FCE3}"/>
              </a:ext>
            </a:extLst>
          </p:cNvPr>
          <p:cNvSpPr txBox="1">
            <a:spLocks noChangeArrowheads="1"/>
          </p:cNvSpPr>
          <p:nvPr/>
        </p:nvSpPr>
        <p:spPr bwMode="auto">
          <a:xfrm>
            <a:off x="4265261" y="3436674"/>
            <a:ext cx="3212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68580" tIns="34290" rIns="68580" bIns="34290" numCol="1" anchor="t" anchorCtr="0" compatLnSpc="1">
            <a:prstTxWarp prst="textNoShape">
              <a:avLst/>
            </a:prstTxWarp>
            <a:spAutoFit/>
          </a:bodyPr>
          <a:lstStyle/>
          <a:p>
            <a:pPr eaLnBrk="0" fontAlgn="base" hangingPunct="0">
              <a:spcBef>
                <a:spcPct val="0"/>
              </a:spcBef>
              <a:spcAft>
                <a:spcPct val="0"/>
              </a:spcAft>
            </a:pPr>
            <a:r>
              <a:rPr lang="en-US" altLang="en-US" sz="750" b="1" dirty="0">
                <a:solidFill>
                  <a:srgbClr val="000000"/>
                </a:solidFill>
                <a:latin typeface="Calibri" panose="020F0502020204030204" pitchFamily="34" charset="0"/>
                <a:cs typeface="Calibri" panose="020F0502020204030204" pitchFamily="34" charset="0"/>
              </a:rPr>
              <a:t>AND</a:t>
            </a:r>
            <a:endParaRPr lang="en-US" altLang="en-US" sz="1350" dirty="0">
              <a:latin typeface="Arial" panose="020B0604020202020204" pitchFamily="34" charset="0"/>
            </a:endParaRPr>
          </a:p>
        </p:txBody>
      </p:sp>
      <p:sp>
        <p:nvSpPr>
          <p:cNvPr id="38" name="TextBox 10">
            <a:extLst>
              <a:ext uri="{FF2B5EF4-FFF2-40B4-BE49-F238E27FC236}">
                <a16:creationId xmlns:a16="http://schemas.microsoft.com/office/drawing/2014/main" id="{795C0CD5-2006-E4CA-7CDA-B5F15581D309}"/>
              </a:ext>
            </a:extLst>
          </p:cNvPr>
          <p:cNvSpPr txBox="1">
            <a:spLocks noChangeArrowheads="1"/>
          </p:cNvSpPr>
          <p:nvPr/>
        </p:nvSpPr>
        <p:spPr bwMode="auto">
          <a:xfrm>
            <a:off x="4287475" y="2812286"/>
            <a:ext cx="25872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68580" tIns="34290" rIns="68580" bIns="34290" numCol="1" anchor="t" anchorCtr="0" compatLnSpc="1">
            <a:prstTxWarp prst="textNoShape">
              <a:avLst/>
            </a:prstTxWarp>
            <a:spAutoFit/>
          </a:bodyPr>
          <a:lstStyle/>
          <a:p>
            <a:pPr eaLnBrk="0" fontAlgn="base" hangingPunct="0">
              <a:spcBef>
                <a:spcPct val="0"/>
              </a:spcBef>
              <a:spcAft>
                <a:spcPct val="0"/>
              </a:spcAft>
            </a:pPr>
            <a:r>
              <a:rPr lang="en-US" altLang="en-US" sz="750" b="1" dirty="0">
                <a:solidFill>
                  <a:srgbClr val="000000"/>
                </a:solidFill>
                <a:latin typeface="Calibri" panose="020F0502020204030204" pitchFamily="34" charset="0"/>
                <a:cs typeface="Calibri" panose="020F0502020204030204" pitchFamily="34" charset="0"/>
              </a:rPr>
              <a:t>OR</a:t>
            </a:r>
            <a:endParaRPr lang="en-US" altLang="en-US" sz="1350" dirty="0">
              <a:latin typeface="Arial" panose="020B0604020202020204" pitchFamily="34" charset="0"/>
            </a:endParaRPr>
          </a:p>
        </p:txBody>
      </p:sp>
      <p:graphicFrame>
        <p:nvGraphicFramePr>
          <p:cNvPr id="8" name="Table 8">
            <a:extLst>
              <a:ext uri="{FF2B5EF4-FFF2-40B4-BE49-F238E27FC236}">
                <a16:creationId xmlns:a16="http://schemas.microsoft.com/office/drawing/2014/main" id="{5285DA6E-0D94-972A-B146-2B2741FBDFB6}"/>
              </a:ext>
            </a:extLst>
          </p:cNvPr>
          <p:cNvGraphicFramePr>
            <a:graphicFrameLocks noGrp="1"/>
          </p:cNvGraphicFramePr>
          <p:nvPr>
            <p:extLst>
              <p:ext uri="{D42A27DB-BD31-4B8C-83A1-F6EECF244321}">
                <p14:modId xmlns:p14="http://schemas.microsoft.com/office/powerpoint/2010/main" val="1115277700"/>
              </p:ext>
            </p:extLst>
          </p:nvPr>
        </p:nvGraphicFramePr>
        <p:xfrm>
          <a:off x="1498200" y="4447772"/>
          <a:ext cx="6096000" cy="512064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870280646"/>
                    </a:ext>
                  </a:extLst>
                </a:gridCol>
                <a:gridCol w="2032000">
                  <a:extLst>
                    <a:ext uri="{9D8B030D-6E8A-4147-A177-3AD203B41FA5}">
                      <a16:colId xmlns:a16="http://schemas.microsoft.com/office/drawing/2014/main" val="2778906550"/>
                    </a:ext>
                  </a:extLst>
                </a:gridCol>
                <a:gridCol w="2032000">
                  <a:extLst>
                    <a:ext uri="{9D8B030D-6E8A-4147-A177-3AD203B41FA5}">
                      <a16:colId xmlns:a16="http://schemas.microsoft.com/office/drawing/2014/main" val="1938333186"/>
                    </a:ext>
                  </a:extLst>
                </a:gridCol>
              </a:tblGrid>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sz="1800" dirty="0">
                          <a:latin typeface="Calibri" panose="020F0502020204030204" pitchFamily="34" charset="0"/>
                          <a:cs typeface="Calibri" panose="020F0502020204030204" pitchFamily="34" charset="0"/>
                        </a:rPr>
                        <a:t>There occurs a deposit of a deleterious substance in water frequented by fish that is not authorized under the Act</a:t>
                      </a:r>
                      <a:endParaRPr lang="en-US" altLang="en-US" sz="1800" dirty="0">
                        <a:latin typeface="Arial" panose="020B0604020202020204" pitchFamily="34" charset="0"/>
                      </a:endParaRPr>
                    </a:p>
                    <a:p>
                      <a:endParaRPr lang="en-CA" dirty="0"/>
                    </a:p>
                  </a:txBody>
                  <a:tcPr/>
                </a:tc>
                <a:tc>
                  <a:txBody>
                    <a:bodyPr/>
                    <a:lstStyle/>
                    <a:p>
                      <a:endParaRPr lang="en-CA"/>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sz="1800" dirty="0">
                          <a:latin typeface="Calibri" panose="020F0502020204030204" pitchFamily="34" charset="0"/>
                          <a:cs typeface="Calibri" panose="020F0502020204030204" pitchFamily="34" charset="0"/>
                        </a:rPr>
                        <a:t>There is a serious and imminent danger of such an occurrence</a:t>
                      </a:r>
                      <a:endParaRPr lang="en-US" altLang="en-US" sz="1800" dirty="0">
                        <a:latin typeface="Arial" panose="020B0604020202020204" pitchFamily="34" charset="0"/>
                      </a:endParaRPr>
                    </a:p>
                    <a:p>
                      <a:endParaRPr lang="en-CA" dirty="0"/>
                    </a:p>
                  </a:txBody>
                  <a:tcPr/>
                </a:tc>
                <a:extLst>
                  <a:ext uri="{0D108BD9-81ED-4DB2-BD59-A6C34878D82A}">
                    <a16:rowId xmlns:a16="http://schemas.microsoft.com/office/drawing/2014/main" val="2120338222"/>
                  </a:ext>
                </a:extLst>
              </a:tr>
              <a:tr h="370840">
                <a:tc>
                  <a:txBody>
                    <a:bodyPr/>
                    <a:lstStyle/>
                    <a:p>
                      <a:endParaRPr lang="en-CA"/>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sz="1800" dirty="0">
                          <a:latin typeface="Calibri" panose="020F0502020204030204" pitchFamily="34" charset="0"/>
                          <a:cs typeface="Calibri" panose="020F0502020204030204" pitchFamily="34" charset="0"/>
                        </a:rPr>
                        <a:t>Detriment to fish habitat or fish or to the use by humans of fish results or may reasonably be expected to result from the occurrence</a:t>
                      </a:r>
                      <a:endParaRPr lang="en-US" altLang="en-US" sz="1800" dirty="0">
                        <a:latin typeface="Arial" panose="020B0604020202020204" pitchFamily="34" charset="0"/>
                      </a:endParaRPr>
                    </a:p>
                    <a:p>
                      <a:endParaRPr lang="en-CA" dirty="0"/>
                    </a:p>
                  </a:txBody>
                  <a:tcPr/>
                </a:tc>
                <a:tc>
                  <a:txBody>
                    <a:bodyPr/>
                    <a:lstStyle/>
                    <a:p>
                      <a:endParaRPr lang="en-CA" dirty="0"/>
                    </a:p>
                  </a:txBody>
                  <a:tcPr/>
                </a:tc>
                <a:extLst>
                  <a:ext uri="{0D108BD9-81ED-4DB2-BD59-A6C34878D82A}">
                    <a16:rowId xmlns:a16="http://schemas.microsoft.com/office/drawing/2014/main" val="109897488"/>
                  </a:ext>
                </a:extLst>
              </a:tr>
            </a:tbl>
          </a:graphicData>
        </a:graphic>
      </p:graphicFrame>
    </p:spTree>
    <p:extLst>
      <p:ext uri="{BB962C8B-B14F-4D97-AF65-F5344CB8AC3E}">
        <p14:creationId xmlns:p14="http://schemas.microsoft.com/office/powerpoint/2010/main" val="17090056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344" y="1016457"/>
            <a:ext cx="8686800" cy="933296"/>
          </a:xfrm>
        </p:spPr>
        <p:txBody>
          <a:bodyPr>
            <a:normAutofit/>
          </a:bodyPr>
          <a:lstStyle/>
          <a:p>
            <a:r>
              <a:rPr lang="en-US" dirty="0">
                <a:solidFill>
                  <a:schemeClr val="tx1">
                    <a:lumMod val="65000"/>
                    <a:lumOff val="35000"/>
                  </a:schemeClr>
                </a:solidFill>
              </a:rPr>
              <a:t>Procedure for unauthorized deposits</a:t>
            </a:r>
          </a:p>
        </p:txBody>
      </p:sp>
      <p:sp>
        <p:nvSpPr>
          <p:cNvPr id="4" name="Slide Number Placeholder 3"/>
          <p:cNvSpPr>
            <a:spLocks noGrp="1"/>
          </p:cNvSpPr>
          <p:nvPr>
            <p:ph type="sldNum" sz="quarter" idx="12"/>
          </p:nvPr>
        </p:nvSpPr>
        <p:spPr/>
        <p:txBody>
          <a:bodyPr/>
          <a:lstStyle/>
          <a:p>
            <a:fld id="{5CE84AB2-A68C-446D-B258-F807154688F9}" type="slidenum">
              <a:rPr lang="en-US" smtClean="0"/>
              <a:t>44</a:t>
            </a:fld>
            <a:endParaRPr lang="en-US"/>
          </a:p>
        </p:txBody>
      </p:sp>
      <p:sp>
        <p:nvSpPr>
          <p:cNvPr id="5" name="TextBox 6"/>
          <p:cNvSpPr txBox="1">
            <a:spLocks noChangeArrowheads="1"/>
          </p:cNvSpPr>
          <p:nvPr/>
        </p:nvSpPr>
        <p:spPr bwMode="auto">
          <a:xfrm>
            <a:off x="2556852" y="1993732"/>
            <a:ext cx="1525595" cy="1147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lgn="ctr" eaLnBrk="0" fontAlgn="base" hangingPunct="0">
              <a:spcBef>
                <a:spcPct val="0"/>
              </a:spcBef>
              <a:spcAft>
                <a:spcPct val="0"/>
              </a:spcAft>
            </a:pPr>
            <a:r>
              <a:rPr lang="en-US" altLang="en-US" sz="1050" dirty="0">
                <a:latin typeface="Calibri" panose="020F0502020204030204" pitchFamily="34" charset="0"/>
                <a:cs typeface="Calibri" panose="020F0502020204030204" pitchFamily="34" charset="0"/>
              </a:rPr>
              <a:t>There occurs a deposit of a deleterious substance in water frequented by fish that is not authorized under the Act</a:t>
            </a:r>
            <a:endParaRPr lang="en-US" altLang="en-US" sz="1050" dirty="0">
              <a:latin typeface="Arial" panose="020B0604020202020204" pitchFamily="34" charset="0"/>
            </a:endParaRPr>
          </a:p>
        </p:txBody>
      </p:sp>
      <p:sp>
        <p:nvSpPr>
          <p:cNvPr id="6" name="TextBox 9"/>
          <p:cNvSpPr txBox="1">
            <a:spLocks noChangeArrowheads="1"/>
          </p:cNvSpPr>
          <p:nvPr/>
        </p:nvSpPr>
        <p:spPr bwMode="auto">
          <a:xfrm>
            <a:off x="4617331" y="2183158"/>
            <a:ext cx="1574192" cy="958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lgn="ctr" eaLnBrk="0" fontAlgn="base" hangingPunct="0">
              <a:spcBef>
                <a:spcPct val="0"/>
              </a:spcBef>
              <a:spcAft>
                <a:spcPct val="0"/>
              </a:spcAft>
            </a:pPr>
            <a:r>
              <a:rPr lang="en-US" altLang="en-US" sz="1050" dirty="0">
                <a:latin typeface="Calibri" panose="020F0502020204030204" pitchFamily="34" charset="0"/>
                <a:cs typeface="Calibri" panose="020F0502020204030204" pitchFamily="34" charset="0"/>
              </a:rPr>
              <a:t>There is a serious and imminent danger of such an occurrence</a:t>
            </a:r>
            <a:endParaRPr lang="en-US" altLang="en-US" sz="1050" dirty="0">
              <a:latin typeface="Arial" panose="020B0604020202020204" pitchFamily="34" charset="0"/>
            </a:endParaRPr>
          </a:p>
        </p:txBody>
      </p:sp>
      <p:sp>
        <p:nvSpPr>
          <p:cNvPr id="7" name="TextBox 11"/>
          <p:cNvSpPr txBox="1">
            <a:spLocks noChangeArrowheads="1"/>
          </p:cNvSpPr>
          <p:nvPr/>
        </p:nvSpPr>
        <p:spPr bwMode="auto">
          <a:xfrm>
            <a:off x="3025285" y="3081202"/>
            <a:ext cx="2769394"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spAutoFit/>
          </a:bodyPr>
          <a:lstStyle/>
          <a:p>
            <a:pPr eaLnBrk="0" fontAlgn="base" hangingPunct="0">
              <a:spcBef>
                <a:spcPct val="0"/>
              </a:spcBef>
              <a:spcAft>
                <a:spcPct val="0"/>
              </a:spcAft>
            </a:pPr>
            <a:endParaRPr lang="en-US" altLang="en-US" sz="1050" dirty="0">
              <a:latin typeface="Calibri" panose="020F0502020204030204" pitchFamily="34" charset="0"/>
              <a:cs typeface="Calibri" panose="020F0502020204030204" pitchFamily="34" charset="0"/>
            </a:endParaRPr>
          </a:p>
          <a:p>
            <a:pPr algn="ctr" eaLnBrk="0" fontAlgn="base" hangingPunct="0">
              <a:spcBef>
                <a:spcPct val="0"/>
              </a:spcBef>
              <a:spcAft>
                <a:spcPct val="0"/>
              </a:spcAft>
            </a:pPr>
            <a:r>
              <a:rPr lang="en-US" altLang="en-US" sz="1050" dirty="0">
                <a:latin typeface="Calibri" panose="020F0502020204030204" pitchFamily="34" charset="0"/>
                <a:cs typeface="Calibri" panose="020F0502020204030204" pitchFamily="34" charset="0"/>
              </a:rPr>
              <a:t>Detriment to fish habitat or fish or to the use by humans of fish results or may reasonably be expected to result from the occurrence</a:t>
            </a:r>
            <a:endParaRPr lang="en-US" altLang="en-US" sz="1050" dirty="0">
              <a:latin typeface="Arial" panose="020B0604020202020204" pitchFamily="34" charset="0"/>
            </a:endParaRPr>
          </a:p>
        </p:txBody>
      </p:sp>
      <p:cxnSp>
        <p:nvCxnSpPr>
          <p:cNvPr id="8" name="Straight Connector 7"/>
          <p:cNvCxnSpPr/>
          <p:nvPr/>
        </p:nvCxnSpPr>
        <p:spPr>
          <a:xfrm>
            <a:off x="4409982" y="1949752"/>
            <a:ext cx="0" cy="352232"/>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409983" y="2610454"/>
            <a:ext cx="6254" cy="340133"/>
          </a:xfrm>
          <a:prstGeom prst="line">
            <a:avLst/>
          </a:prstGeom>
          <a:noFill/>
          <a:ln w="6350" cap="flat" cmpd="sng" algn="ctr">
            <a:solidFill>
              <a:srgbClr val="5B9BD5"/>
            </a:solidFill>
            <a:prstDash val="solid"/>
            <a:miter lim="800000"/>
          </a:ln>
          <a:effectLst/>
        </p:spPr>
      </p:cxnSp>
      <p:cxnSp>
        <p:nvCxnSpPr>
          <p:cNvPr id="13" name="Straight Connector 12"/>
          <p:cNvCxnSpPr/>
          <p:nvPr/>
        </p:nvCxnSpPr>
        <p:spPr>
          <a:xfrm flipV="1">
            <a:off x="4791915" y="3089666"/>
            <a:ext cx="1118235" cy="0"/>
          </a:xfrm>
          <a:prstGeom prst="line">
            <a:avLst/>
          </a:prstGeom>
          <a:noFill/>
          <a:ln w="6350" cap="flat" cmpd="sng" algn="ctr">
            <a:solidFill>
              <a:srgbClr val="5B9BD5"/>
            </a:solidFill>
            <a:prstDash val="solid"/>
            <a:miter lim="800000"/>
          </a:ln>
          <a:effectLst/>
        </p:spPr>
      </p:cxnSp>
      <p:sp>
        <p:nvSpPr>
          <p:cNvPr id="14" name="TextBox 10"/>
          <p:cNvSpPr txBox="1">
            <a:spLocks noChangeArrowheads="1"/>
          </p:cNvSpPr>
          <p:nvPr/>
        </p:nvSpPr>
        <p:spPr bwMode="auto">
          <a:xfrm>
            <a:off x="4265261" y="3012369"/>
            <a:ext cx="3212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68580" tIns="34290" rIns="68580" bIns="34290" numCol="1" anchor="t" anchorCtr="0" compatLnSpc="1">
            <a:prstTxWarp prst="textNoShape">
              <a:avLst/>
            </a:prstTxWarp>
            <a:spAutoFit/>
          </a:bodyPr>
          <a:lstStyle/>
          <a:p>
            <a:pPr eaLnBrk="0" fontAlgn="base" hangingPunct="0">
              <a:spcBef>
                <a:spcPct val="0"/>
              </a:spcBef>
              <a:spcAft>
                <a:spcPct val="0"/>
              </a:spcAft>
            </a:pPr>
            <a:r>
              <a:rPr lang="en-US" altLang="en-US" sz="750" b="1" dirty="0">
                <a:solidFill>
                  <a:srgbClr val="000000"/>
                </a:solidFill>
                <a:latin typeface="Calibri" panose="020F0502020204030204" pitchFamily="34" charset="0"/>
                <a:cs typeface="Calibri" panose="020F0502020204030204" pitchFamily="34" charset="0"/>
              </a:rPr>
              <a:t>AND</a:t>
            </a:r>
            <a:endParaRPr lang="en-US" altLang="en-US" sz="1350" dirty="0">
              <a:latin typeface="Arial" panose="020B0604020202020204" pitchFamily="34" charset="0"/>
            </a:endParaRPr>
          </a:p>
        </p:txBody>
      </p:sp>
      <p:sp>
        <p:nvSpPr>
          <p:cNvPr id="15" name="TextBox 10"/>
          <p:cNvSpPr txBox="1">
            <a:spLocks noChangeArrowheads="1"/>
          </p:cNvSpPr>
          <p:nvPr/>
        </p:nvSpPr>
        <p:spPr bwMode="auto">
          <a:xfrm>
            <a:off x="4287475" y="2365020"/>
            <a:ext cx="25872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68580" tIns="34290" rIns="68580" bIns="34290" numCol="1" anchor="t" anchorCtr="0" compatLnSpc="1">
            <a:prstTxWarp prst="textNoShape">
              <a:avLst/>
            </a:prstTxWarp>
            <a:spAutoFit/>
          </a:bodyPr>
          <a:lstStyle/>
          <a:p>
            <a:pPr eaLnBrk="0" fontAlgn="base" hangingPunct="0">
              <a:spcBef>
                <a:spcPct val="0"/>
              </a:spcBef>
              <a:spcAft>
                <a:spcPct val="0"/>
              </a:spcAft>
            </a:pPr>
            <a:r>
              <a:rPr lang="en-US" altLang="en-US" sz="750" b="1" dirty="0">
                <a:solidFill>
                  <a:srgbClr val="000000"/>
                </a:solidFill>
                <a:latin typeface="Calibri" panose="020F0502020204030204" pitchFamily="34" charset="0"/>
                <a:cs typeface="Calibri" panose="020F0502020204030204" pitchFamily="34" charset="0"/>
              </a:rPr>
              <a:t>OR</a:t>
            </a:r>
            <a:endParaRPr lang="en-US" altLang="en-US" sz="1350" dirty="0">
              <a:latin typeface="Arial" panose="020B0604020202020204" pitchFamily="34" charset="0"/>
            </a:endParaRPr>
          </a:p>
        </p:txBody>
      </p:sp>
      <p:cxnSp>
        <p:nvCxnSpPr>
          <p:cNvPr id="16" name="Straight Connector 15"/>
          <p:cNvCxnSpPr/>
          <p:nvPr/>
        </p:nvCxnSpPr>
        <p:spPr>
          <a:xfrm flipV="1">
            <a:off x="3035123" y="3089666"/>
            <a:ext cx="1118235" cy="0"/>
          </a:xfrm>
          <a:prstGeom prst="line">
            <a:avLst/>
          </a:prstGeom>
          <a:noFill/>
          <a:ln w="6350" cap="flat" cmpd="sng" algn="ctr">
            <a:solidFill>
              <a:srgbClr val="5B9BD5"/>
            </a:solidFill>
            <a:prstDash val="solid"/>
            <a:miter lim="800000"/>
          </a:ln>
          <a:effectLst/>
        </p:spPr>
      </p:cxnSp>
      <p:sp>
        <p:nvSpPr>
          <p:cNvPr id="18" name="Rectangle 20"/>
          <p:cNvSpPr>
            <a:spLocks noChangeArrowheads="1"/>
          </p:cNvSpPr>
          <p:nvPr/>
        </p:nvSpPr>
        <p:spPr bwMode="auto">
          <a:xfrm>
            <a:off x="552675" y="3555024"/>
            <a:ext cx="7714613" cy="220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450" dirty="0"/>
          </a:p>
          <a:p>
            <a:br>
              <a:rPr lang="en-US" altLang="en-US" sz="1350" dirty="0"/>
            </a:br>
            <a:endParaRPr lang="en-US" altLang="en-US" sz="975" dirty="0">
              <a:ea typeface="Times New Roman" panose="02020603050405020304" pitchFamily="18" charset="0"/>
            </a:endParaRPr>
          </a:p>
          <a:p>
            <a:pPr>
              <a:buFontTx/>
              <a:buChar char="•"/>
            </a:pPr>
            <a:r>
              <a:rPr lang="en-US" altLang="en-US" sz="975" dirty="0">
                <a:ea typeface="Times New Roman" panose="02020603050405020304" pitchFamily="18" charset="0"/>
                <a:cs typeface="Calibri" panose="020F0502020204030204" pitchFamily="34" charset="0"/>
              </a:rPr>
              <a:t>Notify an inspector without delay of an unauthorized deposit, as required by subsection 38(5) of the Act, by calling the appropriate </a:t>
            </a:r>
            <a:r>
              <a:rPr lang="en-CA" altLang="en-US" sz="975" dirty="0">
                <a:ea typeface="Calibri" panose="020F0502020204030204" pitchFamily="34" charset="0"/>
                <a:cs typeface="Calibri" panose="020F0502020204030204" pitchFamily="34" charset="0"/>
              </a:rPr>
              <a:t>24-hour </a:t>
            </a:r>
            <a:r>
              <a:rPr lang="en-CA" altLang="en-US" sz="975" dirty="0">
                <a:ea typeface="Calibri" panose="020F0502020204030204" pitchFamily="34" charset="0"/>
                <a:cs typeface="Times New Roman" panose="02020603050405020304" pitchFamily="18" charset="0"/>
                <a:hlinkClick r:id="rId3"/>
              </a:rPr>
              <a:t>Environmental emergency contacts</a:t>
            </a:r>
            <a:r>
              <a:rPr lang="en-CA" altLang="en-US" sz="975" u="sng" dirty="0">
                <a:solidFill>
                  <a:srgbClr val="284162"/>
                </a:solidFill>
                <a:ea typeface="Calibri" panose="020F0502020204030204" pitchFamily="34" charset="0"/>
                <a:cs typeface="Times New Roman" panose="02020603050405020304" pitchFamily="18" charset="0"/>
              </a:rPr>
              <a:t>; </a:t>
            </a:r>
          </a:p>
          <a:p>
            <a:pPr>
              <a:buFontTx/>
              <a:buChar char="•"/>
            </a:pPr>
            <a:endParaRPr lang="en-US" altLang="en-US" sz="975" dirty="0"/>
          </a:p>
          <a:p>
            <a:pPr>
              <a:buFontTx/>
              <a:buChar char="•"/>
            </a:pPr>
            <a:r>
              <a:rPr lang="en-US" altLang="en-US" sz="975" dirty="0">
                <a:ea typeface="Times New Roman" panose="02020603050405020304" pitchFamily="18" charset="0"/>
                <a:cs typeface="Calibri" panose="020F0502020204030204" pitchFamily="34" charset="0"/>
              </a:rPr>
              <a:t>Take all reasonable measures to prevent, or to counteract, mitigate or remedy any damages that result from such a deposit or that might reasonably be expected to result from [subsection 38(6)];</a:t>
            </a:r>
          </a:p>
          <a:p>
            <a:pPr>
              <a:buFontTx/>
              <a:buChar char="•"/>
            </a:pPr>
            <a:endParaRPr lang="en-US" altLang="en-US" sz="975" dirty="0">
              <a:ea typeface="Times New Roman" panose="02020603050405020304" pitchFamily="18" charset="0"/>
              <a:cs typeface="Calibri" panose="020F0502020204030204" pitchFamily="34" charset="0"/>
            </a:endParaRPr>
          </a:p>
          <a:p>
            <a:pPr>
              <a:buFontTx/>
              <a:buChar char="•"/>
            </a:pPr>
            <a:r>
              <a:rPr lang="en-US" sz="975" dirty="0">
                <a:cs typeface="Calibri" panose="020F0502020204030204" pitchFamily="34" charset="0"/>
              </a:rPr>
              <a:t>Submit a </a:t>
            </a:r>
            <a:r>
              <a:rPr lang="en-US" sz="975" dirty="0"/>
              <a:t>written report describing the deposit and send to inspector as soon as feasible after the occurrence or after learning of the danger of the occurrence [subsection 38(7)]</a:t>
            </a:r>
          </a:p>
          <a:p>
            <a:pPr>
              <a:buFontTx/>
              <a:buChar char="•"/>
            </a:pPr>
            <a:endParaRPr lang="en-US" sz="975" dirty="0"/>
          </a:p>
          <a:p>
            <a:pPr>
              <a:buFontTx/>
              <a:buChar char="•"/>
            </a:pPr>
            <a:r>
              <a:rPr lang="en-US" sz="975" dirty="0"/>
              <a:t>For more information, see this </a:t>
            </a:r>
            <a:r>
              <a:rPr lang="en-US" sz="975" dirty="0">
                <a:hlinkClick r:id="rId4"/>
              </a:rPr>
              <a:t>unauthorized deposit factsheet</a:t>
            </a:r>
            <a:r>
              <a:rPr lang="en-US" sz="975" dirty="0"/>
              <a:t>.</a:t>
            </a:r>
            <a:endParaRPr lang="en-US" sz="1350" dirty="0"/>
          </a:p>
          <a:p>
            <a:endParaRPr lang="en-US" altLang="en-US" sz="1350" dirty="0"/>
          </a:p>
        </p:txBody>
      </p:sp>
    </p:spTree>
    <p:extLst>
      <p:ext uri="{BB962C8B-B14F-4D97-AF65-F5344CB8AC3E}">
        <p14:creationId xmlns:p14="http://schemas.microsoft.com/office/powerpoint/2010/main" val="235344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DF87B-FCE6-5B45-7C79-32A15C134DC5}"/>
              </a:ext>
            </a:extLst>
          </p:cNvPr>
          <p:cNvSpPr>
            <a:spLocks noGrp="1"/>
          </p:cNvSpPr>
          <p:nvPr>
            <p:ph type="title"/>
          </p:nvPr>
        </p:nvSpPr>
        <p:spPr>
          <a:xfrm>
            <a:off x="508000" y="609600"/>
            <a:ext cx="6447501" cy="1320800"/>
          </a:xfrm>
        </p:spPr>
        <p:txBody>
          <a:bodyPr vert="horz" lIns="91440" tIns="45720" rIns="91440" bIns="45720" rtlCol="0" anchor="t">
            <a:normAutofit/>
          </a:bodyPr>
          <a:lstStyle/>
          <a:p>
            <a:r>
              <a:rPr lang="en-US" sz="4000" dirty="0">
                <a:solidFill>
                  <a:schemeClr val="accent2"/>
                </a:solidFill>
              </a:rPr>
              <a:t>REPORTING</a:t>
            </a:r>
            <a:r>
              <a:rPr lang="en-US" dirty="0">
                <a:solidFill>
                  <a:schemeClr val="accent2"/>
                </a:solidFill>
              </a:rPr>
              <a:t> – </a:t>
            </a:r>
            <a:br>
              <a:rPr lang="en-US" dirty="0">
                <a:solidFill>
                  <a:schemeClr val="accent2"/>
                </a:solidFill>
              </a:rPr>
            </a:br>
            <a:r>
              <a:rPr lang="en-US" sz="3200" dirty="0">
                <a:solidFill>
                  <a:schemeClr val="accent2"/>
                </a:solidFill>
              </a:rPr>
              <a:t>SWIM &amp; ERRIS </a:t>
            </a:r>
          </a:p>
        </p:txBody>
      </p:sp>
      <p:sp>
        <p:nvSpPr>
          <p:cNvPr id="6" name="Content Placeholder 5">
            <a:extLst>
              <a:ext uri="{FF2B5EF4-FFF2-40B4-BE49-F238E27FC236}">
                <a16:creationId xmlns:a16="http://schemas.microsoft.com/office/drawing/2014/main" id="{2887B354-344A-326E-6B58-DABF499192E6}"/>
              </a:ext>
            </a:extLst>
          </p:cNvPr>
          <p:cNvSpPr>
            <a:spLocks noGrp="1"/>
          </p:cNvSpPr>
          <p:nvPr>
            <p:ph idx="1"/>
          </p:nvPr>
        </p:nvSpPr>
        <p:spPr>
          <a:xfrm>
            <a:off x="508000" y="2160590"/>
            <a:ext cx="6944320" cy="4220738"/>
          </a:xfrm>
        </p:spPr>
        <p:txBody>
          <a:bodyPr>
            <a:normAutofit/>
          </a:bodyPr>
          <a:lstStyle/>
          <a:p>
            <a:pPr>
              <a:spcAft>
                <a:spcPts val="338"/>
              </a:spcAft>
            </a:pPr>
            <a:r>
              <a:rPr lang="en-US" sz="2200" dirty="0">
                <a:solidFill>
                  <a:schemeClr val="tx1"/>
                </a:solidFill>
              </a:rPr>
              <a:t>SWIM is the acronym for Single Window Information Manager </a:t>
            </a:r>
          </a:p>
          <a:p>
            <a:pPr>
              <a:spcAft>
                <a:spcPts val="338"/>
              </a:spcAft>
            </a:pPr>
            <a:r>
              <a:rPr lang="en-US" sz="2200" dirty="0">
                <a:solidFill>
                  <a:schemeClr val="tx1"/>
                </a:solidFill>
              </a:rPr>
              <a:t>SWIM has tools to help manage information for organizations, facilities, and individuals</a:t>
            </a:r>
          </a:p>
          <a:p>
            <a:pPr>
              <a:spcAft>
                <a:spcPts val="338"/>
              </a:spcAft>
            </a:pPr>
            <a:r>
              <a:rPr lang="en-US" sz="2200" dirty="0">
                <a:solidFill>
                  <a:schemeClr val="tx1"/>
                </a:solidFill>
              </a:rPr>
              <a:t>Serves as the “front door” to many reporting programs and provides a way of connecting individuals to these programs, including ERRIS</a:t>
            </a:r>
          </a:p>
          <a:p>
            <a:pPr>
              <a:spcAft>
                <a:spcPts val="338"/>
              </a:spcAft>
            </a:pPr>
            <a:r>
              <a:rPr lang="en-US" sz="2200" dirty="0">
                <a:solidFill>
                  <a:schemeClr val="tx1"/>
                </a:solidFill>
              </a:rPr>
              <a:t>ERRIS is the acronym Effluent Regulatory Reporting Information System</a:t>
            </a:r>
          </a:p>
          <a:p>
            <a:pPr>
              <a:spcAft>
                <a:spcPts val="338"/>
              </a:spcAft>
            </a:pPr>
            <a:endParaRPr lang="en-US" sz="2200" dirty="0">
              <a:solidFill>
                <a:schemeClr val="tx1"/>
              </a:solidFill>
            </a:endParaRPr>
          </a:p>
          <a:p>
            <a:endParaRPr lang="en-CA" dirty="0"/>
          </a:p>
        </p:txBody>
      </p:sp>
    </p:spTree>
    <p:extLst>
      <p:ext uri="{BB962C8B-B14F-4D97-AF65-F5344CB8AC3E}">
        <p14:creationId xmlns:p14="http://schemas.microsoft.com/office/powerpoint/2010/main" val="160487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DF87B-FCE6-5B45-7C79-32A15C134DC5}"/>
              </a:ext>
            </a:extLst>
          </p:cNvPr>
          <p:cNvSpPr>
            <a:spLocks noGrp="1"/>
          </p:cNvSpPr>
          <p:nvPr>
            <p:ph type="title"/>
          </p:nvPr>
        </p:nvSpPr>
        <p:spPr>
          <a:xfrm>
            <a:off x="508000" y="609600"/>
            <a:ext cx="6447501" cy="1320800"/>
          </a:xfrm>
        </p:spPr>
        <p:txBody>
          <a:bodyPr vert="horz" lIns="91440" tIns="45720" rIns="91440" bIns="45720" rtlCol="0" anchor="t">
            <a:normAutofit/>
          </a:bodyPr>
          <a:lstStyle/>
          <a:p>
            <a:r>
              <a:rPr lang="en-US" sz="4000" dirty="0">
                <a:solidFill>
                  <a:schemeClr val="accent2"/>
                </a:solidFill>
              </a:rPr>
              <a:t>REPORTING</a:t>
            </a:r>
            <a:r>
              <a:rPr lang="en-US" dirty="0">
                <a:solidFill>
                  <a:schemeClr val="accent2"/>
                </a:solidFill>
              </a:rPr>
              <a:t> – </a:t>
            </a:r>
            <a:br>
              <a:rPr lang="en-US" dirty="0">
                <a:solidFill>
                  <a:schemeClr val="accent2"/>
                </a:solidFill>
              </a:rPr>
            </a:br>
            <a:r>
              <a:rPr lang="en-US" sz="3200" dirty="0">
                <a:solidFill>
                  <a:schemeClr val="accent2"/>
                </a:solidFill>
              </a:rPr>
              <a:t>SWIM &amp; ERRIS </a:t>
            </a:r>
          </a:p>
        </p:txBody>
      </p:sp>
      <p:sp>
        <p:nvSpPr>
          <p:cNvPr id="6" name="Content Placeholder 5">
            <a:extLst>
              <a:ext uri="{FF2B5EF4-FFF2-40B4-BE49-F238E27FC236}">
                <a16:creationId xmlns:a16="http://schemas.microsoft.com/office/drawing/2014/main" id="{2887B354-344A-326E-6B58-DABF499192E6}"/>
              </a:ext>
            </a:extLst>
          </p:cNvPr>
          <p:cNvSpPr>
            <a:spLocks noGrp="1"/>
          </p:cNvSpPr>
          <p:nvPr>
            <p:ph idx="1"/>
          </p:nvPr>
        </p:nvSpPr>
        <p:spPr>
          <a:xfrm>
            <a:off x="508000" y="2160590"/>
            <a:ext cx="6944320" cy="4220738"/>
          </a:xfrm>
        </p:spPr>
        <p:txBody>
          <a:bodyPr>
            <a:normAutofit/>
          </a:bodyPr>
          <a:lstStyle/>
          <a:p>
            <a:pPr>
              <a:spcAft>
                <a:spcPts val="338"/>
              </a:spcAft>
            </a:pPr>
            <a:r>
              <a:rPr lang="en-US" sz="2200" dirty="0">
                <a:solidFill>
                  <a:schemeClr val="tx1"/>
                </a:solidFill>
              </a:rPr>
              <a:t>SWIM link: </a:t>
            </a:r>
            <a:r>
              <a:rPr lang="en-US" sz="2200" dirty="0">
                <a:solidFill>
                  <a:schemeClr val="accent2"/>
                </a:solidFill>
                <a:hlinkClick r:id="rId3">
                  <a:extLst>
                    <a:ext uri="{A12FA001-AC4F-418D-AE19-62706E023703}">
                      <ahyp:hlinkClr xmlns:ahyp="http://schemas.microsoft.com/office/drawing/2018/hyperlinkcolor" val="tx"/>
                    </a:ext>
                  </a:extLst>
                </a:hlinkClick>
              </a:rPr>
              <a:t>https://ec.ss.ec.gc.ca</a:t>
            </a:r>
            <a:endParaRPr lang="en-US" sz="2200" dirty="0">
              <a:solidFill>
                <a:schemeClr val="accent2"/>
              </a:solidFill>
            </a:endParaRPr>
          </a:p>
          <a:p>
            <a:pPr>
              <a:spcAft>
                <a:spcPts val="338"/>
              </a:spcAft>
            </a:pPr>
            <a:r>
              <a:rPr lang="en-US" sz="2200" dirty="0" err="1">
                <a:solidFill>
                  <a:schemeClr val="tx1"/>
                </a:solidFill>
              </a:rPr>
              <a:t>Youtube</a:t>
            </a:r>
            <a:r>
              <a:rPr lang="en-US" sz="2200" dirty="0">
                <a:solidFill>
                  <a:schemeClr val="tx1"/>
                </a:solidFill>
              </a:rPr>
              <a:t> Tutorials: </a:t>
            </a:r>
            <a:r>
              <a:rPr lang="pt-BR" sz="2200" dirty="0">
                <a:solidFill>
                  <a:schemeClr val="accent2"/>
                </a:solidFill>
                <a:hlinkClick r:id="rId4">
                  <a:extLst>
                    <a:ext uri="{A12FA001-AC4F-418D-AE19-62706E023703}">
                      <ahyp:hlinkClr xmlns:ahyp="http://schemas.microsoft.com/office/drawing/2018/hyperlinkcolor" val="tx"/>
                    </a:ext>
                  </a:extLst>
                </a:hlinkClick>
              </a:rPr>
              <a:t>https://youtu.be/xSlTL-O5Qcs?list=PLF90V7foF0CemVXJIRj4IlNIgIoRguRA7</a:t>
            </a:r>
            <a:endParaRPr lang="en-US" sz="2200" dirty="0">
              <a:solidFill>
                <a:schemeClr val="tx1"/>
              </a:solidFill>
            </a:endParaRPr>
          </a:p>
          <a:p>
            <a:pPr>
              <a:spcAft>
                <a:spcPts val="338"/>
              </a:spcAft>
            </a:pPr>
            <a:endParaRPr lang="en-US" sz="2200" dirty="0">
              <a:solidFill>
                <a:schemeClr val="tx1"/>
              </a:solidFill>
            </a:endParaRPr>
          </a:p>
          <a:p>
            <a:endParaRPr lang="en-CA" dirty="0"/>
          </a:p>
        </p:txBody>
      </p:sp>
      <p:pic>
        <p:nvPicPr>
          <p:cNvPr id="3" name="Picture 2" descr="M:\SWR IDM\GCKey_01_landing_pg.png">
            <a:extLst>
              <a:ext uri="{FF2B5EF4-FFF2-40B4-BE49-F238E27FC236}">
                <a16:creationId xmlns:a16="http://schemas.microsoft.com/office/drawing/2014/main" id="{615420EE-81BB-F485-8409-EE71D5CF616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b="37761"/>
          <a:stretch>
            <a:fillRect/>
          </a:stretch>
        </p:blipFill>
        <p:spPr bwMode="auto">
          <a:xfrm>
            <a:off x="1155537" y="3645024"/>
            <a:ext cx="6832926" cy="2880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07770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DF87B-FCE6-5B45-7C79-32A15C134DC5}"/>
              </a:ext>
            </a:extLst>
          </p:cNvPr>
          <p:cNvSpPr>
            <a:spLocks noGrp="1"/>
          </p:cNvSpPr>
          <p:nvPr>
            <p:ph type="title"/>
          </p:nvPr>
        </p:nvSpPr>
        <p:spPr>
          <a:xfrm>
            <a:off x="508000" y="609600"/>
            <a:ext cx="6447501" cy="1320800"/>
          </a:xfrm>
        </p:spPr>
        <p:txBody>
          <a:bodyPr vert="horz" lIns="91440" tIns="45720" rIns="91440" bIns="45720" rtlCol="0" anchor="t">
            <a:normAutofit/>
          </a:bodyPr>
          <a:lstStyle/>
          <a:p>
            <a:r>
              <a:rPr lang="en-US" sz="4000" dirty="0">
                <a:solidFill>
                  <a:schemeClr val="accent2"/>
                </a:solidFill>
              </a:rPr>
              <a:t>REPORTING</a:t>
            </a:r>
            <a:r>
              <a:rPr lang="en-US" dirty="0">
                <a:solidFill>
                  <a:schemeClr val="accent2"/>
                </a:solidFill>
              </a:rPr>
              <a:t> – </a:t>
            </a:r>
            <a:br>
              <a:rPr lang="en-US" dirty="0">
                <a:solidFill>
                  <a:schemeClr val="accent2"/>
                </a:solidFill>
              </a:rPr>
            </a:br>
            <a:r>
              <a:rPr lang="en-US" sz="3200" dirty="0">
                <a:solidFill>
                  <a:schemeClr val="accent2"/>
                </a:solidFill>
              </a:rPr>
              <a:t>ERRIS </a:t>
            </a:r>
          </a:p>
        </p:txBody>
      </p:sp>
      <p:grpSp>
        <p:nvGrpSpPr>
          <p:cNvPr id="7" name="Group 6">
            <a:extLst>
              <a:ext uri="{FF2B5EF4-FFF2-40B4-BE49-F238E27FC236}">
                <a16:creationId xmlns:a16="http://schemas.microsoft.com/office/drawing/2014/main" id="{E8B7F109-C8C4-D535-1ACF-7A55936A3B3C}"/>
              </a:ext>
            </a:extLst>
          </p:cNvPr>
          <p:cNvGrpSpPr/>
          <p:nvPr/>
        </p:nvGrpSpPr>
        <p:grpSpPr>
          <a:xfrm>
            <a:off x="809832" y="1930400"/>
            <a:ext cx="7524337" cy="4450928"/>
            <a:chOff x="1858616" y="1679713"/>
            <a:chExt cx="5883967" cy="3647661"/>
          </a:xfrm>
        </p:grpSpPr>
        <p:pic>
          <p:nvPicPr>
            <p:cNvPr id="8" name="Picture 2">
              <a:extLst>
                <a:ext uri="{FF2B5EF4-FFF2-40B4-BE49-F238E27FC236}">
                  <a16:creationId xmlns:a16="http://schemas.microsoft.com/office/drawing/2014/main" id="{686C504E-2F3C-1BCD-EDBC-3647E15C651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626" t="3874" r="14282" b="23627"/>
            <a:stretch/>
          </p:blipFill>
          <p:spPr bwMode="auto">
            <a:xfrm>
              <a:off x="1858616" y="1679713"/>
              <a:ext cx="5883967" cy="36476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9" name="Group 8">
              <a:extLst>
                <a:ext uri="{FF2B5EF4-FFF2-40B4-BE49-F238E27FC236}">
                  <a16:creationId xmlns:a16="http://schemas.microsoft.com/office/drawing/2014/main" id="{C451BD53-CD60-5078-E2E7-950DB7905AF7}"/>
                </a:ext>
              </a:extLst>
            </p:cNvPr>
            <p:cNvGrpSpPr/>
            <p:nvPr/>
          </p:nvGrpSpPr>
          <p:grpSpPr>
            <a:xfrm>
              <a:off x="3111962" y="2184986"/>
              <a:ext cx="720080" cy="576064"/>
              <a:chOff x="3275856" y="2276872"/>
              <a:chExt cx="720080" cy="576064"/>
            </a:xfrm>
          </p:grpSpPr>
          <p:sp>
            <p:nvSpPr>
              <p:cNvPr id="11" name="Right Arrow 7">
                <a:extLst>
                  <a:ext uri="{FF2B5EF4-FFF2-40B4-BE49-F238E27FC236}">
                    <a16:creationId xmlns:a16="http://schemas.microsoft.com/office/drawing/2014/main" id="{4F738F59-3D19-A845-3AA8-3F38AF9A844A}"/>
                  </a:ext>
                </a:extLst>
              </p:cNvPr>
              <p:cNvSpPr/>
              <p:nvPr/>
            </p:nvSpPr>
            <p:spPr bwMode="auto">
              <a:xfrm rot="10800000">
                <a:off x="3275856" y="2276872"/>
                <a:ext cx="720080" cy="576064"/>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CA" sz="1800" b="1" i="0" u="none" strike="noStrike" cap="none" normalizeH="0" baseline="0" dirty="0">
                  <a:ln>
                    <a:noFill/>
                  </a:ln>
                  <a:solidFill>
                    <a:srgbClr val="FF0000"/>
                  </a:solidFill>
                  <a:effectLst/>
                  <a:latin typeface="Arial" charset="0"/>
                  <a:ea typeface="Arial Unicode MS" pitchFamily="34" charset="-128"/>
                  <a:cs typeface="Arial Unicode MS" pitchFamily="34" charset="-128"/>
                </a:endParaRPr>
              </a:p>
            </p:txBody>
          </p:sp>
          <p:sp>
            <p:nvSpPr>
              <p:cNvPr id="12" name="TextBox 11">
                <a:extLst>
                  <a:ext uri="{FF2B5EF4-FFF2-40B4-BE49-F238E27FC236}">
                    <a16:creationId xmlns:a16="http://schemas.microsoft.com/office/drawing/2014/main" id="{A7CBB6AF-BECE-4FAF-FD33-ACBF43ADA05D}"/>
                  </a:ext>
                </a:extLst>
              </p:cNvPr>
              <p:cNvSpPr txBox="1"/>
              <p:nvPr/>
            </p:nvSpPr>
            <p:spPr>
              <a:xfrm>
                <a:off x="3419872" y="2441380"/>
                <a:ext cx="564543" cy="276999"/>
              </a:xfrm>
              <a:prstGeom prst="rect">
                <a:avLst/>
              </a:prstGeom>
              <a:noFill/>
            </p:spPr>
            <p:txBody>
              <a:bodyPr wrap="square" rtlCol="0">
                <a:spAutoFit/>
              </a:bodyPr>
              <a:lstStyle/>
              <a:p>
                <a:r>
                  <a:rPr lang="en-CA" sz="1200" dirty="0">
                    <a:solidFill>
                      <a:srgbClr val="FF0000"/>
                    </a:solidFill>
                  </a:rPr>
                  <a:t>Click</a:t>
                </a:r>
              </a:p>
            </p:txBody>
          </p:sp>
        </p:grpSp>
        <p:sp>
          <p:nvSpPr>
            <p:cNvPr id="10" name="Rectangle 9">
              <a:extLst>
                <a:ext uri="{FF2B5EF4-FFF2-40B4-BE49-F238E27FC236}">
                  <a16:creationId xmlns:a16="http://schemas.microsoft.com/office/drawing/2014/main" id="{24A53456-9A5D-7E8D-5038-95494706C5A0}"/>
                </a:ext>
              </a:extLst>
            </p:cNvPr>
            <p:cNvSpPr/>
            <p:nvPr/>
          </p:nvSpPr>
          <p:spPr bwMode="auto">
            <a:xfrm>
              <a:off x="2359630" y="2419067"/>
              <a:ext cx="720080" cy="138499"/>
            </a:xfrm>
            <a:prstGeom prst="rect">
              <a:avLst/>
            </a:prstGeom>
            <a:noFill/>
            <a:ln w="127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CA" sz="1800" b="0" i="0" u="none" strike="noStrike" cap="none" normalizeH="0" baseline="0">
                <a:ln>
                  <a:noFill/>
                </a:ln>
                <a:solidFill>
                  <a:schemeClr val="tx1"/>
                </a:solidFill>
                <a:effectLst/>
                <a:latin typeface="Arial" charset="0"/>
                <a:ea typeface="Arial Unicode MS" pitchFamily="34" charset="-128"/>
                <a:cs typeface="Arial Unicode MS" pitchFamily="34" charset="-128"/>
              </a:endParaRPr>
            </a:p>
          </p:txBody>
        </p:sp>
      </p:grpSp>
    </p:spTree>
    <p:extLst>
      <p:ext uri="{BB962C8B-B14F-4D97-AF65-F5344CB8AC3E}">
        <p14:creationId xmlns:p14="http://schemas.microsoft.com/office/powerpoint/2010/main" val="16562635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DF87B-FCE6-5B45-7C79-32A15C134DC5}"/>
              </a:ext>
            </a:extLst>
          </p:cNvPr>
          <p:cNvSpPr>
            <a:spLocks noGrp="1"/>
          </p:cNvSpPr>
          <p:nvPr>
            <p:ph type="title"/>
          </p:nvPr>
        </p:nvSpPr>
        <p:spPr>
          <a:xfrm>
            <a:off x="508000" y="609600"/>
            <a:ext cx="6447501" cy="1320800"/>
          </a:xfrm>
        </p:spPr>
        <p:txBody>
          <a:bodyPr vert="horz" lIns="91440" tIns="45720" rIns="91440" bIns="45720" rtlCol="0" anchor="t">
            <a:normAutofit/>
          </a:bodyPr>
          <a:lstStyle/>
          <a:p>
            <a:r>
              <a:rPr lang="en-US" sz="4000" dirty="0">
                <a:solidFill>
                  <a:schemeClr val="accent2"/>
                </a:solidFill>
              </a:rPr>
              <a:t>REPORTING</a:t>
            </a:r>
            <a:r>
              <a:rPr lang="en-US" dirty="0">
                <a:solidFill>
                  <a:schemeClr val="accent2"/>
                </a:solidFill>
              </a:rPr>
              <a:t> – </a:t>
            </a:r>
            <a:br>
              <a:rPr lang="en-US" dirty="0">
                <a:solidFill>
                  <a:schemeClr val="accent2"/>
                </a:solidFill>
              </a:rPr>
            </a:br>
            <a:r>
              <a:rPr lang="en-US" sz="3200" dirty="0">
                <a:solidFill>
                  <a:schemeClr val="accent2"/>
                </a:solidFill>
              </a:rPr>
              <a:t>Record Keeping Requirements</a:t>
            </a:r>
          </a:p>
        </p:txBody>
      </p:sp>
      <p:sp>
        <p:nvSpPr>
          <p:cNvPr id="6" name="Content Placeholder 5">
            <a:extLst>
              <a:ext uri="{FF2B5EF4-FFF2-40B4-BE49-F238E27FC236}">
                <a16:creationId xmlns:a16="http://schemas.microsoft.com/office/drawing/2014/main" id="{2887B354-344A-326E-6B58-DABF499192E6}"/>
              </a:ext>
            </a:extLst>
          </p:cNvPr>
          <p:cNvSpPr>
            <a:spLocks noGrp="1"/>
          </p:cNvSpPr>
          <p:nvPr>
            <p:ph idx="1"/>
          </p:nvPr>
        </p:nvSpPr>
        <p:spPr>
          <a:xfrm>
            <a:off x="508000" y="2160590"/>
            <a:ext cx="6944320" cy="4220738"/>
          </a:xfrm>
        </p:spPr>
        <p:txBody>
          <a:bodyPr>
            <a:normAutofit/>
          </a:bodyPr>
          <a:lstStyle/>
          <a:p>
            <a:pPr>
              <a:spcAft>
                <a:spcPts val="338"/>
              </a:spcAft>
            </a:pPr>
            <a:endParaRPr lang="en-US" sz="2200" dirty="0">
              <a:solidFill>
                <a:schemeClr val="tx1"/>
              </a:solidFill>
            </a:endParaRPr>
          </a:p>
          <a:p>
            <a:endParaRPr lang="en-CA" dirty="0"/>
          </a:p>
        </p:txBody>
      </p:sp>
      <p:graphicFrame>
        <p:nvGraphicFramePr>
          <p:cNvPr id="13" name="Diagram 12">
            <a:extLst>
              <a:ext uri="{FF2B5EF4-FFF2-40B4-BE49-F238E27FC236}">
                <a16:creationId xmlns:a16="http://schemas.microsoft.com/office/drawing/2014/main" id="{3EB90087-E03D-24BB-FC58-705736CC89B0}"/>
              </a:ext>
            </a:extLst>
          </p:cNvPr>
          <p:cNvGraphicFramePr/>
          <p:nvPr>
            <p:extLst>
              <p:ext uri="{D42A27DB-BD31-4B8C-83A1-F6EECF244321}">
                <p14:modId xmlns:p14="http://schemas.microsoft.com/office/powerpoint/2010/main" val="3998104947"/>
              </p:ext>
            </p:extLst>
          </p:nvPr>
        </p:nvGraphicFramePr>
        <p:xfrm>
          <a:off x="1348250" y="1844824"/>
          <a:ext cx="6447500" cy="4536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306134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DF87B-FCE6-5B45-7C79-32A15C134DC5}"/>
              </a:ext>
            </a:extLst>
          </p:cNvPr>
          <p:cNvSpPr>
            <a:spLocks noGrp="1"/>
          </p:cNvSpPr>
          <p:nvPr>
            <p:ph type="title"/>
          </p:nvPr>
        </p:nvSpPr>
        <p:spPr>
          <a:xfrm>
            <a:off x="508000" y="609600"/>
            <a:ext cx="6447501" cy="1320800"/>
          </a:xfrm>
        </p:spPr>
        <p:txBody>
          <a:bodyPr vert="horz" lIns="91440" tIns="45720" rIns="91440" bIns="45720" rtlCol="0" anchor="t">
            <a:normAutofit/>
          </a:bodyPr>
          <a:lstStyle/>
          <a:p>
            <a:r>
              <a:rPr lang="en-US" sz="4000" dirty="0">
                <a:solidFill>
                  <a:schemeClr val="accent2"/>
                </a:solidFill>
              </a:rPr>
              <a:t>WSER Recap</a:t>
            </a:r>
            <a:endParaRPr lang="en-US" sz="3200" dirty="0">
              <a:solidFill>
                <a:schemeClr val="accent2"/>
              </a:solidFill>
            </a:endParaRPr>
          </a:p>
        </p:txBody>
      </p:sp>
      <p:sp>
        <p:nvSpPr>
          <p:cNvPr id="6" name="Content Placeholder 5">
            <a:extLst>
              <a:ext uri="{FF2B5EF4-FFF2-40B4-BE49-F238E27FC236}">
                <a16:creationId xmlns:a16="http://schemas.microsoft.com/office/drawing/2014/main" id="{2887B354-344A-326E-6B58-DABF499192E6}"/>
              </a:ext>
            </a:extLst>
          </p:cNvPr>
          <p:cNvSpPr>
            <a:spLocks noGrp="1"/>
          </p:cNvSpPr>
          <p:nvPr>
            <p:ph idx="1"/>
          </p:nvPr>
        </p:nvSpPr>
        <p:spPr>
          <a:xfrm>
            <a:off x="508000" y="2160590"/>
            <a:ext cx="6944320" cy="4220738"/>
          </a:xfrm>
        </p:spPr>
        <p:txBody>
          <a:bodyPr>
            <a:normAutofit/>
          </a:bodyPr>
          <a:lstStyle/>
          <a:p>
            <a:pPr>
              <a:spcAft>
                <a:spcPts val="338"/>
              </a:spcAft>
            </a:pPr>
            <a:endParaRPr lang="en-US" sz="2200" dirty="0">
              <a:solidFill>
                <a:schemeClr val="tx1"/>
              </a:solidFill>
            </a:endParaRPr>
          </a:p>
          <a:p>
            <a:endParaRPr lang="en-CA" dirty="0"/>
          </a:p>
        </p:txBody>
      </p:sp>
      <p:sp>
        <p:nvSpPr>
          <p:cNvPr id="5" name="Content Placeholder 5">
            <a:extLst>
              <a:ext uri="{FF2B5EF4-FFF2-40B4-BE49-F238E27FC236}">
                <a16:creationId xmlns:a16="http://schemas.microsoft.com/office/drawing/2014/main" id="{38A65368-5976-4825-A50C-3FFBF3F6A1E0}"/>
              </a:ext>
            </a:extLst>
          </p:cNvPr>
          <p:cNvSpPr txBox="1">
            <a:spLocks/>
          </p:cNvSpPr>
          <p:nvPr/>
        </p:nvSpPr>
        <p:spPr>
          <a:xfrm>
            <a:off x="1099840" y="2023450"/>
            <a:ext cx="6944320" cy="422073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spcAft>
                <a:spcPts val="338"/>
              </a:spcAft>
            </a:pPr>
            <a:r>
              <a:rPr lang="en-US" sz="1900" dirty="0">
                <a:solidFill>
                  <a:schemeClr val="tx1"/>
                </a:solidFill>
              </a:rPr>
              <a:t>Regulations have been in force for over 8 years</a:t>
            </a:r>
          </a:p>
          <a:p>
            <a:pPr lvl="1">
              <a:spcAft>
                <a:spcPts val="338"/>
              </a:spcAft>
            </a:pPr>
            <a:r>
              <a:rPr lang="en-US" sz="1700" dirty="0">
                <a:solidFill>
                  <a:schemeClr val="tx1"/>
                </a:solidFill>
              </a:rPr>
              <a:t>ID reports should have been submitted by now</a:t>
            </a:r>
          </a:p>
          <a:p>
            <a:pPr lvl="1">
              <a:spcAft>
                <a:spcPts val="338"/>
              </a:spcAft>
            </a:pPr>
            <a:r>
              <a:rPr lang="en-US" sz="1700" dirty="0">
                <a:solidFill>
                  <a:schemeClr val="tx1"/>
                </a:solidFill>
              </a:rPr>
              <a:t>Monitoring reports should be submitted as per your reporting schedule</a:t>
            </a:r>
          </a:p>
          <a:p>
            <a:pPr>
              <a:spcAft>
                <a:spcPts val="338"/>
              </a:spcAft>
            </a:pPr>
            <a:r>
              <a:rPr lang="en-US" sz="1900" dirty="0">
                <a:solidFill>
                  <a:schemeClr val="tx1"/>
                </a:solidFill>
              </a:rPr>
              <a:t>Consequences of not complying with the Regulations</a:t>
            </a:r>
          </a:p>
          <a:p>
            <a:pPr lvl="1">
              <a:spcAft>
                <a:spcPts val="338"/>
              </a:spcAft>
            </a:pPr>
            <a:r>
              <a:rPr lang="en-US" sz="1700" dirty="0">
                <a:solidFill>
                  <a:schemeClr val="tx1"/>
                </a:solidFill>
              </a:rPr>
              <a:t>Enforcement Officers will be doing inspections</a:t>
            </a:r>
          </a:p>
          <a:p>
            <a:pPr lvl="1">
              <a:spcAft>
                <a:spcPts val="338"/>
              </a:spcAft>
            </a:pPr>
            <a:r>
              <a:rPr lang="en-US" sz="1700" dirty="0">
                <a:solidFill>
                  <a:schemeClr val="tx1"/>
                </a:solidFill>
              </a:rPr>
              <a:t>The Compliance and Enforcement Policy dictates the responses to violations but could vary from a warning letter to prosecution (the focus is always to get the systems into compliance)</a:t>
            </a:r>
            <a:endParaRPr lang="en-CA" dirty="0"/>
          </a:p>
        </p:txBody>
      </p:sp>
    </p:spTree>
    <p:extLst>
      <p:ext uri="{BB962C8B-B14F-4D97-AF65-F5344CB8AC3E}">
        <p14:creationId xmlns:p14="http://schemas.microsoft.com/office/powerpoint/2010/main" val="977002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DF87B-FCE6-5B45-7C79-32A15C134DC5}"/>
              </a:ext>
            </a:extLst>
          </p:cNvPr>
          <p:cNvSpPr>
            <a:spLocks noGrp="1"/>
          </p:cNvSpPr>
          <p:nvPr>
            <p:ph type="title"/>
          </p:nvPr>
        </p:nvSpPr>
        <p:spPr>
          <a:xfrm>
            <a:off x="507999" y="609600"/>
            <a:ext cx="5060951" cy="1320800"/>
          </a:xfrm>
        </p:spPr>
        <p:txBody>
          <a:bodyPr>
            <a:normAutofit/>
          </a:bodyPr>
          <a:lstStyle/>
          <a:p>
            <a:r>
              <a:rPr lang="en-US" sz="4000" dirty="0">
                <a:solidFill>
                  <a:schemeClr val="accent2"/>
                </a:solidFill>
              </a:rPr>
              <a:t>WSER OVERVIEW</a:t>
            </a:r>
            <a:r>
              <a:rPr lang="en-US" sz="4000" dirty="0"/>
              <a:t>	</a:t>
            </a:r>
            <a:endParaRPr lang="en-CA" sz="4000" dirty="0"/>
          </a:p>
        </p:txBody>
      </p:sp>
      <p:sp>
        <p:nvSpPr>
          <p:cNvPr id="3" name="Content Placeholder 2">
            <a:extLst>
              <a:ext uri="{FF2B5EF4-FFF2-40B4-BE49-F238E27FC236}">
                <a16:creationId xmlns:a16="http://schemas.microsoft.com/office/drawing/2014/main" id="{EEA6FAF5-7F90-538E-76B8-445B9230D505}"/>
              </a:ext>
            </a:extLst>
          </p:cNvPr>
          <p:cNvSpPr>
            <a:spLocks noGrp="1"/>
          </p:cNvSpPr>
          <p:nvPr>
            <p:ph idx="1"/>
          </p:nvPr>
        </p:nvSpPr>
        <p:spPr>
          <a:xfrm>
            <a:off x="508000" y="2021946"/>
            <a:ext cx="6944320" cy="4287373"/>
          </a:xfrm>
        </p:spPr>
        <p:txBody>
          <a:bodyPr>
            <a:normAutofit/>
          </a:bodyPr>
          <a:lstStyle/>
          <a:p>
            <a:r>
              <a:rPr kumimoji="1" lang="en-US" sz="3000" kern="0" dirty="0">
                <a:ea typeface="Arial Unicode MS"/>
              </a:rPr>
              <a:t>Target the largest single source of pollution by volume in Canada</a:t>
            </a:r>
          </a:p>
          <a:p>
            <a:r>
              <a:rPr kumimoji="1" lang="en-US" sz="3000" kern="0" dirty="0">
                <a:ea typeface="Arial Unicode MS"/>
              </a:rPr>
              <a:t>Reduce threats to the environment and human health</a:t>
            </a:r>
          </a:p>
          <a:p>
            <a:r>
              <a:rPr kumimoji="1" lang="en-US" sz="3000" kern="0" dirty="0">
                <a:ea typeface="Arial Unicode MS"/>
              </a:rPr>
              <a:t>Set national baseline effluent quality standards achievable through a secondary level of wastewater treatment</a:t>
            </a:r>
          </a:p>
          <a:p>
            <a:endParaRPr kumimoji="1" lang="en-US" sz="2800" kern="0" dirty="0">
              <a:ea typeface="Arial Unicode MS"/>
            </a:endParaRPr>
          </a:p>
        </p:txBody>
      </p:sp>
      <p:cxnSp>
        <p:nvCxnSpPr>
          <p:cNvPr id="9" name="Straight Connector 8">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28259" y="0"/>
            <a:ext cx="9144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84217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DF87B-FCE6-5B45-7C79-32A15C134DC5}"/>
              </a:ext>
            </a:extLst>
          </p:cNvPr>
          <p:cNvSpPr>
            <a:spLocks noGrp="1"/>
          </p:cNvSpPr>
          <p:nvPr>
            <p:ph type="title"/>
          </p:nvPr>
        </p:nvSpPr>
        <p:spPr>
          <a:xfrm>
            <a:off x="508000" y="609600"/>
            <a:ext cx="6447501" cy="1320800"/>
          </a:xfrm>
        </p:spPr>
        <p:txBody>
          <a:bodyPr vert="horz" lIns="91440" tIns="45720" rIns="91440" bIns="45720" rtlCol="0" anchor="t">
            <a:normAutofit/>
          </a:bodyPr>
          <a:lstStyle/>
          <a:p>
            <a:r>
              <a:rPr lang="en-US" sz="4000" dirty="0">
                <a:solidFill>
                  <a:schemeClr val="accent2"/>
                </a:solidFill>
              </a:rPr>
              <a:t>Achieving Compliance</a:t>
            </a:r>
            <a:endParaRPr lang="en-US" sz="3200" dirty="0">
              <a:solidFill>
                <a:schemeClr val="accent2"/>
              </a:solidFill>
            </a:endParaRPr>
          </a:p>
        </p:txBody>
      </p:sp>
      <p:sp>
        <p:nvSpPr>
          <p:cNvPr id="6" name="Content Placeholder 5">
            <a:extLst>
              <a:ext uri="{FF2B5EF4-FFF2-40B4-BE49-F238E27FC236}">
                <a16:creationId xmlns:a16="http://schemas.microsoft.com/office/drawing/2014/main" id="{2887B354-344A-326E-6B58-DABF499192E6}"/>
              </a:ext>
            </a:extLst>
          </p:cNvPr>
          <p:cNvSpPr>
            <a:spLocks noGrp="1"/>
          </p:cNvSpPr>
          <p:nvPr>
            <p:ph idx="1"/>
          </p:nvPr>
        </p:nvSpPr>
        <p:spPr>
          <a:xfrm>
            <a:off x="508000" y="2160590"/>
            <a:ext cx="6944320" cy="4220738"/>
          </a:xfrm>
        </p:spPr>
        <p:txBody>
          <a:bodyPr>
            <a:normAutofit/>
          </a:bodyPr>
          <a:lstStyle/>
          <a:p>
            <a:pPr>
              <a:spcAft>
                <a:spcPts val="338"/>
              </a:spcAft>
            </a:pPr>
            <a:endParaRPr lang="en-US" sz="2200" dirty="0">
              <a:solidFill>
                <a:schemeClr val="tx1"/>
              </a:solidFill>
            </a:endParaRPr>
          </a:p>
          <a:p>
            <a:endParaRPr lang="en-CA" dirty="0"/>
          </a:p>
        </p:txBody>
      </p:sp>
      <p:sp>
        <p:nvSpPr>
          <p:cNvPr id="5" name="Content Placeholder 5">
            <a:extLst>
              <a:ext uri="{FF2B5EF4-FFF2-40B4-BE49-F238E27FC236}">
                <a16:creationId xmlns:a16="http://schemas.microsoft.com/office/drawing/2014/main" id="{38A65368-5976-4825-A50C-3FFBF3F6A1E0}"/>
              </a:ext>
            </a:extLst>
          </p:cNvPr>
          <p:cNvSpPr txBox="1">
            <a:spLocks/>
          </p:cNvSpPr>
          <p:nvPr/>
        </p:nvSpPr>
        <p:spPr>
          <a:xfrm>
            <a:off x="1814077" y="4227964"/>
            <a:ext cx="6944320" cy="46944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spcAft>
                <a:spcPts val="338"/>
              </a:spcAft>
            </a:pPr>
            <a:r>
              <a:rPr lang="en-US" sz="1900" dirty="0">
                <a:solidFill>
                  <a:schemeClr val="tx1"/>
                </a:solidFill>
              </a:rPr>
              <a:t>ECCC’s primary goal is always </a:t>
            </a:r>
            <a:r>
              <a:rPr lang="en-US" sz="1900" dirty="0">
                <a:solidFill>
                  <a:srgbClr val="7030A0"/>
                </a:solidFill>
              </a:rPr>
              <a:t>compliance</a:t>
            </a:r>
          </a:p>
        </p:txBody>
      </p:sp>
      <p:grpSp>
        <p:nvGrpSpPr>
          <p:cNvPr id="3" name="Group 2">
            <a:extLst>
              <a:ext uri="{FF2B5EF4-FFF2-40B4-BE49-F238E27FC236}">
                <a16:creationId xmlns:a16="http://schemas.microsoft.com/office/drawing/2014/main" id="{4D58E85F-5622-8B00-354D-7E55F1E437E6}"/>
              </a:ext>
            </a:extLst>
          </p:cNvPr>
          <p:cNvGrpSpPr/>
          <p:nvPr/>
        </p:nvGrpSpPr>
        <p:grpSpPr>
          <a:xfrm>
            <a:off x="286578" y="2714763"/>
            <a:ext cx="1428474" cy="1428474"/>
            <a:chOff x="4189" y="1317762"/>
            <a:chExt cx="1428474" cy="1428474"/>
          </a:xfrm>
        </p:grpSpPr>
        <p:sp>
          <p:nvSpPr>
            <p:cNvPr id="21" name="Oval 20">
              <a:extLst>
                <a:ext uri="{FF2B5EF4-FFF2-40B4-BE49-F238E27FC236}">
                  <a16:creationId xmlns:a16="http://schemas.microsoft.com/office/drawing/2014/main" id="{588D04B4-DC40-514A-ED0D-CB903EA49FCF}"/>
                </a:ext>
              </a:extLst>
            </p:cNvPr>
            <p:cNvSpPr/>
            <p:nvPr/>
          </p:nvSpPr>
          <p:spPr>
            <a:xfrm>
              <a:off x="4189" y="1317762"/>
              <a:ext cx="1428474" cy="1428474"/>
            </a:xfrm>
            <a:prstGeom prst="ellipse">
              <a:avLst/>
            </a:prstGeom>
            <a:solidFill>
              <a:schemeClr val="accent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2" name="Oval 4">
              <a:extLst>
                <a:ext uri="{FF2B5EF4-FFF2-40B4-BE49-F238E27FC236}">
                  <a16:creationId xmlns:a16="http://schemas.microsoft.com/office/drawing/2014/main" id="{75271BB0-7578-7F00-1CBE-263D85B4FC9D}"/>
                </a:ext>
              </a:extLst>
            </p:cNvPr>
            <p:cNvSpPr txBox="1"/>
            <p:nvPr/>
          </p:nvSpPr>
          <p:spPr>
            <a:xfrm>
              <a:off x="213384" y="1526957"/>
              <a:ext cx="1010084" cy="101008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bg1"/>
                  </a:solidFill>
                </a:rPr>
                <a:t>Compliance Promotion </a:t>
              </a:r>
            </a:p>
            <a:p>
              <a:pPr marL="0" lvl="0" indent="0" algn="ctr" defTabSz="533400">
                <a:lnSpc>
                  <a:spcPct val="90000"/>
                </a:lnSpc>
                <a:spcBef>
                  <a:spcPct val="0"/>
                </a:spcBef>
                <a:spcAft>
                  <a:spcPct val="35000"/>
                </a:spcAft>
                <a:buNone/>
              </a:pPr>
              <a:r>
                <a:rPr lang="en-US" sz="900" kern="1200" dirty="0">
                  <a:solidFill>
                    <a:schemeClr val="bg1"/>
                  </a:solidFill>
                </a:rPr>
                <a:t>(Canadian Wildlife Service, Environmental Protection Branch)</a:t>
              </a:r>
              <a:endParaRPr lang="en-US" sz="900" kern="1200" dirty="0"/>
            </a:p>
          </p:txBody>
        </p:sp>
      </p:grpSp>
      <p:grpSp>
        <p:nvGrpSpPr>
          <p:cNvPr id="4" name="Group 3">
            <a:extLst>
              <a:ext uri="{FF2B5EF4-FFF2-40B4-BE49-F238E27FC236}">
                <a16:creationId xmlns:a16="http://schemas.microsoft.com/office/drawing/2014/main" id="{ADEF198D-D423-BCB5-36E7-BF946B00810D}"/>
              </a:ext>
            </a:extLst>
          </p:cNvPr>
          <p:cNvGrpSpPr/>
          <p:nvPr/>
        </p:nvGrpSpPr>
        <p:grpSpPr>
          <a:xfrm>
            <a:off x="1715052" y="2714763"/>
            <a:ext cx="1428474" cy="1428474"/>
            <a:chOff x="1432663" y="1317762"/>
            <a:chExt cx="1428474" cy="1428474"/>
          </a:xfrm>
        </p:grpSpPr>
        <p:sp>
          <p:nvSpPr>
            <p:cNvPr id="19" name="Oval 18">
              <a:extLst>
                <a:ext uri="{FF2B5EF4-FFF2-40B4-BE49-F238E27FC236}">
                  <a16:creationId xmlns:a16="http://schemas.microsoft.com/office/drawing/2014/main" id="{EB383AFF-591A-F033-EACF-AD012F412373}"/>
                </a:ext>
              </a:extLst>
            </p:cNvPr>
            <p:cNvSpPr/>
            <p:nvPr/>
          </p:nvSpPr>
          <p:spPr>
            <a:xfrm>
              <a:off x="1432663" y="1317762"/>
              <a:ext cx="1428474" cy="1428474"/>
            </a:xfrm>
            <a:prstGeom prst="ellipse">
              <a:avLst/>
            </a:prstGeom>
            <a:solidFill>
              <a:schemeClr val="accent4">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0" name="Oval 6">
              <a:extLst>
                <a:ext uri="{FF2B5EF4-FFF2-40B4-BE49-F238E27FC236}">
                  <a16:creationId xmlns:a16="http://schemas.microsoft.com/office/drawing/2014/main" id="{DCEF5871-A296-61BA-1BB7-BE6E83B2967E}"/>
                </a:ext>
              </a:extLst>
            </p:cNvPr>
            <p:cNvSpPr txBox="1"/>
            <p:nvPr/>
          </p:nvSpPr>
          <p:spPr>
            <a:xfrm>
              <a:off x="1641858" y="1526957"/>
              <a:ext cx="1010084" cy="101008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lumMod val="65000"/>
                      <a:lumOff val="35000"/>
                    </a:schemeClr>
                  </a:solidFill>
                </a:rPr>
                <a:t>Warnings (verbal, written)</a:t>
              </a:r>
            </a:p>
          </p:txBody>
        </p:sp>
      </p:grpSp>
      <p:grpSp>
        <p:nvGrpSpPr>
          <p:cNvPr id="7" name="Group 6">
            <a:extLst>
              <a:ext uri="{FF2B5EF4-FFF2-40B4-BE49-F238E27FC236}">
                <a16:creationId xmlns:a16="http://schemas.microsoft.com/office/drawing/2014/main" id="{ED96C963-2142-CC21-3BCA-06C1AEF4E14C}"/>
              </a:ext>
            </a:extLst>
          </p:cNvPr>
          <p:cNvGrpSpPr/>
          <p:nvPr/>
        </p:nvGrpSpPr>
        <p:grpSpPr>
          <a:xfrm>
            <a:off x="3143526" y="2714763"/>
            <a:ext cx="1428474" cy="1428474"/>
            <a:chOff x="2861137" y="1317762"/>
            <a:chExt cx="1428474" cy="1428474"/>
          </a:xfrm>
        </p:grpSpPr>
        <p:sp>
          <p:nvSpPr>
            <p:cNvPr id="17" name="Oval 16">
              <a:extLst>
                <a:ext uri="{FF2B5EF4-FFF2-40B4-BE49-F238E27FC236}">
                  <a16:creationId xmlns:a16="http://schemas.microsoft.com/office/drawing/2014/main" id="{6B869986-E3CD-3D3D-9CD9-745FA7293EF6}"/>
                </a:ext>
              </a:extLst>
            </p:cNvPr>
            <p:cNvSpPr/>
            <p:nvPr/>
          </p:nvSpPr>
          <p:spPr>
            <a:xfrm>
              <a:off x="2861137" y="1317762"/>
              <a:ext cx="1428474" cy="1428474"/>
            </a:xfrm>
            <a:prstGeom prst="ellipse">
              <a:avLst/>
            </a:prstGeom>
            <a:solidFill>
              <a:schemeClr val="accent4">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8" name="Oval 8">
              <a:extLst>
                <a:ext uri="{FF2B5EF4-FFF2-40B4-BE49-F238E27FC236}">
                  <a16:creationId xmlns:a16="http://schemas.microsoft.com/office/drawing/2014/main" id="{0F07DAFE-BC07-36B2-5CE5-196B9E62CF50}"/>
                </a:ext>
              </a:extLst>
            </p:cNvPr>
            <p:cNvSpPr txBox="1"/>
            <p:nvPr/>
          </p:nvSpPr>
          <p:spPr>
            <a:xfrm>
              <a:off x="3070332" y="1526957"/>
              <a:ext cx="1010084" cy="101008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rPr>
                <a:t>AMPs or Ticket / notice of violation</a:t>
              </a:r>
            </a:p>
          </p:txBody>
        </p:sp>
      </p:grpSp>
      <p:grpSp>
        <p:nvGrpSpPr>
          <p:cNvPr id="8" name="Group 7">
            <a:extLst>
              <a:ext uri="{FF2B5EF4-FFF2-40B4-BE49-F238E27FC236}">
                <a16:creationId xmlns:a16="http://schemas.microsoft.com/office/drawing/2014/main" id="{629E4028-0CDB-51DF-DE04-6D2EE3800CDA}"/>
              </a:ext>
            </a:extLst>
          </p:cNvPr>
          <p:cNvGrpSpPr/>
          <p:nvPr/>
        </p:nvGrpSpPr>
        <p:grpSpPr>
          <a:xfrm>
            <a:off x="4572000" y="2714763"/>
            <a:ext cx="1428474" cy="1428474"/>
            <a:chOff x="4289611" y="1317762"/>
            <a:chExt cx="1428474" cy="1428474"/>
          </a:xfrm>
        </p:grpSpPr>
        <p:sp>
          <p:nvSpPr>
            <p:cNvPr id="15" name="Oval 14">
              <a:extLst>
                <a:ext uri="{FF2B5EF4-FFF2-40B4-BE49-F238E27FC236}">
                  <a16:creationId xmlns:a16="http://schemas.microsoft.com/office/drawing/2014/main" id="{B46F7758-9E35-B7E1-5E57-F2D0C30433E2}"/>
                </a:ext>
              </a:extLst>
            </p:cNvPr>
            <p:cNvSpPr/>
            <p:nvPr/>
          </p:nvSpPr>
          <p:spPr>
            <a:xfrm>
              <a:off x="4289611" y="1317762"/>
              <a:ext cx="1428474" cy="1428474"/>
            </a:xfrm>
            <a:prstGeom prst="ellipse">
              <a:avLst/>
            </a:prstGeom>
            <a:solidFill>
              <a:schemeClr val="accent4">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 name="Oval 10">
              <a:extLst>
                <a:ext uri="{FF2B5EF4-FFF2-40B4-BE49-F238E27FC236}">
                  <a16:creationId xmlns:a16="http://schemas.microsoft.com/office/drawing/2014/main" id="{6DD999B2-5A9C-3D4C-9AA1-7B65C1B02E0B}"/>
                </a:ext>
              </a:extLst>
            </p:cNvPr>
            <p:cNvSpPr txBox="1"/>
            <p:nvPr/>
          </p:nvSpPr>
          <p:spPr>
            <a:xfrm>
              <a:off x="4498806" y="1526957"/>
              <a:ext cx="1010084" cy="101008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rPr>
                <a:t>Compliance orders</a:t>
              </a:r>
            </a:p>
          </p:txBody>
        </p:sp>
      </p:grpSp>
      <p:grpSp>
        <p:nvGrpSpPr>
          <p:cNvPr id="9" name="Group 8">
            <a:extLst>
              <a:ext uri="{FF2B5EF4-FFF2-40B4-BE49-F238E27FC236}">
                <a16:creationId xmlns:a16="http://schemas.microsoft.com/office/drawing/2014/main" id="{05F195AF-096D-3E2D-A37F-6A07673DE18D}"/>
              </a:ext>
            </a:extLst>
          </p:cNvPr>
          <p:cNvGrpSpPr/>
          <p:nvPr/>
        </p:nvGrpSpPr>
        <p:grpSpPr>
          <a:xfrm>
            <a:off x="6000474" y="2714763"/>
            <a:ext cx="1428474" cy="1428474"/>
            <a:chOff x="5718085" y="1317762"/>
            <a:chExt cx="1428474" cy="1428474"/>
          </a:xfrm>
        </p:grpSpPr>
        <p:sp>
          <p:nvSpPr>
            <p:cNvPr id="13" name="Oval 12">
              <a:extLst>
                <a:ext uri="{FF2B5EF4-FFF2-40B4-BE49-F238E27FC236}">
                  <a16:creationId xmlns:a16="http://schemas.microsoft.com/office/drawing/2014/main" id="{9C2DFD9C-4C3A-A358-C832-45CD8BBA8290}"/>
                </a:ext>
              </a:extLst>
            </p:cNvPr>
            <p:cNvSpPr/>
            <p:nvPr/>
          </p:nvSpPr>
          <p:spPr>
            <a:xfrm>
              <a:off x="5718085" y="1317762"/>
              <a:ext cx="1428474" cy="1428474"/>
            </a:xfrm>
            <a:prstGeom prst="ellipse">
              <a:avLst/>
            </a:prstGeom>
            <a:solidFill>
              <a:schemeClr val="accent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 name="Oval 12">
              <a:extLst>
                <a:ext uri="{FF2B5EF4-FFF2-40B4-BE49-F238E27FC236}">
                  <a16:creationId xmlns:a16="http://schemas.microsoft.com/office/drawing/2014/main" id="{6CB7BAB9-4309-31E1-56AC-03BF1013D19B}"/>
                </a:ext>
              </a:extLst>
            </p:cNvPr>
            <p:cNvSpPr txBox="1"/>
            <p:nvPr/>
          </p:nvSpPr>
          <p:spPr>
            <a:xfrm>
              <a:off x="5927280" y="1526957"/>
              <a:ext cx="1010084" cy="101008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rPr>
                <a:t>Directions</a:t>
              </a:r>
            </a:p>
          </p:txBody>
        </p:sp>
      </p:grpSp>
      <p:grpSp>
        <p:nvGrpSpPr>
          <p:cNvPr id="10" name="Group 9">
            <a:extLst>
              <a:ext uri="{FF2B5EF4-FFF2-40B4-BE49-F238E27FC236}">
                <a16:creationId xmlns:a16="http://schemas.microsoft.com/office/drawing/2014/main" id="{C692E909-1C76-94A4-6B0D-B51CE1CC458E}"/>
              </a:ext>
            </a:extLst>
          </p:cNvPr>
          <p:cNvGrpSpPr/>
          <p:nvPr/>
        </p:nvGrpSpPr>
        <p:grpSpPr>
          <a:xfrm>
            <a:off x="7428948" y="2714763"/>
            <a:ext cx="1428474" cy="1428474"/>
            <a:chOff x="7146559" y="1317762"/>
            <a:chExt cx="1428474" cy="1428474"/>
          </a:xfrm>
        </p:grpSpPr>
        <p:sp>
          <p:nvSpPr>
            <p:cNvPr id="11" name="Oval 10">
              <a:extLst>
                <a:ext uri="{FF2B5EF4-FFF2-40B4-BE49-F238E27FC236}">
                  <a16:creationId xmlns:a16="http://schemas.microsoft.com/office/drawing/2014/main" id="{74369D18-6554-B20F-8199-E3F7F56AB71F}"/>
                </a:ext>
              </a:extLst>
            </p:cNvPr>
            <p:cNvSpPr/>
            <p:nvPr/>
          </p:nvSpPr>
          <p:spPr>
            <a:xfrm>
              <a:off x="7146559" y="1317762"/>
              <a:ext cx="1428474" cy="1428474"/>
            </a:xfrm>
            <a:prstGeom prst="ellipse">
              <a:avLst/>
            </a:prstGeom>
            <a:solidFill>
              <a:schemeClr val="accent4">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 name="Oval 14">
              <a:extLst>
                <a:ext uri="{FF2B5EF4-FFF2-40B4-BE49-F238E27FC236}">
                  <a16:creationId xmlns:a16="http://schemas.microsoft.com/office/drawing/2014/main" id="{BBF0D3BC-5CC3-4921-82E2-F3CA2B4FFC5B}"/>
                </a:ext>
              </a:extLst>
            </p:cNvPr>
            <p:cNvSpPr txBox="1"/>
            <p:nvPr/>
          </p:nvSpPr>
          <p:spPr>
            <a:xfrm>
              <a:off x="7355754" y="1526957"/>
              <a:ext cx="1010084" cy="101008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rPr>
                <a:t>Prosecutions</a:t>
              </a:r>
            </a:p>
          </p:txBody>
        </p:sp>
      </p:grpSp>
    </p:spTree>
    <p:extLst>
      <p:ext uri="{BB962C8B-B14F-4D97-AF65-F5344CB8AC3E}">
        <p14:creationId xmlns:p14="http://schemas.microsoft.com/office/powerpoint/2010/main" val="1611206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01B36-C8A8-A617-4D39-66B9416587F3}"/>
              </a:ext>
            </a:extLst>
          </p:cNvPr>
          <p:cNvSpPr>
            <a:spLocks noGrp="1"/>
          </p:cNvSpPr>
          <p:nvPr>
            <p:ph type="title"/>
          </p:nvPr>
        </p:nvSpPr>
        <p:spPr/>
        <p:txBody>
          <a:bodyPr/>
          <a:lstStyle/>
          <a:p>
            <a:r>
              <a:rPr lang="en-US" dirty="0"/>
              <a:t>Proposed Amendments to the WSER</a:t>
            </a:r>
          </a:p>
        </p:txBody>
      </p:sp>
      <p:sp>
        <p:nvSpPr>
          <p:cNvPr id="3" name="Content Placeholder 2">
            <a:extLst>
              <a:ext uri="{FF2B5EF4-FFF2-40B4-BE49-F238E27FC236}">
                <a16:creationId xmlns:a16="http://schemas.microsoft.com/office/drawing/2014/main" id="{BBFB16C6-7656-BB0D-55A5-02275200CCC9}"/>
              </a:ext>
            </a:extLst>
          </p:cNvPr>
          <p:cNvSpPr>
            <a:spLocks noGrp="1"/>
          </p:cNvSpPr>
          <p:nvPr>
            <p:ph idx="1"/>
          </p:nvPr>
        </p:nvSpPr>
        <p:spPr>
          <a:xfrm>
            <a:off x="609598" y="2060848"/>
            <a:ext cx="6842721" cy="3980515"/>
          </a:xfrm>
        </p:spPr>
        <p:txBody>
          <a:bodyPr>
            <a:normAutofit fontScale="62500" lnSpcReduction="20000"/>
          </a:bodyPr>
          <a:lstStyle/>
          <a:p>
            <a:pPr marL="342900" indent="-342900">
              <a:spcBef>
                <a:spcPct val="20000"/>
              </a:spcBef>
              <a:buFont typeface="Arial" panose="020B0604020202020204" pitchFamily="34" charset="0"/>
              <a:buChar char="•"/>
            </a:pPr>
            <a:r>
              <a:rPr lang="en-US" sz="2400" dirty="0"/>
              <a:t>ECCC has published Regulations Amending the </a:t>
            </a:r>
            <a:r>
              <a:rPr lang="en-US" sz="2400" i="1" dirty="0"/>
              <a:t>Wastewater Systems Effluent Regulations </a:t>
            </a:r>
            <a:r>
              <a:rPr lang="en-US" sz="2400" dirty="0"/>
              <a:t>in </a:t>
            </a:r>
            <a:r>
              <a:rPr lang="en-US" sz="2400" i="1" dirty="0"/>
              <a:t>Canada Gazette </a:t>
            </a:r>
            <a:r>
              <a:rPr lang="en-US" sz="2400" dirty="0"/>
              <a:t>I for a 60-day public consultation period until </a:t>
            </a:r>
            <a:r>
              <a:rPr lang="en-US" sz="2400" b="1" dirty="0"/>
              <a:t>July 26, 2023</a:t>
            </a:r>
          </a:p>
          <a:p>
            <a:pPr marL="342900" indent="-342900">
              <a:spcBef>
                <a:spcPct val="20000"/>
              </a:spcBef>
              <a:buFont typeface="Arial" panose="020B0604020202020204" pitchFamily="34" charset="0"/>
              <a:buChar char="•"/>
            </a:pPr>
            <a:endParaRPr lang="en-US" sz="2400" dirty="0"/>
          </a:p>
          <a:p>
            <a:pPr marL="342900" indent="-342900">
              <a:spcBef>
                <a:spcPct val="20000"/>
              </a:spcBef>
              <a:buFont typeface="Arial" panose="020B0604020202020204" pitchFamily="34" charset="0"/>
              <a:buChar char="•"/>
            </a:pPr>
            <a:r>
              <a:rPr lang="en-US" sz="2400" dirty="0"/>
              <a:t>ECCC is hosting public information sessions and has developed factsheets to summarize the proposed amendments, available on </a:t>
            </a:r>
            <a:r>
              <a:rPr lang="en-US" sz="2400" dirty="0">
                <a:hlinkClick r:id="rId3"/>
              </a:rPr>
              <a:t>Consultations webpage</a:t>
            </a:r>
            <a:endParaRPr lang="en-US" sz="2400" dirty="0"/>
          </a:p>
          <a:p>
            <a:pPr marL="342900" indent="-342900">
              <a:spcBef>
                <a:spcPct val="20000"/>
              </a:spcBef>
              <a:buFont typeface="Arial" panose="020B0604020202020204" pitchFamily="34" charset="0"/>
              <a:buChar char="•"/>
            </a:pPr>
            <a:endParaRPr lang="en-US" sz="2400" dirty="0"/>
          </a:p>
          <a:p>
            <a:pPr marL="342900" indent="-342900">
              <a:spcBef>
                <a:spcPct val="20000"/>
              </a:spcBef>
              <a:buFont typeface="Arial" panose="020B0604020202020204" pitchFamily="34" charset="0"/>
              <a:buChar char="•"/>
            </a:pPr>
            <a:r>
              <a:rPr lang="en-US" sz="2400" dirty="0"/>
              <a:t>ECCC invites all interested parties to review the proposed amended regulations and provide comments. </a:t>
            </a:r>
            <a:r>
              <a:rPr lang="en-CA" sz="2400" dirty="0"/>
              <a:t>Comments can be submitted directly on the Canada Gazette webpage</a:t>
            </a:r>
          </a:p>
          <a:p>
            <a:pPr marL="800100" lvl="1" indent="-342900">
              <a:spcBef>
                <a:spcPct val="20000"/>
              </a:spcBef>
              <a:buFont typeface="Arial" panose="020B0604020202020204" pitchFamily="34" charset="0"/>
              <a:buChar char="•"/>
            </a:pPr>
            <a:endParaRPr lang="en-CA" dirty="0"/>
          </a:p>
          <a:p>
            <a:pPr marL="342900" indent="-342900">
              <a:spcBef>
                <a:spcPct val="20000"/>
              </a:spcBef>
              <a:buFont typeface="Arial" panose="020B0604020202020204" pitchFamily="34" charset="0"/>
              <a:buChar char="•"/>
            </a:pPr>
            <a:r>
              <a:rPr lang="en-CA" sz="2400" dirty="0"/>
              <a:t>All comments provided will be considered in the drafting of the final amended regulations</a:t>
            </a:r>
          </a:p>
          <a:p>
            <a:pPr marL="342900" indent="-342900">
              <a:spcBef>
                <a:spcPct val="20000"/>
              </a:spcBef>
              <a:buFont typeface="Arial" panose="020B0604020202020204" pitchFamily="34" charset="0"/>
              <a:buChar char="•"/>
            </a:pPr>
            <a:endParaRPr lang="en-CA" sz="2400" dirty="0"/>
          </a:p>
          <a:p>
            <a:pPr marL="342900" indent="-342900">
              <a:spcBef>
                <a:spcPct val="20000"/>
              </a:spcBef>
              <a:buFont typeface="Arial" panose="020B0604020202020204" pitchFamily="34" charset="0"/>
              <a:buChar char="•"/>
            </a:pPr>
            <a:r>
              <a:rPr lang="en-CA" sz="2400" dirty="0"/>
              <a:t>Publication in </a:t>
            </a:r>
            <a:r>
              <a:rPr lang="en-CA" sz="2400" i="1" dirty="0"/>
              <a:t>Canada Gazette </a:t>
            </a:r>
            <a:r>
              <a:rPr lang="en-CA" sz="2400" dirty="0"/>
              <a:t>Part II – targeting 2024</a:t>
            </a:r>
          </a:p>
          <a:p>
            <a:pPr marL="342900" indent="-342900">
              <a:spcBef>
                <a:spcPct val="20000"/>
              </a:spcBef>
              <a:buFont typeface="Arial" panose="020B0604020202020204" pitchFamily="34" charset="0"/>
              <a:buChar char="•"/>
            </a:pPr>
            <a:endParaRPr lang="en-CA" sz="2400" dirty="0"/>
          </a:p>
          <a:p>
            <a:pPr marL="342900" indent="-342900">
              <a:spcBef>
                <a:spcPct val="20000"/>
              </a:spcBef>
              <a:buFont typeface="Arial" panose="020B0604020202020204" pitchFamily="34" charset="0"/>
              <a:buChar char="•"/>
            </a:pPr>
            <a:r>
              <a:rPr lang="en-CA" sz="2400" dirty="0"/>
              <a:t>For more information or questions, contact </a:t>
            </a:r>
            <a:r>
              <a:rPr lang="en-CA" sz="2400" dirty="0">
                <a:hlinkClick r:id="rId4"/>
              </a:rPr>
              <a:t>eu-ww@ec.gc.ca</a:t>
            </a:r>
            <a:r>
              <a:rPr lang="en-CA" sz="2400" dirty="0"/>
              <a:t> </a:t>
            </a:r>
          </a:p>
          <a:p>
            <a:endParaRPr lang="en-US" dirty="0"/>
          </a:p>
        </p:txBody>
      </p:sp>
    </p:spTree>
    <p:extLst>
      <p:ext uri="{BB962C8B-B14F-4D97-AF65-F5344CB8AC3E}">
        <p14:creationId xmlns:p14="http://schemas.microsoft.com/office/powerpoint/2010/main" val="32526497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DF87B-FCE6-5B45-7C79-32A15C134DC5}"/>
              </a:ext>
            </a:extLst>
          </p:cNvPr>
          <p:cNvSpPr>
            <a:spLocks noGrp="1"/>
          </p:cNvSpPr>
          <p:nvPr>
            <p:ph type="title"/>
          </p:nvPr>
        </p:nvSpPr>
        <p:spPr>
          <a:xfrm>
            <a:off x="508000" y="609600"/>
            <a:ext cx="6447501" cy="1320800"/>
          </a:xfrm>
        </p:spPr>
        <p:txBody>
          <a:bodyPr vert="horz" lIns="91440" tIns="45720" rIns="91440" bIns="45720" rtlCol="0" anchor="t">
            <a:normAutofit/>
          </a:bodyPr>
          <a:lstStyle/>
          <a:p>
            <a:r>
              <a:rPr lang="en-US" sz="4000" dirty="0">
                <a:solidFill>
                  <a:schemeClr val="accent2"/>
                </a:solidFill>
              </a:rPr>
              <a:t>Proposed Amendments</a:t>
            </a:r>
            <a:endParaRPr lang="en-US" sz="3200" dirty="0">
              <a:solidFill>
                <a:schemeClr val="accent2"/>
              </a:solidFill>
            </a:endParaRPr>
          </a:p>
        </p:txBody>
      </p:sp>
      <p:sp>
        <p:nvSpPr>
          <p:cNvPr id="6" name="Content Placeholder 5">
            <a:extLst>
              <a:ext uri="{FF2B5EF4-FFF2-40B4-BE49-F238E27FC236}">
                <a16:creationId xmlns:a16="http://schemas.microsoft.com/office/drawing/2014/main" id="{2887B354-344A-326E-6B58-DABF499192E6}"/>
              </a:ext>
            </a:extLst>
          </p:cNvPr>
          <p:cNvSpPr>
            <a:spLocks noGrp="1"/>
          </p:cNvSpPr>
          <p:nvPr>
            <p:ph idx="1"/>
          </p:nvPr>
        </p:nvSpPr>
        <p:spPr>
          <a:xfrm>
            <a:off x="508000" y="2160590"/>
            <a:ext cx="6944320" cy="4220738"/>
          </a:xfrm>
        </p:spPr>
        <p:txBody>
          <a:bodyPr>
            <a:normAutofit/>
          </a:bodyPr>
          <a:lstStyle/>
          <a:p>
            <a:pPr>
              <a:spcAft>
                <a:spcPts val="338"/>
              </a:spcAft>
            </a:pPr>
            <a:endParaRPr lang="en-US" sz="2200" dirty="0">
              <a:solidFill>
                <a:schemeClr val="tx1"/>
              </a:solidFill>
            </a:endParaRPr>
          </a:p>
          <a:p>
            <a:endParaRPr lang="en-CA" dirty="0"/>
          </a:p>
        </p:txBody>
      </p:sp>
      <p:sp>
        <p:nvSpPr>
          <p:cNvPr id="5" name="Content Placeholder 5">
            <a:extLst>
              <a:ext uri="{FF2B5EF4-FFF2-40B4-BE49-F238E27FC236}">
                <a16:creationId xmlns:a16="http://schemas.microsoft.com/office/drawing/2014/main" id="{38A65368-5976-4825-A50C-3FFBF3F6A1E0}"/>
              </a:ext>
            </a:extLst>
          </p:cNvPr>
          <p:cNvSpPr txBox="1">
            <a:spLocks/>
          </p:cNvSpPr>
          <p:nvPr/>
        </p:nvSpPr>
        <p:spPr>
          <a:xfrm>
            <a:off x="1099840" y="1930400"/>
            <a:ext cx="6944320" cy="422073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spcAft>
                <a:spcPts val="338"/>
              </a:spcAft>
            </a:pPr>
            <a:r>
              <a:rPr lang="en-US" sz="1900" dirty="0">
                <a:solidFill>
                  <a:schemeClr val="tx1"/>
                </a:solidFill>
              </a:rPr>
              <a:t>ECCC is proposing to amend the regulations: transitional and temporary authorizations</a:t>
            </a:r>
          </a:p>
          <a:p>
            <a:pPr>
              <a:spcAft>
                <a:spcPts val="338"/>
              </a:spcAft>
            </a:pPr>
            <a:r>
              <a:rPr lang="en-US" sz="1900" dirty="0">
                <a:solidFill>
                  <a:schemeClr val="tx1"/>
                </a:solidFill>
              </a:rPr>
              <a:t>ECCC will also take this opportunity to clarify, simplify or revise other areas of the regulation </a:t>
            </a:r>
          </a:p>
        </p:txBody>
      </p:sp>
      <p:pic>
        <p:nvPicPr>
          <p:cNvPr id="3" name="Picture 2">
            <a:extLst>
              <a:ext uri="{FF2B5EF4-FFF2-40B4-BE49-F238E27FC236}">
                <a16:creationId xmlns:a16="http://schemas.microsoft.com/office/drawing/2014/main" id="{4B61514B-F9BF-321D-EFFD-AC9C935C4471}"/>
              </a:ext>
            </a:extLst>
          </p:cNvPr>
          <p:cNvPicPr>
            <a:picLocks noChangeAspect="1"/>
          </p:cNvPicPr>
          <p:nvPr/>
        </p:nvPicPr>
        <p:blipFill>
          <a:blip r:embed="rId3"/>
          <a:stretch>
            <a:fillRect/>
          </a:stretch>
        </p:blipFill>
        <p:spPr>
          <a:xfrm>
            <a:off x="971600" y="3941239"/>
            <a:ext cx="6828112" cy="2670279"/>
          </a:xfrm>
          <a:prstGeom prst="rect">
            <a:avLst/>
          </a:prstGeom>
        </p:spPr>
      </p:pic>
      <p:pic>
        <p:nvPicPr>
          <p:cNvPr id="4" name="Picture 3">
            <a:extLst>
              <a:ext uri="{FF2B5EF4-FFF2-40B4-BE49-F238E27FC236}">
                <a16:creationId xmlns:a16="http://schemas.microsoft.com/office/drawing/2014/main" id="{8156AB74-596C-DDA1-038C-70BB650A82EC}"/>
              </a:ext>
            </a:extLst>
          </p:cNvPr>
          <p:cNvPicPr>
            <a:picLocks noChangeAspect="1"/>
          </p:cNvPicPr>
          <p:nvPr/>
        </p:nvPicPr>
        <p:blipFill>
          <a:blip r:embed="rId4"/>
          <a:stretch>
            <a:fillRect/>
          </a:stretch>
        </p:blipFill>
        <p:spPr>
          <a:xfrm>
            <a:off x="2267744" y="3461091"/>
            <a:ext cx="4121253" cy="499915"/>
          </a:xfrm>
          <a:prstGeom prst="rect">
            <a:avLst/>
          </a:prstGeom>
        </p:spPr>
      </p:pic>
    </p:spTree>
    <p:extLst>
      <p:ext uri="{BB962C8B-B14F-4D97-AF65-F5344CB8AC3E}">
        <p14:creationId xmlns:p14="http://schemas.microsoft.com/office/powerpoint/2010/main" val="22087169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DF87B-FCE6-5B45-7C79-32A15C134DC5}"/>
              </a:ext>
            </a:extLst>
          </p:cNvPr>
          <p:cNvSpPr>
            <a:spLocks noGrp="1"/>
          </p:cNvSpPr>
          <p:nvPr>
            <p:ph type="title"/>
          </p:nvPr>
        </p:nvSpPr>
        <p:spPr>
          <a:xfrm>
            <a:off x="508000" y="609600"/>
            <a:ext cx="6447501" cy="1320800"/>
          </a:xfrm>
        </p:spPr>
        <p:txBody>
          <a:bodyPr vert="horz" lIns="91440" tIns="45720" rIns="91440" bIns="45720" rtlCol="0" anchor="t">
            <a:normAutofit/>
          </a:bodyPr>
          <a:lstStyle/>
          <a:p>
            <a:r>
              <a:rPr lang="en-US" sz="4000" dirty="0">
                <a:solidFill>
                  <a:schemeClr val="accent2"/>
                </a:solidFill>
              </a:rPr>
              <a:t>Proposed Amendments</a:t>
            </a:r>
            <a:endParaRPr lang="en-US" sz="3200" dirty="0">
              <a:solidFill>
                <a:schemeClr val="accent2"/>
              </a:solidFill>
            </a:endParaRPr>
          </a:p>
        </p:txBody>
      </p:sp>
      <p:sp>
        <p:nvSpPr>
          <p:cNvPr id="5" name="Content Placeholder 5">
            <a:extLst>
              <a:ext uri="{FF2B5EF4-FFF2-40B4-BE49-F238E27FC236}">
                <a16:creationId xmlns:a16="http://schemas.microsoft.com/office/drawing/2014/main" id="{38A65368-5976-4825-A50C-3FFBF3F6A1E0}"/>
              </a:ext>
            </a:extLst>
          </p:cNvPr>
          <p:cNvSpPr txBox="1">
            <a:spLocks/>
          </p:cNvSpPr>
          <p:nvPr/>
        </p:nvSpPr>
        <p:spPr>
          <a:xfrm>
            <a:off x="1035720" y="1930400"/>
            <a:ext cx="7072560" cy="4220738"/>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spcAft>
                <a:spcPts val="338"/>
              </a:spcAft>
              <a:buNone/>
            </a:pPr>
            <a:r>
              <a:rPr lang="en-US" sz="1700" dirty="0">
                <a:solidFill>
                  <a:schemeClr val="tx1"/>
                </a:solidFill>
              </a:rPr>
              <a:t>Temporary Bypass Authorization: </a:t>
            </a:r>
          </a:p>
          <a:p>
            <a:pPr lvl="1">
              <a:spcAft>
                <a:spcPts val="338"/>
              </a:spcAft>
            </a:pPr>
            <a:r>
              <a:rPr lang="en-US" sz="1700" dirty="0">
                <a:solidFill>
                  <a:schemeClr val="tx1"/>
                </a:solidFill>
              </a:rPr>
              <a:t>ECCC is proposing to expand the existing temporary bypass authorizations in the Regulations to include planned releases of wastewater from sewer systems (overflow points) with set of conditions.</a:t>
            </a:r>
          </a:p>
          <a:p>
            <a:pPr>
              <a:spcAft>
                <a:spcPts val="338"/>
              </a:spcAft>
            </a:pPr>
            <a:endParaRPr lang="en-US" sz="1700" dirty="0">
              <a:solidFill>
                <a:schemeClr val="tx1"/>
              </a:solidFill>
            </a:endParaRPr>
          </a:p>
          <a:p>
            <a:pPr marL="0" indent="0">
              <a:spcAft>
                <a:spcPts val="338"/>
              </a:spcAft>
              <a:buNone/>
            </a:pPr>
            <a:r>
              <a:rPr lang="en-US" sz="1700" dirty="0">
                <a:solidFill>
                  <a:schemeClr val="tx1"/>
                </a:solidFill>
              </a:rPr>
              <a:t>Transitional Authorization: </a:t>
            </a:r>
          </a:p>
          <a:p>
            <a:pPr lvl="1">
              <a:spcAft>
                <a:spcPts val="338"/>
              </a:spcAft>
            </a:pPr>
            <a:r>
              <a:rPr lang="en-US" sz="1700" dirty="0" err="1">
                <a:solidFill>
                  <a:schemeClr val="tx1"/>
                </a:solidFill>
              </a:rPr>
              <a:t>Regulatees</a:t>
            </a:r>
            <a:r>
              <a:rPr lang="en-US" sz="1700" dirty="0">
                <a:solidFill>
                  <a:schemeClr val="tx1"/>
                </a:solidFill>
              </a:rPr>
              <a:t> had until June 30, 2014 to apply for a transitional authorization. A number of </a:t>
            </a:r>
            <a:r>
              <a:rPr lang="en-US" sz="1700" dirty="0" err="1">
                <a:solidFill>
                  <a:schemeClr val="tx1"/>
                </a:solidFill>
              </a:rPr>
              <a:t>regulatees</a:t>
            </a:r>
            <a:r>
              <a:rPr lang="en-US" sz="1700" dirty="0">
                <a:solidFill>
                  <a:schemeClr val="tx1"/>
                </a:solidFill>
              </a:rPr>
              <a:t> who may have been eligible to receive one did not apply at that time</a:t>
            </a:r>
          </a:p>
          <a:p>
            <a:pPr lvl="1">
              <a:spcAft>
                <a:spcPts val="338"/>
              </a:spcAft>
            </a:pPr>
            <a:r>
              <a:rPr lang="en-US" sz="1700" dirty="0">
                <a:solidFill>
                  <a:schemeClr val="tx1"/>
                </a:solidFill>
              </a:rPr>
              <a:t>ECCC is proposing to amend WSER to allow communities that would have been eligible for a transitional authorization until 2030 and 2040 to apply and receive one</a:t>
            </a:r>
          </a:p>
        </p:txBody>
      </p:sp>
    </p:spTree>
    <p:extLst>
      <p:ext uri="{BB962C8B-B14F-4D97-AF65-F5344CB8AC3E}">
        <p14:creationId xmlns:p14="http://schemas.microsoft.com/office/powerpoint/2010/main" val="257100695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DF87B-FCE6-5B45-7C79-32A15C134DC5}"/>
              </a:ext>
            </a:extLst>
          </p:cNvPr>
          <p:cNvSpPr>
            <a:spLocks noGrp="1"/>
          </p:cNvSpPr>
          <p:nvPr>
            <p:ph type="title"/>
          </p:nvPr>
        </p:nvSpPr>
        <p:spPr>
          <a:xfrm>
            <a:off x="508000" y="609600"/>
            <a:ext cx="6447501" cy="1320800"/>
          </a:xfrm>
        </p:spPr>
        <p:txBody>
          <a:bodyPr vert="horz" lIns="91440" tIns="45720" rIns="91440" bIns="45720" rtlCol="0" anchor="t">
            <a:normAutofit/>
          </a:bodyPr>
          <a:lstStyle/>
          <a:p>
            <a:r>
              <a:rPr lang="en-US" sz="4000" dirty="0">
                <a:solidFill>
                  <a:schemeClr val="accent2"/>
                </a:solidFill>
              </a:rPr>
              <a:t>Proposed Amendments – </a:t>
            </a:r>
            <a:br>
              <a:rPr lang="en-US" sz="4000" dirty="0">
                <a:solidFill>
                  <a:schemeClr val="accent2"/>
                </a:solidFill>
              </a:rPr>
            </a:br>
            <a:r>
              <a:rPr lang="en-US" sz="3200" dirty="0">
                <a:solidFill>
                  <a:schemeClr val="accent2"/>
                </a:solidFill>
              </a:rPr>
              <a:t>Timeline</a:t>
            </a:r>
          </a:p>
        </p:txBody>
      </p:sp>
      <p:sp>
        <p:nvSpPr>
          <p:cNvPr id="5" name="Content Placeholder 5">
            <a:extLst>
              <a:ext uri="{FF2B5EF4-FFF2-40B4-BE49-F238E27FC236}">
                <a16:creationId xmlns:a16="http://schemas.microsoft.com/office/drawing/2014/main" id="{38A65368-5976-4825-A50C-3FFBF3F6A1E0}"/>
              </a:ext>
            </a:extLst>
          </p:cNvPr>
          <p:cNvSpPr txBox="1">
            <a:spLocks/>
          </p:cNvSpPr>
          <p:nvPr/>
        </p:nvSpPr>
        <p:spPr>
          <a:xfrm>
            <a:off x="1035720" y="1930400"/>
            <a:ext cx="7072560" cy="4220738"/>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spcAft>
                <a:spcPts val="338"/>
              </a:spcAft>
              <a:buNone/>
            </a:pPr>
            <a:endParaRPr lang="en-US" sz="1700" dirty="0">
              <a:solidFill>
                <a:schemeClr val="tx1"/>
              </a:solidFill>
            </a:endParaRPr>
          </a:p>
        </p:txBody>
      </p:sp>
      <p:sp>
        <p:nvSpPr>
          <p:cNvPr id="8" name="Content Placeholder 5">
            <a:extLst>
              <a:ext uri="{FF2B5EF4-FFF2-40B4-BE49-F238E27FC236}">
                <a16:creationId xmlns:a16="http://schemas.microsoft.com/office/drawing/2014/main" id="{550CB7A3-41C0-021F-D072-7110CED95959}"/>
              </a:ext>
            </a:extLst>
          </p:cNvPr>
          <p:cNvSpPr txBox="1">
            <a:spLocks/>
          </p:cNvSpPr>
          <p:nvPr/>
        </p:nvSpPr>
        <p:spPr>
          <a:xfrm>
            <a:off x="1099840" y="2199246"/>
            <a:ext cx="6944320" cy="4254090"/>
          </a:xfrm>
          <a:prstGeom prst="rect">
            <a:avLst/>
          </a:prstGeom>
        </p:spPr>
        <p:txBody>
          <a:bodyPr vert="horz" lIns="91440" tIns="45720" rIns="91440" bIns="45720" rtlCol="0">
            <a:normAutofit fontScale="925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spcAft>
                <a:spcPts val="338"/>
              </a:spcAft>
            </a:pPr>
            <a:r>
              <a:rPr lang="en-US" sz="1900" dirty="0">
                <a:solidFill>
                  <a:schemeClr val="tx1"/>
                </a:solidFill>
              </a:rPr>
              <a:t>Email sent to </a:t>
            </a:r>
            <a:r>
              <a:rPr lang="en-US" sz="1900" dirty="0" err="1">
                <a:solidFill>
                  <a:schemeClr val="tx1"/>
                </a:solidFill>
              </a:rPr>
              <a:t>regulatees</a:t>
            </a:r>
            <a:r>
              <a:rPr lang="en-US" sz="1900" dirty="0">
                <a:solidFill>
                  <a:schemeClr val="tx1"/>
                </a:solidFill>
              </a:rPr>
              <a:t> on </a:t>
            </a:r>
            <a:r>
              <a:rPr lang="en-US" sz="1900" dirty="0">
                <a:solidFill>
                  <a:schemeClr val="tx1"/>
                </a:solidFill>
                <a:highlight>
                  <a:srgbClr val="FFFF00"/>
                </a:highlight>
              </a:rPr>
              <a:t>July 7, 2020</a:t>
            </a:r>
          </a:p>
          <a:p>
            <a:pPr>
              <a:spcAft>
                <a:spcPts val="338"/>
              </a:spcAft>
            </a:pPr>
            <a:r>
              <a:rPr lang="en-US" sz="1900" dirty="0">
                <a:solidFill>
                  <a:schemeClr val="tx1"/>
                </a:solidFill>
              </a:rPr>
              <a:t>ECCC has initiated early discussions and engagements Fall </a:t>
            </a:r>
            <a:r>
              <a:rPr lang="en-US" sz="1900" dirty="0">
                <a:solidFill>
                  <a:schemeClr val="tx1"/>
                </a:solidFill>
                <a:highlight>
                  <a:srgbClr val="FFFF00"/>
                </a:highlight>
              </a:rPr>
              <a:t>2020</a:t>
            </a:r>
            <a:r>
              <a:rPr lang="en-US" sz="1900" dirty="0">
                <a:solidFill>
                  <a:schemeClr val="tx1"/>
                </a:solidFill>
              </a:rPr>
              <a:t> with Indigenous groups and stakeholders </a:t>
            </a:r>
          </a:p>
          <a:p>
            <a:pPr>
              <a:spcAft>
                <a:spcPts val="338"/>
              </a:spcAft>
            </a:pPr>
            <a:r>
              <a:rPr lang="en-US" sz="1900" dirty="0">
                <a:solidFill>
                  <a:schemeClr val="tx1"/>
                </a:solidFill>
              </a:rPr>
              <a:t>ECCC will continue consulting in </a:t>
            </a:r>
            <a:r>
              <a:rPr lang="en-US" sz="1900" dirty="0">
                <a:solidFill>
                  <a:schemeClr val="tx1"/>
                </a:solidFill>
                <a:highlight>
                  <a:srgbClr val="FFFF00"/>
                </a:highlight>
              </a:rPr>
              <a:t>2021- 2022</a:t>
            </a:r>
          </a:p>
          <a:p>
            <a:pPr lvl="1">
              <a:spcAft>
                <a:spcPts val="338"/>
              </a:spcAft>
            </a:pPr>
            <a:r>
              <a:rPr lang="en-US" sz="1700" dirty="0">
                <a:solidFill>
                  <a:schemeClr val="tx1"/>
                </a:solidFill>
              </a:rPr>
              <a:t>Consultation Paper publication will be published in the coming months</a:t>
            </a:r>
          </a:p>
          <a:p>
            <a:pPr>
              <a:spcAft>
                <a:spcPts val="338"/>
              </a:spcAft>
            </a:pPr>
            <a:r>
              <a:rPr lang="en-US" sz="1900" dirty="0">
                <a:solidFill>
                  <a:schemeClr val="tx1"/>
                </a:solidFill>
                <a:highlight>
                  <a:srgbClr val="FFFF00"/>
                </a:highlight>
              </a:rPr>
              <a:t>Targeting publication in Canada Gazette, Part I, in late 2022</a:t>
            </a:r>
          </a:p>
          <a:p>
            <a:pPr>
              <a:spcAft>
                <a:spcPts val="338"/>
              </a:spcAft>
            </a:pPr>
            <a:r>
              <a:rPr lang="en-US" sz="1900" dirty="0">
                <a:solidFill>
                  <a:schemeClr val="tx1"/>
                </a:solidFill>
              </a:rPr>
              <a:t>Videos outlining proposed amendments are available </a:t>
            </a:r>
            <a:r>
              <a:rPr lang="en-US" sz="1900" dirty="0">
                <a:solidFill>
                  <a:schemeClr val="accent2"/>
                </a:solidFill>
                <a:hlinkClick r:id="rId3">
                  <a:extLst>
                    <a:ext uri="{A12FA001-AC4F-418D-AE19-62706E023703}">
                      <ahyp:hlinkClr xmlns:ahyp="http://schemas.microsoft.com/office/drawing/2018/hyperlinkcolor" val="tx"/>
                    </a:ext>
                  </a:extLst>
                </a:hlinkClick>
              </a:rPr>
              <a:t>here</a:t>
            </a:r>
            <a:r>
              <a:rPr lang="en-US" sz="1900" dirty="0">
                <a:solidFill>
                  <a:schemeClr val="tx1"/>
                </a:solidFill>
              </a:rPr>
              <a:t>.</a:t>
            </a:r>
          </a:p>
          <a:p>
            <a:pPr>
              <a:spcAft>
                <a:spcPts val="338"/>
              </a:spcAft>
            </a:pPr>
            <a:r>
              <a:rPr lang="en-US" sz="1900" dirty="0">
                <a:solidFill>
                  <a:schemeClr val="tx1"/>
                </a:solidFill>
              </a:rPr>
              <a:t>ECCC is happy to take comments/questions about the proposed amendments : </a:t>
            </a:r>
          </a:p>
          <a:p>
            <a:pPr lvl="1">
              <a:spcAft>
                <a:spcPts val="338"/>
              </a:spcAft>
            </a:pPr>
            <a:r>
              <a:rPr lang="en-US" sz="1700" dirty="0">
                <a:solidFill>
                  <a:schemeClr val="tx1"/>
                </a:solidFill>
              </a:rPr>
              <a:t>Via email : </a:t>
            </a:r>
            <a:r>
              <a:rPr lang="en-US" sz="1700" dirty="0">
                <a:solidFill>
                  <a:schemeClr val="accent2"/>
                </a:solidFill>
                <a:hlinkClick r:id="rId4">
                  <a:extLst>
                    <a:ext uri="{A12FA001-AC4F-418D-AE19-62706E023703}">
                      <ahyp:hlinkClr xmlns:ahyp="http://schemas.microsoft.com/office/drawing/2018/hyperlinkcolor" val="tx"/>
                    </a:ext>
                  </a:extLst>
                </a:hlinkClick>
              </a:rPr>
              <a:t>eu-ww@ec.gc.ca </a:t>
            </a:r>
            <a:endParaRPr lang="en-US" sz="1700" dirty="0">
              <a:solidFill>
                <a:schemeClr val="accent2"/>
              </a:solidFill>
            </a:endParaRPr>
          </a:p>
        </p:txBody>
      </p:sp>
    </p:spTree>
    <p:extLst>
      <p:ext uri="{BB962C8B-B14F-4D97-AF65-F5344CB8AC3E}">
        <p14:creationId xmlns:p14="http://schemas.microsoft.com/office/powerpoint/2010/main" val="62971140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DF87B-FCE6-5B45-7C79-32A15C134DC5}"/>
              </a:ext>
            </a:extLst>
          </p:cNvPr>
          <p:cNvSpPr>
            <a:spLocks noGrp="1"/>
          </p:cNvSpPr>
          <p:nvPr>
            <p:ph type="title"/>
          </p:nvPr>
        </p:nvSpPr>
        <p:spPr>
          <a:xfrm>
            <a:off x="508000" y="609600"/>
            <a:ext cx="6447501" cy="1320800"/>
          </a:xfrm>
        </p:spPr>
        <p:txBody>
          <a:bodyPr vert="horz" lIns="91440" tIns="45720" rIns="91440" bIns="45720" rtlCol="0" anchor="t">
            <a:normAutofit/>
          </a:bodyPr>
          <a:lstStyle/>
          <a:p>
            <a:r>
              <a:rPr lang="en-US" sz="4000" dirty="0">
                <a:solidFill>
                  <a:schemeClr val="accent2"/>
                </a:solidFill>
              </a:rPr>
              <a:t>Resources</a:t>
            </a:r>
            <a:br>
              <a:rPr lang="en-US" dirty="0">
                <a:solidFill>
                  <a:schemeClr val="accent2"/>
                </a:solidFill>
              </a:rPr>
            </a:br>
            <a:endParaRPr lang="en-US" sz="3200" dirty="0">
              <a:solidFill>
                <a:schemeClr val="accent2"/>
              </a:solidFill>
            </a:endParaRPr>
          </a:p>
        </p:txBody>
      </p:sp>
      <p:sp>
        <p:nvSpPr>
          <p:cNvPr id="6" name="Content Placeholder 5">
            <a:extLst>
              <a:ext uri="{FF2B5EF4-FFF2-40B4-BE49-F238E27FC236}">
                <a16:creationId xmlns:a16="http://schemas.microsoft.com/office/drawing/2014/main" id="{2887B354-344A-326E-6B58-DABF499192E6}"/>
              </a:ext>
            </a:extLst>
          </p:cNvPr>
          <p:cNvSpPr>
            <a:spLocks noGrp="1"/>
          </p:cNvSpPr>
          <p:nvPr>
            <p:ph idx="1"/>
          </p:nvPr>
        </p:nvSpPr>
        <p:spPr>
          <a:xfrm>
            <a:off x="971600" y="1700808"/>
            <a:ext cx="6824151" cy="4547592"/>
          </a:xfrm>
        </p:spPr>
        <p:txBody>
          <a:bodyPr>
            <a:normAutofit/>
          </a:bodyPr>
          <a:lstStyle/>
          <a:p>
            <a:r>
              <a:rPr lang="en-US" sz="2400" dirty="0">
                <a:solidFill>
                  <a:schemeClr val="tx1"/>
                </a:solidFill>
              </a:rPr>
              <a:t>The Wastewater Systems Effluent Regulations are available online at: </a:t>
            </a:r>
            <a:r>
              <a:rPr lang="en-US" sz="2400" dirty="0">
                <a:solidFill>
                  <a:schemeClr val="accent2"/>
                </a:solidFill>
                <a:hlinkClick r:id="rId3">
                  <a:extLst>
                    <a:ext uri="{A12FA001-AC4F-418D-AE19-62706E023703}">
                      <ahyp:hlinkClr xmlns:ahyp="http://schemas.microsoft.com/office/drawing/2018/hyperlinkcolor" val="tx"/>
                    </a:ext>
                  </a:extLst>
                </a:hlinkClick>
              </a:rPr>
              <a:t>http://laws-lois.justice.gc.ca/eng/regulations/SOR-2012-139/FullText.html </a:t>
            </a:r>
            <a:endParaRPr lang="en-US" sz="2400" dirty="0">
              <a:solidFill>
                <a:schemeClr val="accent2"/>
              </a:solidFill>
            </a:endParaRPr>
          </a:p>
          <a:p>
            <a:r>
              <a:rPr lang="en-US" sz="2400" dirty="0">
                <a:solidFill>
                  <a:schemeClr val="tx1"/>
                </a:solidFill>
              </a:rPr>
              <a:t>Sampling Guidance Toolkit: </a:t>
            </a:r>
            <a:r>
              <a:rPr lang="en-US" sz="2400" dirty="0">
                <a:solidFill>
                  <a:schemeClr val="accent2"/>
                </a:solidFill>
                <a:hlinkClick r:id="rId4">
                  <a:extLst>
                    <a:ext uri="{A12FA001-AC4F-418D-AE19-62706E023703}">
                      <ahyp:hlinkClr xmlns:ahyp="http://schemas.microsoft.com/office/drawing/2018/hyperlinkcolor" val="tx"/>
                    </a:ext>
                  </a:extLst>
                </a:hlinkClick>
              </a:rPr>
              <a:t>https://publications.gc.ca/site/eng/9.896119/publication.html</a:t>
            </a:r>
            <a:endParaRPr lang="en-US" sz="2400" dirty="0">
              <a:solidFill>
                <a:schemeClr val="accent2"/>
              </a:solidFill>
            </a:endParaRPr>
          </a:p>
          <a:p>
            <a:r>
              <a:rPr lang="en-US" sz="2400" dirty="0">
                <a:solidFill>
                  <a:schemeClr val="tx1"/>
                </a:solidFill>
              </a:rPr>
              <a:t>Additional information may also be obtained at ECCC’s website:</a:t>
            </a:r>
          </a:p>
          <a:p>
            <a:pPr marL="0" indent="0">
              <a:buNone/>
            </a:pPr>
            <a:r>
              <a:rPr lang="en-US" sz="2400">
                <a:solidFill>
                  <a:schemeClr val="accent2"/>
                </a:solidFill>
              </a:rPr>
              <a:t>   </a:t>
            </a:r>
            <a:r>
              <a:rPr lang="en-US" sz="2400" dirty="0">
                <a:solidFill>
                  <a:schemeClr val="accent2"/>
                </a:solidFill>
              </a:rPr>
              <a:t> </a:t>
            </a:r>
            <a:r>
              <a:rPr lang="en-US" sz="2400">
                <a:solidFill>
                  <a:schemeClr val="accent2"/>
                </a:solidFill>
              </a:rPr>
              <a:t>www</a:t>
            </a:r>
            <a:r>
              <a:rPr lang="en-US" sz="2400" dirty="0">
                <a:solidFill>
                  <a:schemeClr val="accent2"/>
                </a:solidFill>
              </a:rPr>
              <a:t>.Canada.ca/wastewater</a:t>
            </a:r>
          </a:p>
        </p:txBody>
      </p:sp>
    </p:spTree>
    <p:extLst>
      <p:ext uri="{BB962C8B-B14F-4D97-AF65-F5344CB8AC3E}">
        <p14:creationId xmlns:p14="http://schemas.microsoft.com/office/powerpoint/2010/main" val="207418513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DF87B-FCE6-5B45-7C79-32A15C134DC5}"/>
              </a:ext>
            </a:extLst>
          </p:cNvPr>
          <p:cNvSpPr>
            <a:spLocks noGrp="1"/>
          </p:cNvSpPr>
          <p:nvPr>
            <p:ph type="title"/>
          </p:nvPr>
        </p:nvSpPr>
        <p:spPr>
          <a:xfrm>
            <a:off x="508000" y="609600"/>
            <a:ext cx="6447501" cy="1320800"/>
          </a:xfrm>
        </p:spPr>
        <p:txBody>
          <a:bodyPr vert="horz" lIns="91440" tIns="45720" rIns="91440" bIns="45720" rtlCol="0" anchor="t">
            <a:normAutofit/>
          </a:bodyPr>
          <a:lstStyle/>
          <a:p>
            <a:r>
              <a:rPr lang="en-US" sz="4000" dirty="0">
                <a:solidFill>
                  <a:schemeClr val="accent2"/>
                </a:solidFill>
              </a:rPr>
              <a:t>Questions and Contacts</a:t>
            </a:r>
            <a:br>
              <a:rPr lang="en-US" dirty="0">
                <a:solidFill>
                  <a:schemeClr val="accent2"/>
                </a:solidFill>
              </a:rPr>
            </a:br>
            <a:endParaRPr lang="en-US" sz="3200" dirty="0">
              <a:solidFill>
                <a:schemeClr val="accent2"/>
              </a:solidFill>
            </a:endParaRPr>
          </a:p>
        </p:txBody>
      </p:sp>
      <p:sp>
        <p:nvSpPr>
          <p:cNvPr id="6" name="Content Placeholder 5">
            <a:extLst>
              <a:ext uri="{FF2B5EF4-FFF2-40B4-BE49-F238E27FC236}">
                <a16:creationId xmlns:a16="http://schemas.microsoft.com/office/drawing/2014/main" id="{2887B354-344A-326E-6B58-DABF499192E6}"/>
              </a:ext>
            </a:extLst>
          </p:cNvPr>
          <p:cNvSpPr>
            <a:spLocks noGrp="1"/>
          </p:cNvSpPr>
          <p:nvPr>
            <p:ph idx="1"/>
          </p:nvPr>
        </p:nvSpPr>
        <p:spPr>
          <a:xfrm>
            <a:off x="2065778" y="2026918"/>
            <a:ext cx="5012445" cy="3634330"/>
          </a:xfrm>
        </p:spPr>
        <p:txBody>
          <a:bodyPr vert="horz" lIns="91440" tIns="45720" rIns="91440" bIns="45720" rtlCol="0" anchor="t">
            <a:normAutofit fontScale="62500" lnSpcReduction="20000"/>
          </a:bodyPr>
          <a:lstStyle/>
          <a:p>
            <a:pPr marL="0" indent="0">
              <a:buNone/>
            </a:pPr>
            <a:r>
              <a:rPr lang="en-CA" sz="2400" b="1" dirty="0">
                <a:solidFill>
                  <a:schemeClr val="tx1"/>
                </a:solidFill>
              </a:rPr>
              <a:t>Melissa </a:t>
            </a:r>
            <a:r>
              <a:rPr lang="en-CA" sz="2400" b="1" dirty="0" err="1">
                <a:solidFill>
                  <a:schemeClr val="tx1"/>
                </a:solidFill>
              </a:rPr>
              <a:t>Maissan</a:t>
            </a:r>
            <a:endParaRPr lang="en-CA" sz="2400" b="1" dirty="0">
              <a:solidFill>
                <a:schemeClr val="tx1"/>
              </a:solidFill>
            </a:endParaRPr>
          </a:p>
          <a:p>
            <a:r>
              <a:rPr lang="en-CA" sz="2400" dirty="0">
                <a:solidFill>
                  <a:schemeClr val="tx1"/>
                </a:solidFill>
              </a:rPr>
              <a:t>Telephone: 780-288-3709</a:t>
            </a:r>
          </a:p>
          <a:p>
            <a:r>
              <a:rPr lang="en-CA" sz="2400" dirty="0">
                <a:solidFill>
                  <a:schemeClr val="tx1"/>
                </a:solidFill>
              </a:rPr>
              <a:t>Email: </a:t>
            </a:r>
            <a:r>
              <a:rPr lang="en-CA" sz="2400" dirty="0">
                <a:solidFill>
                  <a:schemeClr val="accent2"/>
                </a:solidFill>
                <a:hlinkClick r:id="rId3">
                  <a:extLst>
                    <a:ext uri="{A12FA001-AC4F-418D-AE19-62706E023703}">
                      <ahyp:hlinkClr xmlns:ahyp="http://schemas.microsoft.com/office/drawing/2018/hyperlinkcolor" val="tx"/>
                    </a:ext>
                  </a:extLst>
                </a:hlinkClick>
              </a:rPr>
              <a:t>Melissa.Maissan@ec.gc.ca</a:t>
            </a:r>
            <a:endParaRPr lang="en-CA" sz="2400" dirty="0">
              <a:solidFill>
                <a:schemeClr val="accent2"/>
              </a:solidFill>
            </a:endParaRPr>
          </a:p>
          <a:p>
            <a:endParaRPr lang="en-CA" sz="2400" dirty="0">
              <a:solidFill>
                <a:schemeClr val="accent2"/>
              </a:solidFill>
            </a:endParaRPr>
          </a:p>
          <a:p>
            <a:pPr marL="0" indent="0">
              <a:buNone/>
            </a:pPr>
            <a:r>
              <a:rPr lang="en-CA" sz="2400" b="1" dirty="0">
                <a:solidFill>
                  <a:schemeClr val="tx1"/>
                </a:solidFill>
              </a:rPr>
              <a:t>Ayesha Sohail</a:t>
            </a:r>
          </a:p>
          <a:p>
            <a:r>
              <a:rPr lang="en-CA" sz="2400" dirty="0">
                <a:solidFill>
                  <a:schemeClr val="tx1"/>
                </a:solidFill>
              </a:rPr>
              <a:t>Telephone: 587-336-0849</a:t>
            </a:r>
          </a:p>
          <a:p>
            <a:r>
              <a:rPr lang="en-CA" sz="2400" dirty="0">
                <a:solidFill>
                  <a:schemeClr val="tx1"/>
                </a:solidFill>
              </a:rPr>
              <a:t>Email: </a:t>
            </a:r>
            <a:r>
              <a:rPr lang="en-CA" sz="2400" dirty="0">
                <a:solidFill>
                  <a:schemeClr val="accent2"/>
                </a:solidFill>
              </a:rPr>
              <a:t>Ayesha</a:t>
            </a:r>
            <a:r>
              <a:rPr lang="en-CA" sz="2400" dirty="0">
                <a:solidFill>
                  <a:schemeClr val="accent2"/>
                </a:solidFill>
                <a:hlinkClick r:id="rId4">
                  <a:extLst>
                    <a:ext uri="{A12FA001-AC4F-418D-AE19-62706E023703}">
                      <ahyp:hlinkClr xmlns:ahyp="http://schemas.microsoft.com/office/drawing/2018/hyperlinkcolor" val="tx"/>
                    </a:ext>
                  </a:extLst>
                </a:hlinkClick>
              </a:rPr>
              <a:t>.Sohail@ec.gc.ca</a:t>
            </a:r>
            <a:endParaRPr lang="en-CA" sz="2400" dirty="0">
              <a:solidFill>
                <a:schemeClr val="accent2"/>
              </a:solidFill>
            </a:endParaRPr>
          </a:p>
          <a:p>
            <a:pPr marL="0" indent="0">
              <a:buNone/>
            </a:pPr>
            <a:endParaRPr lang="en-CA" sz="2400" b="1" dirty="0">
              <a:solidFill>
                <a:schemeClr val="tx1"/>
              </a:solidFill>
            </a:endParaRPr>
          </a:p>
          <a:p>
            <a:pPr marL="0" indent="0">
              <a:buNone/>
            </a:pPr>
            <a:r>
              <a:rPr lang="en-CA" sz="2400" b="1" dirty="0">
                <a:solidFill>
                  <a:schemeClr val="tx1"/>
                </a:solidFill>
              </a:rPr>
              <a:t>National Wastewater Section </a:t>
            </a:r>
          </a:p>
          <a:p>
            <a:r>
              <a:rPr lang="en-CA" sz="2400" dirty="0">
                <a:solidFill>
                  <a:schemeClr val="tx1"/>
                </a:solidFill>
              </a:rPr>
              <a:t>Telephone: 819-420-7727</a:t>
            </a:r>
          </a:p>
          <a:p>
            <a:r>
              <a:rPr lang="en-CA" sz="2400" dirty="0">
                <a:solidFill>
                  <a:schemeClr val="tx1"/>
                </a:solidFill>
              </a:rPr>
              <a:t>Email: </a:t>
            </a:r>
            <a:r>
              <a:rPr lang="en-CA" sz="2400" dirty="0">
                <a:solidFill>
                  <a:schemeClr val="accent2"/>
                </a:solidFill>
                <a:hlinkClick r:id="rId5">
                  <a:extLst>
                    <a:ext uri="{A12FA001-AC4F-418D-AE19-62706E023703}">
                      <ahyp:hlinkClr xmlns:ahyp="http://schemas.microsoft.com/office/drawing/2018/hyperlinkcolor" val="tx"/>
                    </a:ext>
                  </a:extLst>
                </a:hlinkClick>
              </a:rPr>
              <a:t>eu-ww@ec.gc.ca </a:t>
            </a:r>
            <a:endParaRPr lang="en-CA" sz="2400" dirty="0">
              <a:solidFill>
                <a:schemeClr val="accent2"/>
              </a:solidFill>
            </a:endParaRPr>
          </a:p>
          <a:p>
            <a:endParaRPr lang="en-CA" dirty="0"/>
          </a:p>
        </p:txBody>
      </p:sp>
    </p:spTree>
    <p:extLst>
      <p:ext uri="{BB962C8B-B14F-4D97-AF65-F5344CB8AC3E}">
        <p14:creationId xmlns:p14="http://schemas.microsoft.com/office/powerpoint/2010/main" val="2824501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34649AF3-FE9A-A7FB-C214-424F61426313}"/>
              </a:ext>
            </a:extLst>
          </p:cNvPr>
          <p:cNvSpPr>
            <a:spLocks noGrp="1"/>
          </p:cNvSpPr>
          <p:nvPr>
            <p:ph idx="1"/>
          </p:nvPr>
        </p:nvSpPr>
        <p:spPr>
          <a:xfrm>
            <a:off x="503743" y="2160589"/>
            <a:ext cx="2484081" cy="1320801"/>
          </a:xfrm>
        </p:spPr>
        <p:txBody>
          <a:bodyPr>
            <a:normAutofit lnSpcReduction="10000"/>
          </a:bodyPr>
          <a:lstStyle/>
          <a:p>
            <a:r>
              <a:rPr lang="en-US" sz="2800" dirty="0"/>
              <a:t>Areas covered by the WSER</a:t>
            </a:r>
            <a:endParaRPr lang="en-CA" sz="2800" dirty="0"/>
          </a:p>
        </p:txBody>
      </p:sp>
      <p:pic>
        <p:nvPicPr>
          <p:cNvPr id="4" name="Content Placeholder 3">
            <a:extLst>
              <a:ext uri="{FF2B5EF4-FFF2-40B4-BE49-F238E27FC236}">
                <a16:creationId xmlns:a16="http://schemas.microsoft.com/office/drawing/2014/main" id="{CF6A92E3-3DF6-082D-CBB0-8BEA6D0F5C3D}"/>
              </a:ext>
            </a:extLst>
          </p:cNvPr>
          <p:cNvPicPr>
            <a:picLocks noChangeAspect="1"/>
          </p:cNvPicPr>
          <p:nvPr/>
        </p:nvPicPr>
        <p:blipFill rotWithShape="1">
          <a:blip r:embed="rId3"/>
          <a:srcRect l="6922" r="10572"/>
          <a:stretch/>
        </p:blipFill>
        <p:spPr>
          <a:xfrm>
            <a:off x="2915816" y="1711752"/>
            <a:ext cx="4536504" cy="4329942"/>
          </a:xfrm>
          <a:prstGeom prst="rect">
            <a:avLst/>
          </a:prstGeom>
        </p:spPr>
      </p:pic>
      <p:sp>
        <p:nvSpPr>
          <p:cNvPr id="10" name="Title 1">
            <a:extLst>
              <a:ext uri="{FF2B5EF4-FFF2-40B4-BE49-F238E27FC236}">
                <a16:creationId xmlns:a16="http://schemas.microsoft.com/office/drawing/2014/main" id="{00F10D14-E7F6-28F2-C116-0D3E7EDBE87F}"/>
              </a:ext>
            </a:extLst>
          </p:cNvPr>
          <p:cNvSpPr txBox="1">
            <a:spLocks/>
          </p:cNvSpPr>
          <p:nvPr/>
        </p:nvSpPr>
        <p:spPr>
          <a:xfrm>
            <a:off x="507999" y="609600"/>
            <a:ext cx="5060951"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a:solidFill>
                  <a:schemeClr val="accent2"/>
                </a:solidFill>
              </a:rPr>
              <a:t>WSER OVERVIEW</a:t>
            </a:r>
            <a:r>
              <a:rPr lang="en-US" sz="4000"/>
              <a:t>	</a:t>
            </a:r>
            <a:endParaRPr lang="en-CA" sz="4000" dirty="0"/>
          </a:p>
        </p:txBody>
      </p:sp>
    </p:spTree>
    <p:extLst>
      <p:ext uri="{BB962C8B-B14F-4D97-AF65-F5344CB8AC3E}">
        <p14:creationId xmlns:p14="http://schemas.microsoft.com/office/powerpoint/2010/main" val="39311057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DF87B-FCE6-5B45-7C79-32A15C134DC5}"/>
              </a:ext>
            </a:extLst>
          </p:cNvPr>
          <p:cNvSpPr>
            <a:spLocks noGrp="1"/>
          </p:cNvSpPr>
          <p:nvPr>
            <p:ph type="title"/>
          </p:nvPr>
        </p:nvSpPr>
        <p:spPr>
          <a:xfrm>
            <a:off x="507999" y="609600"/>
            <a:ext cx="5060951" cy="1320800"/>
          </a:xfrm>
        </p:spPr>
        <p:txBody>
          <a:bodyPr>
            <a:normAutofit/>
          </a:bodyPr>
          <a:lstStyle/>
          <a:p>
            <a:r>
              <a:rPr lang="en-US" sz="4000" dirty="0">
                <a:solidFill>
                  <a:schemeClr val="accent2"/>
                </a:solidFill>
              </a:rPr>
              <a:t>WSER OVERVIEW – </a:t>
            </a:r>
            <a:r>
              <a:rPr lang="en-US" sz="3200" dirty="0">
                <a:solidFill>
                  <a:schemeClr val="accent2"/>
                </a:solidFill>
              </a:rPr>
              <a:t>Who is Regulated?</a:t>
            </a:r>
            <a:r>
              <a:rPr lang="en-US" sz="3200" dirty="0"/>
              <a:t>	</a:t>
            </a:r>
            <a:endParaRPr lang="en-CA" sz="4000" dirty="0"/>
          </a:p>
        </p:txBody>
      </p:sp>
      <p:sp>
        <p:nvSpPr>
          <p:cNvPr id="3" name="Content Placeholder 2">
            <a:extLst>
              <a:ext uri="{FF2B5EF4-FFF2-40B4-BE49-F238E27FC236}">
                <a16:creationId xmlns:a16="http://schemas.microsoft.com/office/drawing/2014/main" id="{EEA6FAF5-7F90-538E-76B8-445B9230D505}"/>
              </a:ext>
            </a:extLst>
          </p:cNvPr>
          <p:cNvSpPr>
            <a:spLocks noGrp="1"/>
          </p:cNvSpPr>
          <p:nvPr>
            <p:ph idx="1"/>
          </p:nvPr>
        </p:nvSpPr>
        <p:spPr>
          <a:xfrm>
            <a:off x="508000" y="2276872"/>
            <a:ext cx="6944320" cy="4176464"/>
          </a:xfrm>
        </p:spPr>
        <p:txBody>
          <a:bodyPr>
            <a:normAutofit fontScale="32500" lnSpcReduction="20000"/>
          </a:bodyPr>
          <a:lstStyle/>
          <a:p>
            <a:pPr>
              <a:lnSpc>
                <a:spcPct val="170000"/>
              </a:lnSpc>
            </a:pPr>
            <a:r>
              <a:rPr kumimoji="1" lang="en-US" sz="6200" kern="0" dirty="0">
                <a:ea typeface="Arial Unicode MS"/>
              </a:rPr>
              <a:t>Wastewater systems that collect or are designed to collect an average wastewater volume of 100m</a:t>
            </a:r>
            <a:r>
              <a:rPr kumimoji="1" lang="en-US" sz="6200" kern="0" baseline="30000" dirty="0">
                <a:ea typeface="Arial Unicode MS"/>
              </a:rPr>
              <a:t>3 </a:t>
            </a:r>
            <a:r>
              <a:rPr kumimoji="1" lang="en-US" sz="6200" kern="0" dirty="0">
                <a:ea typeface="Arial Unicode MS"/>
              </a:rPr>
              <a:t>(cubic </a:t>
            </a:r>
            <a:r>
              <a:rPr kumimoji="1" lang="en-US" sz="6200" kern="0" dirty="0" err="1">
                <a:ea typeface="Arial Unicode MS"/>
              </a:rPr>
              <a:t>metres</a:t>
            </a:r>
            <a:r>
              <a:rPr kumimoji="1" lang="en-US" sz="6200" kern="0" dirty="0">
                <a:ea typeface="Arial Unicode MS"/>
              </a:rPr>
              <a:t>)/100,000 </a:t>
            </a:r>
            <a:r>
              <a:rPr kumimoji="1" lang="en-US" sz="6200" kern="0" dirty="0" err="1">
                <a:ea typeface="Arial Unicode MS"/>
              </a:rPr>
              <a:t>litres</a:t>
            </a:r>
            <a:r>
              <a:rPr kumimoji="1" lang="en-US" sz="6200" kern="0" dirty="0">
                <a:ea typeface="Arial Unicode MS"/>
              </a:rPr>
              <a:t>) or more per day;</a:t>
            </a:r>
          </a:p>
          <a:p>
            <a:pPr marL="0" indent="0" algn="ctr">
              <a:lnSpc>
                <a:spcPct val="170000"/>
              </a:lnSpc>
              <a:buNone/>
            </a:pPr>
            <a:r>
              <a:rPr kumimoji="1" lang="en-US" sz="6200" kern="0" dirty="0">
                <a:ea typeface="Arial Unicode MS"/>
              </a:rPr>
              <a:t>AND</a:t>
            </a:r>
          </a:p>
          <a:p>
            <a:pPr>
              <a:lnSpc>
                <a:spcPct val="170000"/>
              </a:lnSpc>
            </a:pPr>
            <a:r>
              <a:rPr kumimoji="1" lang="en-US" sz="6200" kern="0" dirty="0">
                <a:ea typeface="Arial Unicode MS"/>
              </a:rPr>
              <a:t>Discharges effluent to water frequented by fish, or any place that can reach such water.</a:t>
            </a:r>
            <a:endParaRPr kumimoji="1" lang="en-US" sz="4200" kern="0" dirty="0">
              <a:ea typeface="Arial Unicode MS"/>
            </a:endParaRPr>
          </a:p>
          <a:p>
            <a:endParaRPr kumimoji="1" lang="en-US" sz="2800" kern="0" dirty="0">
              <a:ea typeface="Arial Unicode MS"/>
            </a:endParaRPr>
          </a:p>
        </p:txBody>
      </p:sp>
      <p:cxnSp>
        <p:nvCxnSpPr>
          <p:cNvPr id="9" name="Straight Connector 8">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28259" y="0"/>
            <a:ext cx="9144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7394782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DF87B-FCE6-5B45-7C79-32A15C134DC5}"/>
              </a:ext>
            </a:extLst>
          </p:cNvPr>
          <p:cNvSpPr>
            <a:spLocks noGrp="1"/>
          </p:cNvSpPr>
          <p:nvPr>
            <p:ph type="title"/>
          </p:nvPr>
        </p:nvSpPr>
        <p:spPr>
          <a:xfrm>
            <a:off x="507999" y="609600"/>
            <a:ext cx="6261488" cy="1320800"/>
          </a:xfrm>
        </p:spPr>
        <p:txBody>
          <a:bodyPr>
            <a:normAutofit/>
          </a:bodyPr>
          <a:lstStyle/>
          <a:p>
            <a:r>
              <a:rPr lang="en-US" sz="4000" dirty="0">
                <a:solidFill>
                  <a:schemeClr val="accent2"/>
                </a:solidFill>
              </a:rPr>
              <a:t>WSER OVERVIEW – </a:t>
            </a:r>
            <a:br>
              <a:rPr lang="en-US" sz="4000" dirty="0">
                <a:solidFill>
                  <a:schemeClr val="accent2"/>
                </a:solidFill>
              </a:rPr>
            </a:br>
            <a:r>
              <a:rPr lang="en-US" sz="3200" dirty="0">
                <a:solidFill>
                  <a:schemeClr val="accent2"/>
                </a:solidFill>
              </a:rPr>
              <a:t>Type of Wastewater System</a:t>
            </a:r>
            <a:endParaRPr lang="en-CA" sz="4000" dirty="0"/>
          </a:p>
        </p:txBody>
      </p:sp>
      <p:sp>
        <p:nvSpPr>
          <p:cNvPr id="3" name="Content Placeholder 2">
            <a:extLst>
              <a:ext uri="{FF2B5EF4-FFF2-40B4-BE49-F238E27FC236}">
                <a16:creationId xmlns:a16="http://schemas.microsoft.com/office/drawing/2014/main" id="{EEA6FAF5-7F90-538E-76B8-445B9230D505}"/>
              </a:ext>
            </a:extLst>
          </p:cNvPr>
          <p:cNvSpPr>
            <a:spLocks noGrp="1"/>
          </p:cNvSpPr>
          <p:nvPr>
            <p:ph idx="1"/>
          </p:nvPr>
        </p:nvSpPr>
        <p:spPr>
          <a:xfrm>
            <a:off x="508000" y="2276872"/>
            <a:ext cx="6944320" cy="4032447"/>
          </a:xfrm>
        </p:spPr>
        <p:txBody>
          <a:bodyPr>
            <a:normAutofit lnSpcReduction="10000"/>
          </a:bodyPr>
          <a:lstStyle/>
          <a:p>
            <a:r>
              <a:rPr kumimoji="1" lang="en-US" sz="2600" b="1" kern="0" dirty="0">
                <a:ea typeface="Arial Unicode MS"/>
              </a:rPr>
              <a:t>Intermittent system </a:t>
            </a:r>
          </a:p>
          <a:p>
            <a:pPr lvl="1"/>
            <a:r>
              <a:rPr kumimoji="1" lang="en-US" sz="2600" kern="0" dirty="0">
                <a:ea typeface="Arial Unicode MS"/>
              </a:rPr>
              <a:t>Lagoon system discharging up to four times per year </a:t>
            </a:r>
          </a:p>
          <a:p>
            <a:r>
              <a:rPr kumimoji="1" lang="en-US" sz="2600" b="1" kern="0" dirty="0">
                <a:ea typeface="Arial Unicode MS"/>
              </a:rPr>
              <a:t>Continuous system with HRT ≥ 5 days </a:t>
            </a:r>
          </a:p>
          <a:p>
            <a:pPr lvl="1"/>
            <a:r>
              <a:rPr kumimoji="1" lang="en-US" sz="2600" kern="0" dirty="0">
                <a:ea typeface="Arial Unicode MS"/>
              </a:rPr>
              <a:t>Lagoon system discharging on a continuous basis </a:t>
            </a:r>
          </a:p>
          <a:p>
            <a:r>
              <a:rPr kumimoji="1" lang="en-US" sz="2600" b="1" kern="0" dirty="0">
                <a:ea typeface="Arial Unicode MS"/>
              </a:rPr>
              <a:t>Continuous system </a:t>
            </a:r>
          </a:p>
          <a:p>
            <a:pPr lvl="1"/>
            <a:r>
              <a:rPr kumimoji="1" lang="en-US" sz="2600" kern="0" dirty="0">
                <a:ea typeface="Arial Unicode MS"/>
              </a:rPr>
              <a:t>System continuously discharging like a mechanized plant</a:t>
            </a:r>
          </a:p>
          <a:p>
            <a:endParaRPr kumimoji="1" lang="en-US" sz="4200" kern="0" dirty="0">
              <a:ea typeface="Arial Unicode MS"/>
            </a:endParaRPr>
          </a:p>
          <a:p>
            <a:endParaRPr kumimoji="1" lang="en-US" sz="2800" kern="0" dirty="0">
              <a:ea typeface="Arial Unicode MS"/>
            </a:endParaRPr>
          </a:p>
        </p:txBody>
      </p:sp>
      <p:cxnSp>
        <p:nvCxnSpPr>
          <p:cNvPr id="9" name="Straight Connector 8">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28259" y="0"/>
            <a:ext cx="9144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2126805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bg>
      <p:bgPr>
        <a:solidFill>
          <a:schemeClr val="bg1">
            <a:alpha val="75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AC3CE4E-5208-5878-E310-09666B61396F}"/>
              </a:ext>
            </a:extLst>
          </p:cNvPr>
          <p:cNvPicPr>
            <a:picLocks noChangeAspect="1"/>
          </p:cNvPicPr>
          <p:nvPr/>
        </p:nvPicPr>
        <p:blipFill>
          <a:blip r:embed="rId3"/>
          <a:stretch>
            <a:fillRect/>
          </a:stretch>
        </p:blipFill>
        <p:spPr>
          <a:xfrm>
            <a:off x="986962" y="3438790"/>
            <a:ext cx="6986622" cy="2591025"/>
          </a:xfrm>
          <a:prstGeom prst="rect">
            <a:avLst/>
          </a:prstGeom>
        </p:spPr>
      </p:pic>
      <p:sp>
        <p:nvSpPr>
          <p:cNvPr id="2" name="Title 1">
            <a:extLst>
              <a:ext uri="{FF2B5EF4-FFF2-40B4-BE49-F238E27FC236}">
                <a16:creationId xmlns:a16="http://schemas.microsoft.com/office/drawing/2014/main" id="{8F3DF87B-FCE6-5B45-7C79-32A15C134DC5}"/>
              </a:ext>
            </a:extLst>
          </p:cNvPr>
          <p:cNvSpPr>
            <a:spLocks noGrp="1"/>
          </p:cNvSpPr>
          <p:nvPr>
            <p:ph type="title"/>
          </p:nvPr>
        </p:nvSpPr>
        <p:spPr>
          <a:xfrm>
            <a:off x="507999" y="609600"/>
            <a:ext cx="5060951" cy="1320800"/>
          </a:xfrm>
        </p:spPr>
        <p:txBody>
          <a:bodyPr>
            <a:normAutofit fontScale="90000"/>
          </a:bodyPr>
          <a:lstStyle/>
          <a:p>
            <a:r>
              <a:rPr lang="en-US" sz="4400" dirty="0">
                <a:solidFill>
                  <a:schemeClr val="accent2"/>
                </a:solidFill>
              </a:rPr>
              <a:t>WSER OVERVIEW – </a:t>
            </a:r>
            <a:r>
              <a:rPr lang="en-US" sz="3200" dirty="0">
                <a:solidFill>
                  <a:schemeClr val="accent2"/>
                </a:solidFill>
              </a:rPr>
              <a:t>Calculate Volume of Effluent</a:t>
            </a:r>
            <a:endParaRPr lang="en-CA" sz="3200" dirty="0"/>
          </a:p>
        </p:txBody>
      </p:sp>
      <p:sp>
        <p:nvSpPr>
          <p:cNvPr id="3" name="Content Placeholder 2">
            <a:extLst>
              <a:ext uri="{FF2B5EF4-FFF2-40B4-BE49-F238E27FC236}">
                <a16:creationId xmlns:a16="http://schemas.microsoft.com/office/drawing/2014/main" id="{EEA6FAF5-7F90-538E-76B8-445B9230D505}"/>
              </a:ext>
            </a:extLst>
          </p:cNvPr>
          <p:cNvSpPr>
            <a:spLocks noGrp="1"/>
          </p:cNvSpPr>
          <p:nvPr>
            <p:ph idx="1"/>
          </p:nvPr>
        </p:nvSpPr>
        <p:spPr>
          <a:xfrm>
            <a:off x="507999" y="2021946"/>
            <a:ext cx="7592393" cy="4575406"/>
          </a:xfrm>
        </p:spPr>
        <p:txBody>
          <a:bodyPr>
            <a:normAutofit/>
          </a:bodyPr>
          <a:lstStyle/>
          <a:p>
            <a:pPr marL="0" indent="0">
              <a:buNone/>
            </a:pPr>
            <a:r>
              <a:rPr kumimoji="1" lang="en-US" sz="2400" kern="0" dirty="0">
                <a:ea typeface="Arial Unicode MS"/>
              </a:rPr>
              <a:t>1. Add all the daily volumes of influent or effluent</a:t>
            </a:r>
          </a:p>
          <a:p>
            <a:pPr marL="0" indent="0">
              <a:buNone/>
            </a:pPr>
            <a:r>
              <a:rPr kumimoji="1" lang="en-US" sz="2400" kern="0" dirty="0">
                <a:ea typeface="Arial Unicode MS"/>
              </a:rPr>
              <a:t>2. Divide the total (from step one) by the number of   days in the calendar year (365 days)</a:t>
            </a:r>
          </a:p>
          <a:p>
            <a:endParaRPr kumimoji="1" lang="en-US" sz="4200" kern="0" dirty="0">
              <a:ea typeface="Arial Unicode MS"/>
            </a:endParaRPr>
          </a:p>
          <a:p>
            <a:endParaRPr kumimoji="1" lang="en-US" sz="2800" kern="0" dirty="0">
              <a:ea typeface="Arial Unicode MS"/>
            </a:endParaRPr>
          </a:p>
        </p:txBody>
      </p:sp>
      <p:cxnSp>
        <p:nvCxnSpPr>
          <p:cNvPr id="9" name="Straight Connector 8">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28259" y="0"/>
            <a:ext cx="9144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618613934"/>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CCC_Presentation_Blue_Lines_Standard" id="{81AB4299-E955-7847-AFBD-E9D2D8E1311F}" vid="{0733E341-1F16-6547-8456-28A7E653082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Branch xmlns="acbb3e5d-5d9a-41a2-b23c-a652c639d82c">Communicaitons</Branch>
    <URL_x0020_of_x0020_the_x0020_document xmlns="acbb3e5d-5d9a-41a2-b23c-a652c639d82c">
      <Url xsi:nil="true"/>
      <Description xsi:nil="true"/>
    </URL_x0020_of_x0020_the_x0020_document>
    <Zone xmlns="acbb3e5d-5d9a-41a2-b23c-a652c639d82c">Communications</Zone>
    <Last_x0020_Updates xmlns="acbb3e5d-5d9a-41a2-b23c-a652c639d82c" xsi:nil="true"/>
    <URL xmlns="acbb3e5d-5d9a-41a2-b23c-a652c639d82c">
      <Url xsi:nil="true"/>
      <Description xsi:nil="true"/>
    </URL>
    <Type_x0020_of_x0020_Document xmlns="acbb3e5d-5d9a-41a2-b23c-a652c639d82c">Intranet Document Library - Communications Branch</Type_x0020_of_x0020_Document>
    <Language xmlns="acbb3e5d-5d9a-41a2-b23c-a652c639d82c">English</Languag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5D0B20BB41BF245A74357C5242D202F" ma:contentTypeVersion="10" ma:contentTypeDescription="Create a new document." ma:contentTypeScope="" ma:versionID="1d63c453300229499d35ee3cdb122db5">
  <xsd:schema xmlns:xsd="http://www.w3.org/2001/XMLSchema" xmlns:xs="http://www.w3.org/2001/XMLSchema" xmlns:p="http://schemas.microsoft.com/office/2006/metadata/properties" xmlns:ns3="acbb3e5d-5d9a-41a2-b23c-a652c639d82c" xmlns:ns4="b6e7370b-7179-4676-9a6f-0d2482e7e8cc" targetNamespace="http://schemas.microsoft.com/office/2006/metadata/properties" ma:root="true" ma:fieldsID="d0431d3bfc2050b05195e48dfbe7c542" ns3:_="" ns4:_="">
    <xsd:import namespace="acbb3e5d-5d9a-41a2-b23c-a652c639d82c"/>
    <xsd:import namespace="b6e7370b-7179-4676-9a6f-0d2482e7e8cc"/>
    <xsd:element name="properties">
      <xsd:complexType>
        <xsd:sequence>
          <xsd:element name="documentManagement">
            <xsd:complexType>
              <xsd:all>
                <xsd:element ref="ns3:Type_x0020_of_x0020_Document" minOccurs="0"/>
                <xsd:element ref="ns3:Branch" minOccurs="0"/>
                <xsd:element ref="ns3:Zone" minOccurs="0"/>
                <xsd:element ref="ns3:URL" minOccurs="0"/>
                <xsd:element ref="ns3:URL_x0020_of_x0020_the_x0020_document" minOccurs="0"/>
                <xsd:element ref="ns3:Last_x0020_Updates" minOccurs="0"/>
                <xsd:element ref="ns4:SharedWithUsers" minOccurs="0"/>
                <xsd:element ref="ns3:Languag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bb3e5d-5d9a-41a2-b23c-a652c639d82c" elementFormDefault="qualified">
    <xsd:import namespace="http://schemas.microsoft.com/office/2006/documentManagement/types"/>
    <xsd:import namespace="http://schemas.microsoft.com/office/infopath/2007/PartnerControls"/>
    <xsd:element name="Type_x0020_of_x0020_Document" ma:index="9" nillable="true" ma:displayName="Type of Document" ma:format="Dropdown" ma:internalName="Type_x0020_of_x0020_Document">
      <xsd:simpleType>
        <xsd:restriction base="dms:Choice">
          <xsd:enumeration value="Intranet Document Library - Communications Branch"/>
          <xsd:enumeration value="Intranet Document Library - Departmental (Non-Branch Specific)"/>
        </xsd:restriction>
      </xsd:simpleType>
    </xsd:element>
    <xsd:element name="Branch" ma:index="10" nillable="true" ma:displayName="Branch" ma:format="Dropdown" ma:internalName="Branch">
      <xsd:simpleType>
        <xsd:restriction base="dms:Choice">
          <xsd:enumeration value="Audit &amp; Evaluation"/>
          <xsd:enumeration value="Communicaitons"/>
          <xsd:enumeration value="Intranet"/>
        </xsd:restriction>
      </xsd:simpleType>
    </xsd:element>
    <xsd:element name="Zone" ma:index="11" nillable="true" ma:displayName="Zone" ma:default="AE-VE" ma:format="Dropdown" ma:internalName="Zone">
      <xsd:simpleType>
        <xsd:restriction base="dms:Choice">
          <xsd:enumeration value="AE-VE"/>
          <xsd:enumeration value="Communications"/>
          <xsd:enumeration value="Guide"/>
          <xsd:enumeration value="Communautés-Communities"/>
        </xsd:restriction>
      </xsd:simpleType>
    </xsd:element>
    <xsd:element name="URL" ma:index="12" nillable="true" ma:displayName="URL - on Intranet Document Location" ma:description="Please add the link where the document is located on Intranet" ma:format="Hyperlink" ma:internalName="URL">
      <xsd:complexType>
        <xsd:complexContent>
          <xsd:extension base="dms:URL">
            <xsd:sequence>
              <xsd:element name="Url" type="dms:ValidUrl" minOccurs="0" nillable="true"/>
              <xsd:element name="Description" type="xsd:string" nillable="true"/>
            </xsd:sequence>
          </xsd:extension>
        </xsd:complexContent>
      </xsd:complexType>
    </xsd:element>
    <xsd:element name="URL_x0020_of_x0020_the_x0020_document" ma:index="13" nillable="true" ma:displayName="URL of the document" ma:description="Please add document URL." ma:format="Hyperlink" ma:internalName="URL_x0020_of_x0020_the_x0020_document">
      <xsd:complexType>
        <xsd:complexContent>
          <xsd:extension base="dms:URL">
            <xsd:sequence>
              <xsd:element name="Url" type="dms:ValidUrl" minOccurs="0" nillable="true"/>
              <xsd:element name="Description" type="xsd:string" nillable="true"/>
            </xsd:sequence>
          </xsd:extension>
        </xsd:complexContent>
      </xsd:complexType>
    </xsd:element>
    <xsd:element name="Last_x0020_Updates" ma:index="14" nillable="true" ma:displayName="Last Updates" ma:format="DateOnly" ma:internalName="Last_x0020_Updates">
      <xsd:simpleType>
        <xsd:restriction base="dms:DateTime"/>
      </xsd:simpleType>
    </xsd:element>
    <xsd:element name="Language" ma:index="16" nillable="true" ma:displayName="Language" ma:default="English" ma:format="Dropdown" ma:internalName="Language">
      <xsd:simpleType>
        <xsd:restriction base="dms:Choice">
          <xsd:enumeration value="English"/>
          <xsd:enumeration value="French"/>
          <xsd:enumeration value="Other"/>
        </xsd:restriction>
      </xsd:simpleType>
    </xsd:element>
  </xsd:schema>
  <xsd:schema xmlns:xsd="http://www.w3.org/2001/XMLSchema" xmlns:xs="http://www.w3.org/2001/XMLSchema" xmlns:dms="http://schemas.microsoft.com/office/2006/documentManagement/types" xmlns:pc="http://schemas.microsoft.com/office/infopath/2007/PartnerControls" targetNamespace="b6e7370b-7179-4676-9a6f-0d2482e7e8cc" elementFormDefault="qualified">
    <xsd:import namespace="http://schemas.microsoft.com/office/2006/documentManagement/types"/>
    <xsd:import namespace="http://schemas.microsoft.com/office/infopath/2007/PartnerControls"/>
    <xsd:element name="SharedWithUsers" ma:index="15"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8" ma:displayName="Author"/>
        <xsd:element ref="dcterms:created" minOccurs="0" maxOccurs="1"/>
        <xsd:element ref="dc:identifier" minOccurs="0" maxOccurs="1"/>
        <xsd:element name="contentType" minOccurs="0" maxOccurs="1" type="xsd:string" ma:index="0" ma:displayName="Content Type"/>
        <xsd:element ref="dc:title" maxOccurs="1" ma:index="4" ma:displayName="Title of Document"/>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0C1C4DF-9898-4FFF-8F92-8E7536905188}">
  <ds:schemaRefs>
    <ds:schemaRef ds:uri="http://schemas.microsoft.com/sharepoint/v3/contenttype/forms"/>
  </ds:schemaRefs>
</ds:datastoreItem>
</file>

<file path=customXml/itemProps2.xml><?xml version="1.0" encoding="utf-8"?>
<ds:datastoreItem xmlns:ds="http://schemas.openxmlformats.org/officeDocument/2006/customXml" ds:itemID="{E7EE8186-2416-4B0E-A857-D7010DDD8F54}">
  <ds:schemaRefs>
    <ds:schemaRef ds:uri="http://www.w3.org/XML/1998/namespace"/>
    <ds:schemaRef ds:uri="http://purl.org/dc/elements/1.1/"/>
    <ds:schemaRef ds:uri="http://schemas.microsoft.com/office/2006/documentManagement/types"/>
    <ds:schemaRef ds:uri="http://purl.org/dc/dcmitype/"/>
    <ds:schemaRef ds:uri="http://schemas.microsoft.com/office/infopath/2007/PartnerControls"/>
    <ds:schemaRef ds:uri="http://purl.org/dc/terms/"/>
    <ds:schemaRef ds:uri="http://schemas.openxmlformats.org/package/2006/metadata/core-properties"/>
    <ds:schemaRef ds:uri="b6e7370b-7179-4676-9a6f-0d2482e7e8cc"/>
    <ds:schemaRef ds:uri="acbb3e5d-5d9a-41a2-b23c-a652c639d82c"/>
    <ds:schemaRef ds:uri="http://schemas.microsoft.com/office/2006/metadata/properties"/>
  </ds:schemaRefs>
</ds:datastoreItem>
</file>

<file path=customXml/itemProps3.xml><?xml version="1.0" encoding="utf-8"?>
<ds:datastoreItem xmlns:ds="http://schemas.openxmlformats.org/officeDocument/2006/customXml" ds:itemID="{7248C554-C216-4748-B6B8-04FEA53EA0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bb3e5d-5d9a-41a2-b23c-a652c639d82c"/>
    <ds:schemaRef ds:uri="b6e7370b-7179-4676-9a6f-0d2482e7e8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Facet</Template>
  <TotalTime>35895</TotalTime>
  <Words>5592</Words>
  <Application>Microsoft Office PowerPoint</Application>
  <PresentationFormat>On-screen Show (4:3)</PresentationFormat>
  <Paragraphs>489</Paragraphs>
  <Slides>56</Slides>
  <Notes>52</Notes>
  <HiddenSlides>7</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56</vt:i4>
      </vt:variant>
    </vt:vector>
  </HeadingPairs>
  <TitlesOfParts>
    <vt:vector size="67" baseType="lpstr">
      <vt:lpstr>Calibri Light</vt:lpstr>
      <vt:lpstr>Arial</vt:lpstr>
      <vt:lpstr>Cambria Math</vt:lpstr>
      <vt:lpstr>Wingdings 3</vt:lpstr>
      <vt:lpstr>Calibri</vt:lpstr>
      <vt:lpstr>Trebuchet MS</vt:lpstr>
      <vt:lpstr>Helvetica Neue</vt:lpstr>
      <vt:lpstr>Century Gothic</vt:lpstr>
      <vt:lpstr>Symbol</vt:lpstr>
      <vt:lpstr>Facet</vt:lpstr>
      <vt:lpstr>Office Theme</vt:lpstr>
      <vt:lpstr>Wastewater systems effluent regulations</vt:lpstr>
      <vt:lpstr>DISCLAIMER </vt:lpstr>
      <vt:lpstr>OUTLINE </vt:lpstr>
      <vt:lpstr>WSER OVERVIEW </vt:lpstr>
      <vt:lpstr>WSER OVERVIEW </vt:lpstr>
      <vt:lpstr>PowerPoint Presentation</vt:lpstr>
      <vt:lpstr>WSER OVERVIEW – Who is Regulated? </vt:lpstr>
      <vt:lpstr>WSER OVERVIEW –  Type of Wastewater System</vt:lpstr>
      <vt:lpstr>WSER OVERVIEW – Calculate Volume of Effluent</vt:lpstr>
      <vt:lpstr>WSER OVERVIEW – Effluent Deposits</vt:lpstr>
      <vt:lpstr>WSER OVERVIEW – Authorization to Deposit</vt:lpstr>
      <vt:lpstr>WSER OVERVIEW – Authorization to Deposit</vt:lpstr>
      <vt:lpstr>WSER OVERVIEW –  National Effluent Quality Standards</vt:lpstr>
      <vt:lpstr>WSER OVERVIEW – Volume Determination</vt:lpstr>
      <vt:lpstr>MONITORING –  Small Systems </vt:lpstr>
      <vt:lpstr>MONITORING–  Intermittent Systems ≤ 2500m3/day</vt:lpstr>
      <vt:lpstr>MONITORING–  Intermittent Systems ≤ 2500m3/day</vt:lpstr>
      <vt:lpstr>MONITORING–  Continuous Systems with HRT ≥ 5 days and depositing ≤ 2500 m3/day </vt:lpstr>
      <vt:lpstr>MONITORING–  Continuous Systems with HRT ≥ 5 days and depositing ≤ 2500 m3/day </vt:lpstr>
      <vt:lpstr>MONITORING–  Continuous Systems with HRT &lt; 5 days and depositing ≤ 2500 m3/day </vt:lpstr>
      <vt:lpstr>MONITORING–  Continuous Systems with HRT ≥ 5 days and depositing ≤ 2500 m3/day </vt:lpstr>
      <vt:lpstr>MONITORING–  For Small Systems ≤ 2500m3/day</vt:lpstr>
      <vt:lpstr>SAMPLING–  Final Discharge Point</vt:lpstr>
      <vt:lpstr>SAMPLING–  Checklist Before Sampling</vt:lpstr>
      <vt:lpstr>PowerPoint Presentation</vt:lpstr>
      <vt:lpstr>SAMPLING–  During Sampling</vt:lpstr>
      <vt:lpstr>SAMPLING–  During Sampling</vt:lpstr>
      <vt:lpstr>SAMPLING–  During Sampling</vt:lpstr>
      <vt:lpstr>SAMPLING–  During Sampling – Un-ionized Ammonia (Optional)</vt:lpstr>
      <vt:lpstr>SAMPLING–  During Sampling – CBOD</vt:lpstr>
      <vt:lpstr>SAMPLING–  During Sampling – Suspended Solids</vt:lpstr>
      <vt:lpstr>SAMPLING–  During Sampling – Toxicity</vt:lpstr>
      <vt:lpstr>SAMPLING–  After Sampling</vt:lpstr>
      <vt:lpstr>REPORTING –  Requirements</vt:lpstr>
      <vt:lpstr>REPORTING –  Requirements</vt:lpstr>
      <vt:lpstr>REPORTING –  Quarterly Report Deadlines</vt:lpstr>
      <vt:lpstr>REPORTING –  Transitional and Temporary Authorizations</vt:lpstr>
      <vt:lpstr>REPORTING –  Temporary Bypass Authorizations</vt:lpstr>
      <vt:lpstr>REPORTING –  Temporary Authorization to Deposit Un-ionized Ammonia</vt:lpstr>
      <vt:lpstr>REPORTING –  WWTP Upgrades</vt:lpstr>
      <vt:lpstr>REPORTING –  Unauthorized Wastewater Deposits</vt:lpstr>
      <vt:lpstr>REPORTING –  Unauthorized Wastewater Deposits</vt:lpstr>
      <vt:lpstr>REPORTING –  Unauthorized Wastewater Deposits</vt:lpstr>
      <vt:lpstr>Procedure for unauthorized deposits</vt:lpstr>
      <vt:lpstr>REPORTING –  SWIM &amp; ERRIS </vt:lpstr>
      <vt:lpstr>REPORTING –  SWIM &amp; ERRIS </vt:lpstr>
      <vt:lpstr>REPORTING –  ERRIS </vt:lpstr>
      <vt:lpstr>REPORTING –  Record Keeping Requirements</vt:lpstr>
      <vt:lpstr>WSER Recap</vt:lpstr>
      <vt:lpstr>Achieving Compliance</vt:lpstr>
      <vt:lpstr>Proposed Amendments to the WSER</vt:lpstr>
      <vt:lpstr>Proposed Amendments</vt:lpstr>
      <vt:lpstr>Proposed Amendments</vt:lpstr>
      <vt:lpstr>Proposed Amendments –  Timeline</vt:lpstr>
      <vt:lpstr>Resources </vt:lpstr>
      <vt:lpstr>Questions and Contacts </vt:lpstr>
    </vt:vector>
  </TitlesOfParts>
  <Company>Environment Climate Change Canada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Wastewater systems Effluent Regulations</dc:title>
  <dc:creator>Maissan,Melissa [Edm]</dc:creator>
  <cp:lastModifiedBy>Maissan,Melissa (elle, la | she, her) (ECCC)</cp:lastModifiedBy>
  <cp:revision>123</cp:revision>
  <dcterms:created xsi:type="dcterms:W3CDTF">2021-05-19T20:22:00Z</dcterms:created>
  <dcterms:modified xsi:type="dcterms:W3CDTF">2023-06-09T14:43:43Z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0x01010075D0B20BB41BF245A74357C5242D202F</vt:lpwstr>
  </property>
</Properties>
</file>