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9"/>
  </p:notesMasterIdLst>
  <p:handoutMasterIdLst>
    <p:handoutMasterId r:id="rId40"/>
  </p:handoutMasterIdLst>
  <p:sldIdLst>
    <p:sldId id="256" r:id="rId2"/>
    <p:sldId id="257" r:id="rId3"/>
    <p:sldId id="258" r:id="rId4"/>
    <p:sldId id="294" r:id="rId5"/>
    <p:sldId id="259" r:id="rId6"/>
    <p:sldId id="260" r:id="rId7"/>
    <p:sldId id="261" r:id="rId8"/>
    <p:sldId id="29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96" r:id="rId26"/>
    <p:sldId id="279" r:id="rId27"/>
    <p:sldId id="280" r:id="rId28"/>
    <p:sldId id="281" r:id="rId29"/>
    <p:sldId id="282" r:id="rId30"/>
    <p:sldId id="283" r:id="rId31"/>
    <p:sldId id="284" r:id="rId32"/>
    <p:sldId id="285" r:id="rId33"/>
    <p:sldId id="286" r:id="rId34"/>
    <p:sldId id="287" r:id="rId35"/>
    <p:sldId id="288" r:id="rId36"/>
    <p:sldId id="292" r:id="rId37"/>
    <p:sldId id="297"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67" autoAdjust="0"/>
    <p:restoredTop sz="94660"/>
  </p:normalViewPr>
  <p:slideViewPr>
    <p:cSldViewPr snapToGrid="0">
      <p:cViewPr varScale="1">
        <p:scale>
          <a:sx n="107" d="100"/>
          <a:sy n="107" d="100"/>
        </p:scale>
        <p:origin x="120" y="27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25C8EE-0F15-467F-A1B4-6517C5D5E2E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a:extLst>
              <a:ext uri="{FF2B5EF4-FFF2-40B4-BE49-F238E27FC236}">
                <a16:creationId xmlns:a16="http://schemas.microsoft.com/office/drawing/2014/main" id="{63EB215F-8F86-4237-BA07-20296F15B1D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66F5554-33FB-40CC-9CFB-428F650A4CB4}" type="datetimeFigureOut">
              <a:rPr lang="en-CA" smtClean="0"/>
              <a:t>2023-06-14</a:t>
            </a:fld>
            <a:endParaRPr lang="en-CA" dirty="0"/>
          </a:p>
        </p:txBody>
      </p:sp>
      <p:sp>
        <p:nvSpPr>
          <p:cNvPr id="4" name="Footer Placeholder 3">
            <a:extLst>
              <a:ext uri="{FF2B5EF4-FFF2-40B4-BE49-F238E27FC236}">
                <a16:creationId xmlns:a16="http://schemas.microsoft.com/office/drawing/2014/main" id="{3276D30F-A3D7-4847-AA7C-9560A854762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BAB6C9F9-E8D8-426C-B2FE-DC83437F550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1967DB-BE6D-45B3-8DE2-D8C347C321E6}" type="slidenum">
              <a:rPr lang="en-CA" smtClean="0"/>
              <a:t>‹#›</a:t>
            </a:fld>
            <a:endParaRPr lang="en-CA" dirty="0"/>
          </a:p>
        </p:txBody>
      </p:sp>
    </p:spTree>
    <p:extLst>
      <p:ext uri="{BB962C8B-B14F-4D97-AF65-F5344CB8AC3E}">
        <p14:creationId xmlns:p14="http://schemas.microsoft.com/office/powerpoint/2010/main" val="153691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6D4D07-4B57-4C2D-8973-73B93931CD09}" type="datetimeFigureOut">
              <a:rPr lang="en-CA" smtClean="0"/>
              <a:t>2023-06-14</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A946D5-4597-481E-B557-39C819E64445}" type="slidenum">
              <a:rPr lang="en-CA" smtClean="0"/>
              <a:t>‹#›</a:t>
            </a:fld>
            <a:endParaRPr lang="en-CA" dirty="0"/>
          </a:p>
        </p:txBody>
      </p:sp>
    </p:spTree>
    <p:extLst>
      <p:ext uri="{BB962C8B-B14F-4D97-AF65-F5344CB8AC3E}">
        <p14:creationId xmlns:p14="http://schemas.microsoft.com/office/powerpoint/2010/main" val="5294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655341-2796-45EF-8193-D6DFAF9F18E2}"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Created by TSAG CRTP/Troubleshooter Lawrence Michetti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C183A7-EB8E-47B3-A568-5BE0D0854860}" type="datetime1">
              <a:rPr lang="en-US" smtClean="0"/>
              <a:t>6/14/2023</a:t>
            </a:fld>
            <a:endParaRPr lang="en-US" dirty="0"/>
          </a:p>
        </p:txBody>
      </p:sp>
      <p:sp>
        <p:nvSpPr>
          <p:cNvPr id="6" name="Footer Placeholder 5"/>
          <p:cNvSpPr>
            <a:spLocks noGrp="1"/>
          </p:cNvSpPr>
          <p:nvPr>
            <p:ph type="ftr" sz="quarter" idx="11"/>
          </p:nvPr>
        </p:nvSpPr>
        <p:spPr/>
        <p:txBody>
          <a:bodyPr/>
          <a:lstStyle/>
          <a:p>
            <a:r>
              <a:rPr lang="en-US"/>
              <a:t>Created by TSAG CRTP/Troubleshooter Lawrence Michetti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1E4607-84A0-4B75-93DE-CE487F141FA3}" type="datetime1">
              <a:rPr lang="en-US" smtClean="0"/>
              <a:t>6/14/2023</a:t>
            </a:fld>
            <a:endParaRPr lang="en-US" dirty="0"/>
          </a:p>
        </p:txBody>
      </p:sp>
      <p:sp>
        <p:nvSpPr>
          <p:cNvPr id="6" name="Footer Placeholder 5"/>
          <p:cNvSpPr>
            <a:spLocks noGrp="1"/>
          </p:cNvSpPr>
          <p:nvPr>
            <p:ph type="ftr" sz="quarter" idx="11"/>
          </p:nvPr>
        </p:nvSpPr>
        <p:spPr/>
        <p:txBody>
          <a:bodyPr/>
          <a:lstStyle/>
          <a:p>
            <a:r>
              <a:rPr lang="en-US"/>
              <a:t>Created by TSAG CRTP/Troubleshooter Lawrence Michetti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39D9C-BD3F-4FFD-8760-F70F1C1B4987}" type="datetime1">
              <a:rPr lang="en-US" smtClean="0"/>
              <a:t>6/14/2023</a:t>
            </a:fld>
            <a:endParaRPr lang="en-US" dirty="0"/>
          </a:p>
        </p:txBody>
      </p:sp>
      <p:sp>
        <p:nvSpPr>
          <p:cNvPr id="6" name="Footer Placeholder 5"/>
          <p:cNvSpPr>
            <a:spLocks noGrp="1"/>
          </p:cNvSpPr>
          <p:nvPr>
            <p:ph type="ftr" sz="quarter" idx="11"/>
          </p:nvPr>
        </p:nvSpPr>
        <p:spPr/>
        <p:txBody>
          <a:bodyPr/>
          <a:lstStyle/>
          <a:p>
            <a:r>
              <a:rPr lang="en-US"/>
              <a:t>Created by TSAG CRTP/Troubleshooter Lawrence Michetti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28B36A-0605-495A-A6B8-357C19E818FF}" type="datetime1">
              <a:rPr lang="en-US" smtClean="0"/>
              <a:t>6/14/2023</a:t>
            </a:fld>
            <a:endParaRPr lang="en-US" dirty="0"/>
          </a:p>
        </p:txBody>
      </p:sp>
      <p:sp>
        <p:nvSpPr>
          <p:cNvPr id="6" name="Footer Placeholder 5"/>
          <p:cNvSpPr>
            <a:spLocks noGrp="1"/>
          </p:cNvSpPr>
          <p:nvPr>
            <p:ph type="ftr" sz="quarter" idx="11"/>
          </p:nvPr>
        </p:nvSpPr>
        <p:spPr/>
        <p:txBody>
          <a:bodyPr/>
          <a:lstStyle/>
          <a:p>
            <a:r>
              <a:rPr lang="en-US"/>
              <a:t>Created by TSAG CRTP/Troubleshooter Lawrence Michetti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3D8DF9F-C0F6-4A44-B323-A66774BD9CF9}" type="datetime1">
              <a:rPr lang="en-US" smtClean="0"/>
              <a:t>6/14/2023</a:t>
            </a:fld>
            <a:endParaRPr lang="en-US" dirty="0"/>
          </a:p>
        </p:txBody>
      </p:sp>
      <p:sp>
        <p:nvSpPr>
          <p:cNvPr id="4" name="Footer Placeholder 3"/>
          <p:cNvSpPr>
            <a:spLocks noGrp="1"/>
          </p:cNvSpPr>
          <p:nvPr>
            <p:ph type="ftr" sz="quarter" idx="11"/>
          </p:nvPr>
        </p:nvSpPr>
        <p:spPr/>
        <p:txBody>
          <a:bodyPr/>
          <a:lstStyle/>
          <a:p>
            <a:r>
              <a:rPr lang="en-US"/>
              <a:t>Created by TSAG CRTP/Troubleshooter Lawrence Michetti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7BEE9C7-7BDC-4B81-B38D-EC115DD53B2E}" type="datetime1">
              <a:rPr lang="en-US" smtClean="0"/>
              <a:t>6/14/2023</a:t>
            </a:fld>
            <a:endParaRPr lang="en-US" dirty="0"/>
          </a:p>
        </p:txBody>
      </p:sp>
      <p:sp>
        <p:nvSpPr>
          <p:cNvPr id="4" name="Footer Placeholder 3"/>
          <p:cNvSpPr>
            <a:spLocks noGrp="1"/>
          </p:cNvSpPr>
          <p:nvPr>
            <p:ph type="ftr" sz="quarter" idx="11"/>
          </p:nvPr>
        </p:nvSpPr>
        <p:spPr/>
        <p:txBody>
          <a:bodyPr/>
          <a:lstStyle/>
          <a:p>
            <a:r>
              <a:rPr lang="en-US"/>
              <a:t>Created by TSAG CRTP/Troubleshooter Lawrence Michetti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64575-87AB-48DF-A067-7A21FEC31EB5}"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Created by TSAG CRTP/Troubleshooter Lawrence Michetti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4C8455-4272-44CE-A8E5-0C5E13B448CA}"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Created by TSAG CRTP/Troubleshooter Lawrence Michetti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07768-440C-4C3C-B850-051D38172980}"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Created by TSAG CRTP/Troubleshooter Lawrence Michetti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BA57F0-6C58-4E2E-9FC8-CFFEFB3F7089}"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Created by TSAG CRTP/Troubleshooter Lawrence Michetti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lvl1pPr>
              <a:defRPr b="1"/>
            </a:lvl1pPr>
          </a:lstStyle>
          <a:p>
            <a:r>
              <a:rPr lang="en-US" dirty="0"/>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8616A-3339-40C5-9BD2-9B90770FEC2C}" type="datetime1">
              <a:rPr lang="en-US" smtClean="0"/>
              <a:t>6/14/2023</a:t>
            </a:fld>
            <a:endParaRPr lang="en-US" dirty="0"/>
          </a:p>
        </p:txBody>
      </p:sp>
      <p:sp>
        <p:nvSpPr>
          <p:cNvPr id="6" name="Footer Placeholder 5"/>
          <p:cNvSpPr>
            <a:spLocks noGrp="1"/>
          </p:cNvSpPr>
          <p:nvPr>
            <p:ph type="ftr" sz="quarter" idx="11"/>
          </p:nvPr>
        </p:nvSpPr>
        <p:spPr/>
        <p:txBody>
          <a:bodyPr/>
          <a:lstStyle/>
          <a:p>
            <a:r>
              <a:rPr lang="en-US"/>
              <a:t>Created by TSAG CRTP/Troubleshooter Lawrence Michetti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8F43E5-D26B-4A08-9213-36893A60BD28}" type="datetime1">
              <a:rPr lang="en-US" smtClean="0"/>
              <a:t>6/14/2023</a:t>
            </a:fld>
            <a:endParaRPr lang="en-US" dirty="0"/>
          </a:p>
        </p:txBody>
      </p:sp>
      <p:sp>
        <p:nvSpPr>
          <p:cNvPr id="8" name="Footer Placeholder 7"/>
          <p:cNvSpPr>
            <a:spLocks noGrp="1"/>
          </p:cNvSpPr>
          <p:nvPr>
            <p:ph type="ftr" sz="quarter" idx="11"/>
          </p:nvPr>
        </p:nvSpPr>
        <p:spPr/>
        <p:txBody>
          <a:bodyPr/>
          <a:lstStyle/>
          <a:p>
            <a:r>
              <a:rPr lang="en-US"/>
              <a:t>Created by TSAG CRTP/Troubleshooter Lawrence Michetti</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03BDF-FF43-4ED5-AE5E-DBA87CCF3475}" type="datetime1">
              <a:rPr lang="en-US" smtClean="0"/>
              <a:t>6/14/2023</a:t>
            </a:fld>
            <a:endParaRPr lang="en-US" dirty="0"/>
          </a:p>
        </p:txBody>
      </p:sp>
      <p:sp>
        <p:nvSpPr>
          <p:cNvPr id="4" name="Footer Placeholder 3"/>
          <p:cNvSpPr>
            <a:spLocks noGrp="1"/>
          </p:cNvSpPr>
          <p:nvPr>
            <p:ph type="ftr" sz="quarter" idx="11"/>
          </p:nvPr>
        </p:nvSpPr>
        <p:spPr/>
        <p:txBody>
          <a:bodyPr/>
          <a:lstStyle/>
          <a:p>
            <a:r>
              <a:rPr lang="en-US"/>
              <a:t>Created by TSAG CRTP/Troubleshooter Lawrence Michetti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EF9D459-E905-47D4-AC8F-E3A355567792}" type="datetime1">
              <a:rPr lang="en-US" smtClean="0"/>
              <a:t>6/14/2023</a:t>
            </a:fld>
            <a:endParaRPr lang="en-US" dirty="0"/>
          </a:p>
        </p:txBody>
      </p:sp>
      <p:sp>
        <p:nvSpPr>
          <p:cNvPr id="3" name="Footer Placeholder 2"/>
          <p:cNvSpPr>
            <a:spLocks noGrp="1"/>
          </p:cNvSpPr>
          <p:nvPr>
            <p:ph type="ftr" sz="quarter" idx="11"/>
          </p:nvPr>
        </p:nvSpPr>
        <p:spPr/>
        <p:txBody>
          <a:bodyPr/>
          <a:lstStyle/>
          <a:p>
            <a:r>
              <a:rPr lang="en-US"/>
              <a:t>Created by TSAG CRTP/Troubleshooter Lawrence Michetti</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CA35A7-653D-4514-A0DD-B04E4B65BB7C}" type="datetime1">
              <a:rPr lang="en-US" smtClean="0"/>
              <a:t>6/14/2023</a:t>
            </a:fld>
            <a:endParaRPr lang="en-US" dirty="0"/>
          </a:p>
        </p:txBody>
      </p:sp>
      <p:sp>
        <p:nvSpPr>
          <p:cNvPr id="6" name="Footer Placeholder 5"/>
          <p:cNvSpPr>
            <a:spLocks noGrp="1"/>
          </p:cNvSpPr>
          <p:nvPr>
            <p:ph type="ftr" sz="quarter" idx="11"/>
          </p:nvPr>
        </p:nvSpPr>
        <p:spPr/>
        <p:txBody>
          <a:bodyPr/>
          <a:lstStyle/>
          <a:p>
            <a:r>
              <a:rPr lang="en-US"/>
              <a:t>Created by TSAG CRTP/Troubleshooter Lawrence Michetti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65AF9C-C04E-4956-9D6E-CC47667D437B}" type="datetime1">
              <a:rPr lang="en-US" smtClean="0"/>
              <a:t>6/14/2023</a:t>
            </a:fld>
            <a:endParaRPr lang="en-US" dirty="0"/>
          </a:p>
        </p:txBody>
      </p:sp>
      <p:sp>
        <p:nvSpPr>
          <p:cNvPr id="6" name="Footer Placeholder 5"/>
          <p:cNvSpPr>
            <a:spLocks noGrp="1"/>
          </p:cNvSpPr>
          <p:nvPr>
            <p:ph type="ftr" sz="quarter" idx="11"/>
          </p:nvPr>
        </p:nvSpPr>
        <p:spPr/>
        <p:txBody>
          <a:bodyPr/>
          <a:lstStyle/>
          <a:p>
            <a:r>
              <a:rPr lang="en-US"/>
              <a:t>Created by TSAG CRTP/Troubleshooter Lawrence Michetti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7D2BC58-05F5-4BA6-8E67-3D560E51896C}" type="datetime1">
              <a:rPr lang="en-US" smtClean="0"/>
              <a:t>6/14/2023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Created by TSAG CRTP/Troubleshooter Lawrence Michetti</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91778"/>
            <a:ext cx="8689976" cy="1470172"/>
          </a:xfrm>
        </p:spPr>
        <p:txBody>
          <a:bodyPr>
            <a:normAutofit fontScale="90000"/>
          </a:bodyPr>
          <a:lstStyle/>
          <a:p>
            <a:r>
              <a:rPr lang="en-CA" sz="5300" b="1" dirty="0"/>
              <a:t>Water Treatment Plants</a:t>
            </a:r>
            <a:br>
              <a:rPr lang="en-CA" dirty="0"/>
            </a:br>
            <a:endParaRPr lang="en-CA" dirty="0"/>
          </a:p>
        </p:txBody>
      </p:sp>
      <p:sp>
        <p:nvSpPr>
          <p:cNvPr id="3" name="Subtitle 2"/>
          <p:cNvSpPr>
            <a:spLocks noGrp="1"/>
          </p:cNvSpPr>
          <p:nvPr>
            <p:ph type="subTitle" idx="1"/>
          </p:nvPr>
        </p:nvSpPr>
        <p:spPr>
          <a:xfrm>
            <a:off x="1683900" y="2861949"/>
            <a:ext cx="8689976" cy="1371599"/>
          </a:xfrm>
        </p:spPr>
        <p:txBody>
          <a:bodyPr>
            <a:normAutofit fontScale="92500" lnSpcReduction="20000"/>
          </a:bodyPr>
          <a:lstStyle/>
          <a:p>
            <a:r>
              <a:rPr lang="en-CA" sz="4400" b="1" dirty="0"/>
              <a:t>Efficient ways to run your water plants</a:t>
            </a:r>
          </a:p>
          <a:p>
            <a:endParaRPr lang="en-CA" sz="2900" b="1" dirty="0"/>
          </a:p>
          <a:p>
            <a:endParaRPr lang="en-CA" sz="1600" dirty="0"/>
          </a:p>
          <a:p>
            <a:endParaRPr lang="en-CA" sz="1600" dirty="0"/>
          </a:p>
          <a:p>
            <a:endParaRPr lang="en-CA" sz="1600" dirty="0"/>
          </a:p>
          <a:p>
            <a:endParaRPr lang="en-CA" sz="1600" dirty="0"/>
          </a:p>
        </p:txBody>
      </p:sp>
      <p:sp>
        <p:nvSpPr>
          <p:cNvPr id="4" name="Rectangle 3">
            <a:extLst>
              <a:ext uri="{FF2B5EF4-FFF2-40B4-BE49-F238E27FC236}">
                <a16:creationId xmlns:a16="http://schemas.microsoft.com/office/drawing/2014/main" id="{2DB6E9B9-A23C-4520-AEC1-34524D95FB53}"/>
              </a:ext>
            </a:extLst>
          </p:cNvPr>
          <p:cNvSpPr/>
          <p:nvPr/>
        </p:nvSpPr>
        <p:spPr>
          <a:xfrm>
            <a:off x="2980888" y="4327131"/>
            <a:ext cx="6096000" cy="646331"/>
          </a:xfrm>
          <a:prstGeom prst="rect">
            <a:avLst/>
          </a:prstGeom>
        </p:spPr>
        <p:txBody>
          <a:bodyPr>
            <a:spAutoFit/>
          </a:bodyPr>
          <a:lstStyle/>
          <a:p>
            <a:pPr algn="ctr"/>
            <a:r>
              <a:rPr lang="en-CA" dirty="0"/>
              <a:t>Lawrence Michetti, TSAG CRTP </a:t>
            </a:r>
          </a:p>
          <a:p>
            <a:pPr algn="ctr"/>
            <a:r>
              <a:rPr lang="en-CA" dirty="0"/>
              <a:t>May 2023</a:t>
            </a:r>
          </a:p>
        </p:txBody>
      </p:sp>
    </p:spTree>
    <p:extLst>
      <p:ext uri="{BB962C8B-B14F-4D97-AF65-F5344CB8AC3E}">
        <p14:creationId xmlns:p14="http://schemas.microsoft.com/office/powerpoint/2010/main" val="238872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3388"/>
          </a:xfrm>
        </p:spPr>
        <p:txBody>
          <a:bodyPr/>
          <a:lstStyle/>
          <a:p>
            <a:r>
              <a:rPr lang="en-CA" b="1" dirty="0"/>
              <a:t>Facts continued</a:t>
            </a:r>
          </a:p>
        </p:txBody>
      </p:sp>
      <p:pic>
        <p:nvPicPr>
          <p:cNvPr id="4" name="Content Placeholder 3"/>
          <p:cNvPicPr>
            <a:picLocks noGrp="1" noChangeAspect="1"/>
          </p:cNvPicPr>
          <p:nvPr>
            <p:ph sz="quarter" idx="13"/>
          </p:nvPr>
        </p:nvPicPr>
        <p:blipFill>
          <a:blip r:embed="rId3"/>
          <a:stretch>
            <a:fillRect/>
          </a:stretch>
        </p:blipFill>
        <p:spPr>
          <a:xfrm>
            <a:off x="2558693" y="1468074"/>
            <a:ext cx="6613300" cy="4484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a:extLst>
              <a:ext uri="{FF2B5EF4-FFF2-40B4-BE49-F238E27FC236}">
                <a16:creationId xmlns:a16="http://schemas.microsoft.com/office/drawing/2014/main" id="{B793B78D-AE89-4457-8776-A50EE56FEBB4}"/>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7" name="Footer Placeholder 6">
            <a:extLst>
              <a:ext uri="{FF2B5EF4-FFF2-40B4-BE49-F238E27FC236}">
                <a16:creationId xmlns:a16="http://schemas.microsoft.com/office/drawing/2014/main" id="{FC1E2678-CB48-490D-853C-4D6CB7B1F395}"/>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44453489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23722"/>
          </a:xfrm>
        </p:spPr>
        <p:txBody>
          <a:bodyPr/>
          <a:lstStyle/>
          <a:p>
            <a:r>
              <a:rPr lang="en-CA" b="1" dirty="0"/>
              <a:t>Clarifier Tips</a:t>
            </a:r>
          </a:p>
        </p:txBody>
      </p:sp>
      <p:sp>
        <p:nvSpPr>
          <p:cNvPr id="3" name="Content Placeholder 2"/>
          <p:cNvSpPr>
            <a:spLocks noGrp="1"/>
          </p:cNvSpPr>
          <p:nvPr>
            <p:ph sz="quarter" idx="13"/>
          </p:nvPr>
        </p:nvSpPr>
        <p:spPr>
          <a:xfrm>
            <a:off x="913774" y="1342240"/>
            <a:ext cx="10363826" cy="5267566"/>
          </a:xfrm>
        </p:spPr>
        <p:txBody>
          <a:bodyPr>
            <a:normAutofit/>
          </a:bodyPr>
          <a:lstStyle/>
          <a:p>
            <a:pPr marL="457200" indent="-457200">
              <a:buFont typeface="+mj-lt"/>
              <a:buAutoNum type="alphaUcPeriod"/>
            </a:pPr>
            <a:r>
              <a:rPr lang="en-CA" cap="none" dirty="0"/>
              <a:t>Do Not let sludge age too long; Check it every day. </a:t>
            </a:r>
          </a:p>
          <a:p>
            <a:pPr lvl="1"/>
            <a:r>
              <a:rPr lang="en-CA" cap="none" dirty="0"/>
              <a:t>Never let turn septic or you will have carryover to your filter. Adjust your de sludge time. Top sample port should be clear.</a:t>
            </a:r>
          </a:p>
          <a:p>
            <a:pPr marL="457200" indent="-457200">
              <a:buFont typeface="+mj-lt"/>
              <a:buAutoNum type="alphaUcPeriod"/>
            </a:pPr>
            <a:r>
              <a:rPr lang="en-CA" cap="none" dirty="0"/>
              <a:t>You may have to increase your de sludge rate if density current are affecting your clarifier.</a:t>
            </a:r>
          </a:p>
          <a:p>
            <a:pPr marL="457200" indent="-457200">
              <a:buFont typeface="+mj-lt"/>
              <a:buAutoNum type="alphaUcPeriod"/>
            </a:pPr>
            <a:r>
              <a:rPr lang="en-CA" cap="none" dirty="0"/>
              <a:t>Tube settlers increase the surface area of your clarifier by two to three times the surface. They also trap carry over floc till its dense enough to slough off back down.</a:t>
            </a:r>
          </a:p>
          <a:p>
            <a:pPr marL="457200" indent="-457200">
              <a:buFont typeface="+mj-lt"/>
              <a:buAutoNum type="alphaUcPeriod"/>
            </a:pPr>
            <a:r>
              <a:rPr lang="en-CA" cap="none" dirty="0"/>
              <a:t>You may have to de sludge your plant below the tube settlers more often if loading rate on plant is to high, Therefore producing more sludge.</a:t>
            </a:r>
          </a:p>
          <a:p>
            <a:pPr marL="457200" indent="-457200">
              <a:buFont typeface="+mj-lt"/>
              <a:buAutoNum type="alphaUcPeriod"/>
            </a:pPr>
            <a:r>
              <a:rPr lang="en-CA" cap="none" dirty="0"/>
              <a:t>It is better to have short draw offs than long ones on your de sludge times. a cone of depression will form and you will only de sludge water and not sludge.</a:t>
            </a:r>
          </a:p>
          <a:p>
            <a:pPr marL="457200" indent="-457200">
              <a:buFont typeface="+mj-lt"/>
              <a:buAutoNum type="alphaUcPeriod"/>
            </a:pPr>
            <a:endParaRPr lang="en-CA" dirty="0"/>
          </a:p>
        </p:txBody>
      </p:sp>
      <p:sp>
        <p:nvSpPr>
          <p:cNvPr id="6" name="Slide Number Placeholder 5">
            <a:extLst>
              <a:ext uri="{FF2B5EF4-FFF2-40B4-BE49-F238E27FC236}">
                <a16:creationId xmlns:a16="http://schemas.microsoft.com/office/drawing/2014/main" id="{610FC46B-6C1B-4B42-BA45-40BCED2AFEB8}"/>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Footer Placeholder 6">
            <a:extLst>
              <a:ext uri="{FF2B5EF4-FFF2-40B4-BE49-F238E27FC236}">
                <a16:creationId xmlns:a16="http://schemas.microsoft.com/office/drawing/2014/main" id="{0A03C7F0-7799-428F-98C7-B62888DD7528}"/>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62844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65666"/>
          </a:xfrm>
        </p:spPr>
        <p:txBody>
          <a:bodyPr/>
          <a:lstStyle/>
          <a:p>
            <a:r>
              <a:rPr lang="en-CA" b="1" dirty="0"/>
              <a:t>Dual media filters</a:t>
            </a:r>
          </a:p>
        </p:txBody>
      </p:sp>
      <p:pic>
        <p:nvPicPr>
          <p:cNvPr id="9" name="Content Placeholder 8"/>
          <p:cNvPicPr>
            <a:picLocks noGrp="1" noChangeAspect="1"/>
          </p:cNvPicPr>
          <p:nvPr>
            <p:ph sz="quarter" idx="13"/>
          </p:nvPr>
        </p:nvPicPr>
        <p:blipFill>
          <a:blip r:embed="rId3"/>
          <a:stretch>
            <a:fillRect/>
          </a:stretch>
        </p:blipFill>
        <p:spPr>
          <a:xfrm>
            <a:off x="2618290" y="1468073"/>
            <a:ext cx="5758152" cy="4323127"/>
          </a:xfrm>
          <a:prstGeom prst="rect">
            <a:avLst/>
          </a:prstGeom>
        </p:spPr>
      </p:pic>
      <p:sp>
        <p:nvSpPr>
          <p:cNvPr id="5" name="Slide Number Placeholder 4">
            <a:extLst>
              <a:ext uri="{FF2B5EF4-FFF2-40B4-BE49-F238E27FC236}">
                <a16:creationId xmlns:a16="http://schemas.microsoft.com/office/drawing/2014/main" id="{BA292A6B-2EE3-40D4-83D3-94101BC92080}"/>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Footer Placeholder 5">
            <a:extLst>
              <a:ext uri="{FF2B5EF4-FFF2-40B4-BE49-F238E27FC236}">
                <a16:creationId xmlns:a16="http://schemas.microsoft.com/office/drawing/2014/main" id="{E354ADC4-82B8-4960-8DD6-3422B3A036BA}"/>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1569658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90833"/>
          </a:xfrm>
        </p:spPr>
        <p:txBody>
          <a:bodyPr/>
          <a:lstStyle/>
          <a:p>
            <a:r>
              <a:rPr lang="en-CA" b="1" dirty="0"/>
              <a:t>Filter media</a:t>
            </a:r>
          </a:p>
        </p:txBody>
      </p:sp>
      <p:sp>
        <p:nvSpPr>
          <p:cNvPr id="3" name="Content Placeholder 2"/>
          <p:cNvSpPr>
            <a:spLocks noGrp="1"/>
          </p:cNvSpPr>
          <p:nvPr>
            <p:ph sz="quarter" idx="13"/>
          </p:nvPr>
        </p:nvSpPr>
        <p:spPr>
          <a:xfrm>
            <a:off x="913774" y="1409350"/>
            <a:ext cx="10363826" cy="5026284"/>
          </a:xfrm>
        </p:spPr>
        <p:txBody>
          <a:bodyPr>
            <a:normAutofit/>
          </a:bodyPr>
          <a:lstStyle/>
          <a:p>
            <a:pPr marL="0" indent="0">
              <a:buNone/>
            </a:pPr>
            <a:r>
              <a:rPr lang="en-CA" b="1" cap="none" dirty="0"/>
              <a:t>Stage 3:  The Filters</a:t>
            </a:r>
          </a:p>
          <a:p>
            <a:r>
              <a:rPr lang="en-CA" dirty="0"/>
              <a:t>Anthracite (basically its crushed coal)</a:t>
            </a:r>
          </a:p>
          <a:p>
            <a:pPr lvl="1"/>
            <a:r>
              <a:rPr lang="en-CA" i="1" cap="none" dirty="0"/>
              <a:t>Its light weight allows it to settle on top the sand later. It covers the whole top area and distributes an even pressure over the sand. It traps particles and aids in the sand from plugging up to fast. It also works on the low adsorption principle. Used to remove turbidity and suspended solids. </a:t>
            </a:r>
          </a:p>
          <a:p>
            <a:r>
              <a:rPr lang="en-US" dirty="0"/>
              <a:t>Sand: </a:t>
            </a:r>
          </a:p>
          <a:p>
            <a:pPr lvl="1"/>
            <a:r>
              <a:rPr lang="en-US" i="1" cap="none" dirty="0"/>
              <a:t>The sand removes the smaller turbidity by adhesion and straining. Usually as small as 20 -30 microns. Helps remove turbidity, fluoride, iron particles, manganese particles, silt, algae, etc. </a:t>
            </a:r>
          </a:p>
          <a:p>
            <a:r>
              <a:rPr lang="en-US" dirty="0"/>
              <a:t>Gravel: </a:t>
            </a:r>
          </a:p>
          <a:p>
            <a:pPr lvl="1"/>
            <a:r>
              <a:rPr lang="en-US" i="1" cap="none" dirty="0"/>
              <a:t>supports the media and protects the under drains.</a:t>
            </a:r>
            <a:endParaRPr lang="en-CA" i="1" cap="none" dirty="0"/>
          </a:p>
        </p:txBody>
      </p:sp>
      <p:sp>
        <p:nvSpPr>
          <p:cNvPr id="6" name="Slide Number Placeholder 5">
            <a:extLst>
              <a:ext uri="{FF2B5EF4-FFF2-40B4-BE49-F238E27FC236}">
                <a16:creationId xmlns:a16="http://schemas.microsoft.com/office/drawing/2014/main" id="{BF8F6392-906C-4B5C-8C18-DD2DFB02557C}"/>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7" name="Footer Placeholder 6">
            <a:extLst>
              <a:ext uri="{FF2B5EF4-FFF2-40B4-BE49-F238E27FC236}">
                <a16:creationId xmlns:a16="http://schemas.microsoft.com/office/drawing/2014/main" id="{929E6BBA-0A2A-4D60-BF95-9FBBB89863E7}"/>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84744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16668"/>
          </a:xfrm>
        </p:spPr>
        <p:txBody>
          <a:bodyPr>
            <a:normAutofit fontScale="90000"/>
          </a:bodyPr>
          <a:lstStyle/>
          <a:p>
            <a:br>
              <a:rPr lang="en-US" dirty="0"/>
            </a:br>
            <a:r>
              <a:rPr lang="en-US" sz="4000" b="1" dirty="0"/>
              <a:t>dissolved air floatation (Daf)</a:t>
            </a:r>
            <a:br>
              <a:rPr lang="en-US" sz="4000" b="1" dirty="0"/>
            </a:br>
            <a:r>
              <a:rPr lang="en-US" sz="4000" b="1" dirty="0"/>
              <a:t>Addition to filter     </a:t>
            </a:r>
            <a:br>
              <a:rPr lang="en-US" dirty="0"/>
            </a:br>
            <a:endParaRPr lang="en-CA"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3175" y="1761689"/>
            <a:ext cx="5350312" cy="4012734"/>
          </a:xfrm>
        </p:spPr>
      </p:pic>
      <p:sp>
        <p:nvSpPr>
          <p:cNvPr id="6" name="Slide Number Placeholder 5">
            <a:extLst>
              <a:ext uri="{FF2B5EF4-FFF2-40B4-BE49-F238E27FC236}">
                <a16:creationId xmlns:a16="http://schemas.microsoft.com/office/drawing/2014/main" id="{B966E0B9-DC65-4943-982C-CF17BA1ACFB6}"/>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7" name="Footer Placeholder 6">
            <a:extLst>
              <a:ext uri="{FF2B5EF4-FFF2-40B4-BE49-F238E27FC236}">
                <a16:creationId xmlns:a16="http://schemas.microsoft.com/office/drawing/2014/main" id="{3495DCBB-4BBD-4C2E-9257-53D987000B9F}"/>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87962269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49556"/>
          </a:xfrm>
        </p:spPr>
        <p:txBody>
          <a:bodyPr/>
          <a:lstStyle/>
          <a:p>
            <a:r>
              <a:rPr lang="en-US" b="1" dirty="0"/>
              <a:t>Reasons for DAF addition to filter </a:t>
            </a:r>
            <a:endParaRPr lang="en-CA" b="1" dirty="0"/>
          </a:p>
        </p:txBody>
      </p:sp>
      <p:sp>
        <p:nvSpPr>
          <p:cNvPr id="3" name="Content Placeholder 2"/>
          <p:cNvSpPr>
            <a:spLocks noGrp="1"/>
          </p:cNvSpPr>
          <p:nvPr>
            <p:ph sz="quarter" idx="13"/>
          </p:nvPr>
        </p:nvSpPr>
        <p:spPr>
          <a:xfrm>
            <a:off x="913774" y="1812022"/>
            <a:ext cx="10363826" cy="3979177"/>
          </a:xfrm>
        </p:spPr>
        <p:txBody>
          <a:bodyPr/>
          <a:lstStyle/>
          <a:p>
            <a:pPr marL="457200" indent="-457200">
              <a:buFont typeface="+mj-lt"/>
              <a:buAutoNum type="arabicPeriod"/>
            </a:pPr>
            <a:r>
              <a:rPr lang="en-US" cap="none" dirty="0"/>
              <a:t>Aids in floating carry over in plant upsets.</a:t>
            </a:r>
          </a:p>
          <a:p>
            <a:pPr marL="457200" indent="-457200">
              <a:buFont typeface="+mj-lt"/>
              <a:buAutoNum type="arabicPeriod"/>
            </a:pPr>
            <a:r>
              <a:rPr lang="en-US" cap="none" dirty="0"/>
              <a:t>Helps with algae removal.</a:t>
            </a:r>
          </a:p>
          <a:p>
            <a:pPr marL="457200" indent="-457200">
              <a:buFont typeface="+mj-lt"/>
              <a:buAutoNum type="arabicPeriod"/>
            </a:pPr>
            <a:r>
              <a:rPr lang="en-US" cap="none" dirty="0"/>
              <a:t>Aids in iron and manganese removal.</a:t>
            </a:r>
          </a:p>
          <a:p>
            <a:pPr marL="457200" indent="-457200">
              <a:buFont typeface="+mj-lt"/>
              <a:buAutoNum type="arabicPeriod"/>
            </a:pPr>
            <a:r>
              <a:rPr lang="en-US" cap="none" dirty="0"/>
              <a:t>Saves money on removing filter aids.</a:t>
            </a:r>
          </a:p>
          <a:p>
            <a:pPr marL="457200" indent="-457200">
              <a:buFont typeface="+mj-lt"/>
              <a:buAutoNum type="arabicPeriod"/>
            </a:pPr>
            <a:r>
              <a:rPr lang="en-US" cap="none" dirty="0"/>
              <a:t>Extends filter runtimes by reducing filter loading rates.</a:t>
            </a:r>
            <a:endParaRPr lang="en-CA" cap="none" dirty="0"/>
          </a:p>
        </p:txBody>
      </p:sp>
      <p:sp>
        <p:nvSpPr>
          <p:cNvPr id="6" name="Slide Number Placeholder 5">
            <a:extLst>
              <a:ext uri="{FF2B5EF4-FFF2-40B4-BE49-F238E27FC236}">
                <a16:creationId xmlns:a16="http://schemas.microsoft.com/office/drawing/2014/main" id="{5ECEB18E-FC99-4FCA-ABD6-40AE348816E8}"/>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7" name="Footer Placeholder 6">
            <a:extLst>
              <a:ext uri="{FF2B5EF4-FFF2-40B4-BE49-F238E27FC236}">
                <a16:creationId xmlns:a16="http://schemas.microsoft.com/office/drawing/2014/main" id="{9C3034C7-BED7-454A-A348-08D4947700E5}"/>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25883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23722"/>
          </a:xfrm>
        </p:spPr>
        <p:txBody>
          <a:bodyPr/>
          <a:lstStyle/>
          <a:p>
            <a:r>
              <a:rPr lang="en-US" b="1" dirty="0"/>
              <a:t>Direct filtration (df) Plants</a:t>
            </a:r>
            <a:endParaRPr lang="en-CA" b="1" dirty="0"/>
          </a:p>
        </p:txBody>
      </p:sp>
      <p:sp>
        <p:nvSpPr>
          <p:cNvPr id="3" name="Content Placeholder 2"/>
          <p:cNvSpPr>
            <a:spLocks noGrp="1"/>
          </p:cNvSpPr>
          <p:nvPr>
            <p:ph sz="quarter" idx="13"/>
          </p:nvPr>
        </p:nvSpPr>
        <p:spPr>
          <a:xfrm>
            <a:off x="913774" y="1711354"/>
            <a:ext cx="10363826" cy="4079845"/>
          </a:xfrm>
        </p:spPr>
        <p:txBody>
          <a:bodyPr/>
          <a:lstStyle/>
          <a:p>
            <a:pPr algn="just"/>
            <a:r>
              <a:rPr lang="en-US" cap="none" dirty="0"/>
              <a:t>Direct filtration plants are used when good source water is found. </a:t>
            </a:r>
          </a:p>
          <a:p>
            <a:pPr algn="just"/>
            <a:r>
              <a:rPr lang="en-US" cap="none" dirty="0"/>
              <a:t>They are another type of conventional plant, except they do not have a clarifier. </a:t>
            </a:r>
          </a:p>
          <a:p>
            <a:pPr algn="just"/>
            <a:r>
              <a:rPr lang="en-US" cap="none" dirty="0"/>
              <a:t>Flash mix, flocculation with gravel or plastic beads to trap it. Then straight into filtration. </a:t>
            </a:r>
          </a:p>
          <a:p>
            <a:pPr algn="just"/>
            <a:r>
              <a:rPr lang="en-US" cap="none" dirty="0"/>
              <a:t>It is designed for source water with less than 10 ntu, low color, low toc, low algae. Floc particle sizes are smaller in df plants because no settling of particles is needed without a clarification process. The advantages are longer filter runs because of a deeper filter bed, less sludge production, less coagulation amounts, and the volume of solids applied to filters are less.</a:t>
            </a:r>
            <a:endParaRPr lang="en-CA" cap="none" dirty="0"/>
          </a:p>
        </p:txBody>
      </p:sp>
      <p:sp>
        <p:nvSpPr>
          <p:cNvPr id="6" name="Slide Number Placeholder 5">
            <a:extLst>
              <a:ext uri="{FF2B5EF4-FFF2-40B4-BE49-F238E27FC236}">
                <a16:creationId xmlns:a16="http://schemas.microsoft.com/office/drawing/2014/main" id="{8165F5B0-656E-4545-9328-904A826EC628}"/>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7" name="Footer Placeholder 6">
            <a:extLst>
              <a:ext uri="{FF2B5EF4-FFF2-40B4-BE49-F238E27FC236}">
                <a16:creationId xmlns:a16="http://schemas.microsoft.com/office/drawing/2014/main" id="{420E5F8F-7144-4278-9EB4-E606297BE294}"/>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17050042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Direct filtration</a:t>
            </a:r>
            <a:endParaRPr lang="en-CA" dirty="0"/>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2367092"/>
            <a:ext cx="5105400" cy="3424107"/>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172200" y="2367092"/>
            <a:ext cx="5105400" cy="3424107"/>
          </a:xfrm>
        </p:spPr>
      </p:pic>
      <p:sp>
        <p:nvSpPr>
          <p:cNvPr id="5" name="Slide Number Placeholder 4">
            <a:extLst>
              <a:ext uri="{FF2B5EF4-FFF2-40B4-BE49-F238E27FC236}">
                <a16:creationId xmlns:a16="http://schemas.microsoft.com/office/drawing/2014/main" id="{5EE8E999-BB4D-4F64-8804-4DF02320B8D3}"/>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6" name="Footer Placeholder 5">
            <a:extLst>
              <a:ext uri="{FF2B5EF4-FFF2-40B4-BE49-F238E27FC236}">
                <a16:creationId xmlns:a16="http://schemas.microsoft.com/office/drawing/2014/main" id="{2B2ED899-EB1D-4091-89C6-C8D86F7BEAC3}"/>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11141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15333"/>
          </a:xfrm>
        </p:spPr>
        <p:txBody>
          <a:bodyPr/>
          <a:lstStyle/>
          <a:p>
            <a:r>
              <a:rPr lang="en-US" b="1" dirty="0"/>
              <a:t>DAF (dissolved air floatation)</a:t>
            </a:r>
            <a:endParaRPr lang="en-CA" b="1" dirty="0"/>
          </a:p>
        </p:txBody>
      </p:sp>
      <p:sp>
        <p:nvSpPr>
          <p:cNvPr id="3" name="Content Placeholder 2"/>
          <p:cNvSpPr>
            <a:spLocks noGrp="1"/>
          </p:cNvSpPr>
          <p:nvPr>
            <p:ph sz="quarter" idx="13"/>
          </p:nvPr>
        </p:nvSpPr>
        <p:spPr>
          <a:xfrm>
            <a:off x="913775" y="1795245"/>
            <a:ext cx="10363826" cy="4021122"/>
          </a:xfrm>
        </p:spPr>
        <p:txBody>
          <a:bodyPr>
            <a:normAutofit/>
          </a:bodyPr>
          <a:lstStyle/>
          <a:p>
            <a:pPr algn="just"/>
            <a:r>
              <a:rPr lang="en-US" cap="none" dirty="0"/>
              <a:t>A DAF is an advanced clarification system. </a:t>
            </a:r>
          </a:p>
          <a:p>
            <a:pPr lvl="1" algn="just">
              <a:buFont typeface="Wingdings" panose="05000000000000000000" pitchFamily="2" charset="2"/>
              <a:buChar char="Ø"/>
            </a:pPr>
            <a:r>
              <a:rPr lang="en-US" cap="none" dirty="0"/>
              <a:t>This system utilizes air in the water with a special pressurized pump or saturation tower. The dissolved oxygen then is released in the water by backpressure flowing through needle valves. It then breaks out in solution at atmospheric pressure producing micro bubbles. Coagulant is introduced at the flash mixer and flocculators and flows against a deflector plate that mixes with the micro bubbles. The micro bubbles then attach to the floc and is floated up to the top of the water and then skimmed of to a waste trough. The clean water is collected on the bottom of the tank. 10-20% of the water is recycled back to the saturation tower and the rest proceeds to the filter.</a:t>
            </a:r>
            <a:endParaRPr lang="en-CA" cap="none" dirty="0"/>
          </a:p>
        </p:txBody>
      </p:sp>
      <p:sp>
        <p:nvSpPr>
          <p:cNvPr id="6" name="Slide Number Placeholder 5">
            <a:extLst>
              <a:ext uri="{FF2B5EF4-FFF2-40B4-BE49-F238E27FC236}">
                <a16:creationId xmlns:a16="http://schemas.microsoft.com/office/drawing/2014/main" id="{9085D9D3-9E44-4A1A-BDB3-B07B84A7D22C}"/>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7" name="Footer Placeholder 6">
            <a:extLst>
              <a:ext uri="{FF2B5EF4-FFF2-40B4-BE49-F238E27FC236}">
                <a16:creationId xmlns:a16="http://schemas.microsoft.com/office/drawing/2014/main" id="{43318BB0-2956-4AA7-BF06-67A5AC93DAF1}"/>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80592485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10364452" cy="858473"/>
          </a:xfrm>
        </p:spPr>
        <p:txBody>
          <a:bodyPr/>
          <a:lstStyle/>
          <a:p>
            <a:r>
              <a:rPr lang="en-US" b="1" dirty="0"/>
              <a:t>DAF illustration</a:t>
            </a:r>
            <a:endParaRPr lang="en-CA" b="1" dirty="0"/>
          </a:p>
        </p:txBody>
      </p:sp>
      <p:sp>
        <p:nvSpPr>
          <p:cNvPr id="6" name="Text Placeholder 5"/>
          <p:cNvSpPr>
            <a:spLocks noGrp="1"/>
          </p:cNvSpPr>
          <p:nvPr>
            <p:ph type="body" idx="1"/>
          </p:nvPr>
        </p:nvSpPr>
        <p:spPr/>
        <p:txBody>
          <a:bodyPr/>
          <a:lstStyle/>
          <a:p>
            <a:r>
              <a:rPr lang="en-US" dirty="0"/>
              <a:t>DAF</a:t>
            </a:r>
            <a:endParaRPr lang="en-CA" dirty="0"/>
          </a:p>
        </p:txBody>
      </p:sp>
      <p:sp>
        <p:nvSpPr>
          <p:cNvPr id="9" name="Text Placeholder 8"/>
          <p:cNvSpPr>
            <a:spLocks noGrp="1"/>
          </p:cNvSpPr>
          <p:nvPr>
            <p:ph type="body" sz="half" idx="15"/>
          </p:nvPr>
        </p:nvSpPr>
        <p:spPr/>
        <p:txBody>
          <a:bodyPr/>
          <a:lstStyle/>
          <a:p>
            <a:endParaRPr lang="en-CA" dirty="0"/>
          </a:p>
        </p:txBody>
      </p:sp>
      <p:sp>
        <p:nvSpPr>
          <p:cNvPr id="7" name="Text Placeholder 6"/>
          <p:cNvSpPr>
            <a:spLocks noGrp="1"/>
          </p:cNvSpPr>
          <p:nvPr>
            <p:ph type="body" sz="quarter" idx="3"/>
          </p:nvPr>
        </p:nvSpPr>
        <p:spPr/>
        <p:txBody>
          <a:bodyPr/>
          <a:lstStyle/>
          <a:p>
            <a:r>
              <a:rPr lang="en-US" dirty="0"/>
              <a:t>DAF</a:t>
            </a:r>
            <a:endParaRPr lang="en-CA" dirty="0"/>
          </a:p>
        </p:txBody>
      </p:sp>
      <p:sp>
        <p:nvSpPr>
          <p:cNvPr id="10" name="Text Placeholder 9"/>
          <p:cNvSpPr>
            <a:spLocks noGrp="1"/>
          </p:cNvSpPr>
          <p:nvPr>
            <p:ph type="body" sz="half" idx="16"/>
          </p:nvPr>
        </p:nvSpPr>
        <p:spPr/>
        <p:txBody>
          <a:bodyPr/>
          <a:lstStyle/>
          <a:p>
            <a:endParaRPr lang="en-CA" dirty="0"/>
          </a:p>
        </p:txBody>
      </p:sp>
      <p:sp>
        <p:nvSpPr>
          <p:cNvPr id="8" name="Text Placeholder 7"/>
          <p:cNvSpPr>
            <a:spLocks noGrp="1"/>
          </p:cNvSpPr>
          <p:nvPr>
            <p:ph type="body" sz="quarter" idx="13"/>
          </p:nvPr>
        </p:nvSpPr>
        <p:spPr/>
        <p:txBody>
          <a:bodyPr/>
          <a:lstStyle/>
          <a:p>
            <a:r>
              <a:rPr lang="en-US" dirty="0"/>
              <a:t>DAF</a:t>
            </a:r>
            <a:endParaRPr lang="en-CA" dirty="0"/>
          </a:p>
        </p:txBody>
      </p:sp>
      <p:sp>
        <p:nvSpPr>
          <p:cNvPr id="11" name="Text Placeholder 10"/>
          <p:cNvSpPr>
            <a:spLocks noGrp="1"/>
          </p:cNvSpPr>
          <p:nvPr>
            <p:ph type="body" sz="half" idx="17"/>
          </p:nvPr>
        </p:nvSpPr>
        <p:spPr/>
        <p:txBody>
          <a:bodyPr/>
          <a:lstStyle/>
          <a:p>
            <a:endParaRPr lang="en-CA"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84" y="2943355"/>
            <a:ext cx="3298975" cy="284784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557" y="2943356"/>
            <a:ext cx="3303353" cy="284784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717" y="2943355"/>
            <a:ext cx="3306509" cy="2847846"/>
          </a:xfrm>
          <a:prstGeom prst="rect">
            <a:avLst/>
          </a:prstGeom>
        </p:spPr>
      </p:pic>
      <p:sp>
        <p:nvSpPr>
          <p:cNvPr id="5" name="Slide Number Placeholder 4">
            <a:extLst>
              <a:ext uri="{FF2B5EF4-FFF2-40B4-BE49-F238E27FC236}">
                <a16:creationId xmlns:a16="http://schemas.microsoft.com/office/drawing/2014/main" id="{711D8AD5-F236-47DD-8345-545609FC2632}"/>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15" name="Footer Placeholder 14">
            <a:extLst>
              <a:ext uri="{FF2B5EF4-FFF2-40B4-BE49-F238E27FC236}">
                <a16:creationId xmlns:a16="http://schemas.microsoft.com/office/drawing/2014/main" id="{2BB41898-DB1F-4113-B5A8-38D3BBCC71C3}"/>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02701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33446"/>
          </a:xfrm>
        </p:spPr>
        <p:txBody>
          <a:bodyPr/>
          <a:lstStyle/>
          <a:p>
            <a:r>
              <a:rPr lang="en-CA" b="1" dirty="0"/>
              <a:t>Conventional up flow</a:t>
            </a:r>
          </a:p>
        </p:txBody>
      </p:sp>
      <p:sp>
        <p:nvSpPr>
          <p:cNvPr id="3" name="Content Placeholder 2"/>
          <p:cNvSpPr>
            <a:spLocks noGrp="1"/>
          </p:cNvSpPr>
          <p:nvPr>
            <p:ph sz="quarter" idx="13"/>
          </p:nvPr>
        </p:nvSpPr>
        <p:spPr>
          <a:xfrm>
            <a:off x="913774" y="1744910"/>
            <a:ext cx="10363826" cy="4046289"/>
          </a:xfrm>
        </p:spPr>
        <p:txBody>
          <a:bodyPr>
            <a:normAutofit/>
          </a:bodyPr>
          <a:lstStyle/>
          <a:p>
            <a:pPr algn="just"/>
            <a:r>
              <a:rPr lang="en-CA" cap="none" dirty="0"/>
              <a:t>The conventional water plant consists of three major parts. Each of these parts must be treated separately to be run efficiently. </a:t>
            </a:r>
          </a:p>
          <a:p>
            <a:pPr lvl="2" algn="just">
              <a:buFont typeface="Wingdings" panose="05000000000000000000" pitchFamily="2" charset="2"/>
              <a:buChar char="Ø"/>
            </a:pPr>
            <a:r>
              <a:rPr lang="en-CA" cap="none" dirty="0"/>
              <a:t>Stage One:  	Your flash mixer, flocculators. </a:t>
            </a:r>
          </a:p>
          <a:p>
            <a:pPr lvl="2" algn="just">
              <a:buFont typeface="Wingdings" panose="05000000000000000000" pitchFamily="2" charset="2"/>
              <a:buChar char="Ø"/>
            </a:pPr>
            <a:r>
              <a:rPr lang="en-CA" cap="none" dirty="0"/>
              <a:t>Stage Two:  	Your settling tank, </a:t>
            </a:r>
          </a:p>
          <a:p>
            <a:pPr lvl="2" algn="just">
              <a:buFont typeface="Wingdings" panose="05000000000000000000" pitchFamily="2" charset="2"/>
              <a:buChar char="Ø"/>
            </a:pPr>
            <a:r>
              <a:rPr lang="en-CA" cap="none" dirty="0"/>
              <a:t>Stage Three:	The filters. </a:t>
            </a:r>
          </a:p>
          <a:p>
            <a:pPr algn="just"/>
            <a:r>
              <a:rPr lang="en-CA" cap="none" dirty="0"/>
              <a:t>Remember that it is a domino effect if one process is not work right. </a:t>
            </a:r>
          </a:p>
          <a:p>
            <a:pPr algn="just"/>
            <a:r>
              <a:rPr lang="en-CA" cap="none" dirty="0"/>
              <a:t>First we will explore the coagulation/flocculation process:</a:t>
            </a:r>
          </a:p>
          <a:p>
            <a:pPr lvl="1" algn="just"/>
            <a:r>
              <a:rPr lang="en-CA" cap="none" dirty="0"/>
              <a:t>There is a great amount of science to this process, so understanding it is key. </a:t>
            </a:r>
          </a:p>
          <a:p>
            <a:pPr lvl="2" algn="just"/>
            <a:r>
              <a:rPr lang="en-CA" cap="none" dirty="0"/>
              <a:t>We will list these in point form.</a:t>
            </a:r>
          </a:p>
        </p:txBody>
      </p:sp>
      <p:sp>
        <p:nvSpPr>
          <p:cNvPr id="6" name="Slide Number Placeholder 5">
            <a:extLst>
              <a:ext uri="{FF2B5EF4-FFF2-40B4-BE49-F238E27FC236}">
                <a16:creationId xmlns:a16="http://schemas.microsoft.com/office/drawing/2014/main" id="{4DF999C1-CC0C-4482-9280-F798032ED82D}"/>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7" name="Footer Placeholder 6">
            <a:extLst>
              <a:ext uri="{FF2B5EF4-FFF2-40B4-BE49-F238E27FC236}">
                <a16:creationId xmlns:a16="http://schemas.microsoft.com/office/drawing/2014/main" id="{78DEADF6-D49E-438D-B32B-91332A3F24EB}"/>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98139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32111"/>
          </a:xfrm>
        </p:spPr>
        <p:txBody>
          <a:bodyPr/>
          <a:lstStyle/>
          <a:p>
            <a:r>
              <a:rPr lang="en-US" b="1" dirty="0"/>
              <a:t>Daf advantages</a:t>
            </a:r>
            <a:endParaRPr lang="en-CA" b="1" dirty="0"/>
          </a:p>
        </p:txBody>
      </p:sp>
      <p:sp>
        <p:nvSpPr>
          <p:cNvPr id="3" name="Content Placeholder 2"/>
          <p:cNvSpPr>
            <a:spLocks noGrp="1"/>
          </p:cNvSpPr>
          <p:nvPr>
            <p:ph sz="quarter" idx="13"/>
          </p:nvPr>
        </p:nvSpPr>
        <p:spPr>
          <a:xfrm>
            <a:off x="913774" y="1350628"/>
            <a:ext cx="10363826" cy="5058881"/>
          </a:xfrm>
        </p:spPr>
        <p:txBody>
          <a:bodyPr>
            <a:normAutofit fontScale="92500" lnSpcReduction="10000"/>
          </a:bodyPr>
          <a:lstStyle/>
          <a:p>
            <a:r>
              <a:rPr lang="en-US" cap="none" dirty="0"/>
              <a:t>Reduces foot print</a:t>
            </a:r>
          </a:p>
          <a:p>
            <a:r>
              <a:rPr lang="en-US" cap="none" dirty="0"/>
              <a:t>Can remove small turbidity in short detention time</a:t>
            </a:r>
          </a:p>
          <a:p>
            <a:r>
              <a:rPr lang="en-US" cap="none" dirty="0"/>
              <a:t>Removes hydrocarbons, algae (without disrupting cell walls; blue green algae without neurotoxic dumping), volatiles. </a:t>
            </a:r>
          </a:p>
          <a:p>
            <a:r>
              <a:rPr lang="en-US" cap="none" dirty="0"/>
              <a:t>Assists in the removal of inorganics like iron and manganese</a:t>
            </a:r>
          </a:p>
          <a:p>
            <a:r>
              <a:rPr lang="en-US" cap="none" dirty="0"/>
              <a:t>Aids in removal of toc with coagulants</a:t>
            </a:r>
          </a:p>
          <a:p>
            <a:r>
              <a:rPr lang="en-US" cap="none" dirty="0"/>
              <a:t>Designed for highly colored water removal</a:t>
            </a:r>
          </a:p>
          <a:p>
            <a:r>
              <a:rPr lang="en-US" cap="none" dirty="0"/>
              <a:t>Easy to retrofit older clarifier systems than building new plant saving millions of dollars.</a:t>
            </a:r>
          </a:p>
          <a:p>
            <a:r>
              <a:rPr lang="en-US" cap="none" dirty="0"/>
              <a:t>Made to operate in cold climates more efficiently than standard clarification </a:t>
            </a:r>
          </a:p>
          <a:p>
            <a:r>
              <a:rPr lang="en-US" cap="none" dirty="0"/>
              <a:t>Produce two to three times water faster than conventional plant with half the foot print.</a:t>
            </a:r>
          </a:p>
          <a:p>
            <a:r>
              <a:rPr lang="en-US" cap="none" dirty="0"/>
              <a:t>One disadvantage is only able to float blanket with turbidity under 100 ntu</a:t>
            </a:r>
          </a:p>
        </p:txBody>
      </p:sp>
      <p:sp>
        <p:nvSpPr>
          <p:cNvPr id="6" name="Slide Number Placeholder 5">
            <a:extLst>
              <a:ext uri="{FF2B5EF4-FFF2-40B4-BE49-F238E27FC236}">
                <a16:creationId xmlns:a16="http://schemas.microsoft.com/office/drawing/2014/main" id="{B471EE09-61EC-4916-A98F-30FF074B5213}"/>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7" name="Footer Placeholder 6">
            <a:extLst>
              <a:ext uri="{FF2B5EF4-FFF2-40B4-BE49-F238E27FC236}">
                <a16:creationId xmlns:a16="http://schemas.microsoft.com/office/drawing/2014/main" id="{D3E05642-B99D-4FDE-B5B1-65A28664BC8B}"/>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415136380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40500"/>
          </a:xfrm>
        </p:spPr>
        <p:txBody>
          <a:bodyPr/>
          <a:lstStyle/>
          <a:p>
            <a:r>
              <a:rPr lang="en-US" b="1" dirty="0"/>
              <a:t>Membrane technology</a:t>
            </a:r>
            <a:endParaRPr lang="en-CA" b="1" dirty="0"/>
          </a:p>
        </p:txBody>
      </p:sp>
      <p:sp>
        <p:nvSpPr>
          <p:cNvPr id="3" name="Content Placeholder 2"/>
          <p:cNvSpPr>
            <a:spLocks noGrp="1"/>
          </p:cNvSpPr>
          <p:nvPr>
            <p:ph sz="quarter" idx="13"/>
          </p:nvPr>
        </p:nvSpPr>
        <p:spPr>
          <a:xfrm>
            <a:off x="913774" y="1802674"/>
            <a:ext cx="10363826" cy="4563292"/>
          </a:xfrm>
        </p:spPr>
        <p:txBody>
          <a:bodyPr/>
          <a:lstStyle/>
          <a:p>
            <a:r>
              <a:rPr lang="en-US" cap="none" dirty="0"/>
              <a:t>There are many types of membrane technology since the evolution of membranes came into the water treatment world. </a:t>
            </a:r>
          </a:p>
          <a:p>
            <a:r>
              <a:rPr lang="en-US" cap="none" dirty="0"/>
              <a:t>They are listed by their pore sizes from largest to smallest.</a:t>
            </a:r>
          </a:p>
          <a:p>
            <a:pPr lvl="3"/>
            <a:r>
              <a:rPr lang="en-US" sz="2400" cap="none" dirty="0"/>
              <a:t>Micro:	pore size 0.1-5 micron (um)</a:t>
            </a:r>
          </a:p>
          <a:p>
            <a:pPr lvl="3"/>
            <a:r>
              <a:rPr lang="en-US" sz="2400" cap="none" dirty="0"/>
              <a:t>Ultra:	pore size 0.02-0.05 um (seldom used)</a:t>
            </a:r>
          </a:p>
          <a:p>
            <a:pPr lvl="3"/>
            <a:r>
              <a:rPr lang="en-US" sz="2400" cap="none" dirty="0"/>
              <a:t>Nano:	pore size 0.2-2 um</a:t>
            </a:r>
          </a:p>
          <a:p>
            <a:pPr lvl="3"/>
            <a:r>
              <a:rPr lang="en-US" sz="2400" cap="none" dirty="0"/>
              <a:t>Ro:	pore size 0.0001 um</a:t>
            </a:r>
            <a:endParaRPr lang="en-CA" sz="2400" cap="none" dirty="0"/>
          </a:p>
        </p:txBody>
      </p:sp>
      <p:sp>
        <p:nvSpPr>
          <p:cNvPr id="6" name="Slide Number Placeholder 5">
            <a:extLst>
              <a:ext uri="{FF2B5EF4-FFF2-40B4-BE49-F238E27FC236}">
                <a16:creationId xmlns:a16="http://schemas.microsoft.com/office/drawing/2014/main" id="{D050FEAC-E086-487B-8BF8-AEE46ECE5282}"/>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Footer Placeholder 6">
            <a:extLst>
              <a:ext uri="{FF2B5EF4-FFF2-40B4-BE49-F238E27FC236}">
                <a16:creationId xmlns:a16="http://schemas.microsoft.com/office/drawing/2014/main" id="{C7C9C489-93A4-46A0-9646-5B2A222A7966}"/>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89300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23722"/>
          </a:xfrm>
        </p:spPr>
        <p:txBody>
          <a:bodyPr/>
          <a:lstStyle/>
          <a:p>
            <a:r>
              <a:rPr lang="en-US" b="1" dirty="0"/>
              <a:t>Membranes continued</a:t>
            </a:r>
            <a:endParaRPr lang="en-CA" b="1" dirty="0"/>
          </a:p>
        </p:txBody>
      </p:sp>
      <p:sp>
        <p:nvSpPr>
          <p:cNvPr id="3" name="Content Placeholder 2"/>
          <p:cNvSpPr>
            <a:spLocks noGrp="1"/>
          </p:cNvSpPr>
          <p:nvPr>
            <p:ph sz="quarter" idx="13"/>
          </p:nvPr>
        </p:nvSpPr>
        <p:spPr>
          <a:xfrm>
            <a:off x="913774" y="1560352"/>
            <a:ext cx="10363826" cy="4230847"/>
          </a:xfrm>
        </p:spPr>
        <p:txBody>
          <a:bodyPr>
            <a:normAutofit/>
          </a:bodyPr>
          <a:lstStyle/>
          <a:p>
            <a:r>
              <a:rPr lang="en-US" u="sng" dirty="0"/>
              <a:t>Micro membranes</a:t>
            </a:r>
            <a:r>
              <a:rPr lang="en-US" dirty="0"/>
              <a:t>:</a:t>
            </a:r>
          </a:p>
          <a:p>
            <a:pPr lvl="1"/>
            <a:r>
              <a:rPr lang="en-US" cap="none" dirty="0"/>
              <a:t>Removes suspended solids, microbes, some fats and proteins.</a:t>
            </a:r>
          </a:p>
          <a:p>
            <a:pPr lvl="1"/>
            <a:r>
              <a:rPr lang="en-US" cap="none" dirty="0"/>
              <a:t>Used as pre treatment to other membranes.</a:t>
            </a:r>
          </a:p>
          <a:p>
            <a:r>
              <a:rPr lang="en-US" u="sng" dirty="0"/>
              <a:t>UF membranes</a:t>
            </a:r>
            <a:r>
              <a:rPr lang="en-US" dirty="0"/>
              <a:t>: </a:t>
            </a:r>
          </a:p>
          <a:p>
            <a:pPr lvl="1"/>
            <a:r>
              <a:rPr lang="en-US" cap="none" dirty="0"/>
              <a:t>bacteria, viruses, small particles, some organics, some hardness.</a:t>
            </a:r>
          </a:p>
          <a:p>
            <a:r>
              <a:rPr lang="en-US" u="sng" dirty="0"/>
              <a:t>Nano membranes</a:t>
            </a:r>
            <a:r>
              <a:rPr lang="en-US" dirty="0"/>
              <a:t>:</a:t>
            </a:r>
          </a:p>
          <a:p>
            <a:pPr lvl="1"/>
            <a:r>
              <a:rPr lang="en-US" cap="none" dirty="0"/>
              <a:t>Removes some natural minerals, divalent ions, most (nom), and a range of salts, alkalinity, hardness</a:t>
            </a:r>
            <a:endParaRPr lang="en-CA" cap="none" dirty="0"/>
          </a:p>
        </p:txBody>
      </p:sp>
      <p:sp>
        <p:nvSpPr>
          <p:cNvPr id="6" name="Slide Number Placeholder 5">
            <a:extLst>
              <a:ext uri="{FF2B5EF4-FFF2-40B4-BE49-F238E27FC236}">
                <a16:creationId xmlns:a16="http://schemas.microsoft.com/office/drawing/2014/main" id="{033D423D-D220-4F54-957B-843F16FF4AF2}"/>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7" name="Footer Placeholder 6">
            <a:extLst>
              <a:ext uri="{FF2B5EF4-FFF2-40B4-BE49-F238E27FC236}">
                <a16:creationId xmlns:a16="http://schemas.microsoft.com/office/drawing/2014/main" id="{F147757A-D682-4DD5-8715-FD93B4CF1DA5}"/>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86191818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67002"/>
          </a:xfrm>
        </p:spPr>
        <p:txBody>
          <a:bodyPr/>
          <a:lstStyle/>
          <a:p>
            <a:r>
              <a:rPr lang="en-US" b="1" dirty="0"/>
              <a:t>MEMBRANES continued</a:t>
            </a:r>
            <a:endParaRPr lang="en-CA" b="1" dirty="0"/>
          </a:p>
        </p:txBody>
      </p:sp>
      <p:sp>
        <p:nvSpPr>
          <p:cNvPr id="3" name="Content Placeholder 2"/>
          <p:cNvSpPr>
            <a:spLocks noGrp="1"/>
          </p:cNvSpPr>
          <p:nvPr>
            <p:ph sz="quarter" idx="13"/>
          </p:nvPr>
        </p:nvSpPr>
        <p:spPr>
          <a:xfrm>
            <a:off x="913774" y="1946246"/>
            <a:ext cx="10363826" cy="3844953"/>
          </a:xfrm>
        </p:spPr>
        <p:txBody>
          <a:bodyPr/>
          <a:lstStyle/>
          <a:p>
            <a:pPr marL="0" indent="0">
              <a:buNone/>
            </a:pPr>
            <a:r>
              <a:rPr lang="en-US" b="1" dirty="0"/>
              <a:t>Reverse osmosis:</a:t>
            </a:r>
          </a:p>
          <a:p>
            <a:pPr lvl="1"/>
            <a:r>
              <a:rPr lang="en-US" i="1" cap="none" dirty="0"/>
              <a:t>Removes metal ions, aqueous salts, sodium, lead, fluoride, arsenic, chloride, chromium, copper, radium, sulfates, calcium, magnesium, potassium, nitrate, phosphorous, TOC, NOM, hardness these are only some examples.</a:t>
            </a:r>
          </a:p>
          <a:p>
            <a:pPr marL="0" indent="0">
              <a:buNone/>
            </a:pPr>
            <a:endParaRPr lang="en-US" cap="none" dirty="0"/>
          </a:p>
          <a:p>
            <a:pPr marL="0" indent="0">
              <a:buNone/>
            </a:pPr>
            <a:r>
              <a:rPr lang="en-US" b="1" dirty="0"/>
              <a:t>Lets discuss what flux means: </a:t>
            </a:r>
          </a:p>
          <a:p>
            <a:pPr marL="457200" lvl="1" indent="0">
              <a:buNone/>
            </a:pPr>
            <a:r>
              <a:rPr lang="en-US" i="1" cap="none" dirty="0"/>
              <a:t>“flux is the flow rate of water applied per unit area of the membrane”. Meaning the flow rate of the water that has passed through the membrane.</a:t>
            </a:r>
            <a:endParaRPr lang="en-CA" i="1" cap="none" dirty="0"/>
          </a:p>
        </p:txBody>
      </p:sp>
      <p:sp>
        <p:nvSpPr>
          <p:cNvPr id="6" name="Slide Number Placeholder 5">
            <a:extLst>
              <a:ext uri="{FF2B5EF4-FFF2-40B4-BE49-F238E27FC236}">
                <a16:creationId xmlns:a16="http://schemas.microsoft.com/office/drawing/2014/main" id="{6CE4BBB7-FAFF-49FB-9B2E-40B087867F84}"/>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7" name="Footer Placeholder 6">
            <a:extLst>
              <a:ext uri="{FF2B5EF4-FFF2-40B4-BE49-F238E27FC236}">
                <a16:creationId xmlns:a16="http://schemas.microsoft.com/office/drawing/2014/main" id="{FD394E5F-3B47-4654-A5BC-A29FBC6A8DBE}"/>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25862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81777"/>
          </a:xfrm>
        </p:spPr>
        <p:txBody>
          <a:bodyPr/>
          <a:lstStyle/>
          <a:p>
            <a:r>
              <a:rPr lang="en-US" b="1" dirty="0"/>
              <a:t>Efficiency of membrane</a:t>
            </a:r>
            <a:endParaRPr lang="en-CA" b="1" dirty="0"/>
          </a:p>
        </p:txBody>
      </p:sp>
      <p:sp>
        <p:nvSpPr>
          <p:cNvPr id="3" name="Content Placeholder 2"/>
          <p:cNvSpPr>
            <a:spLocks noGrp="1"/>
          </p:cNvSpPr>
          <p:nvPr>
            <p:ph sz="quarter" idx="13"/>
          </p:nvPr>
        </p:nvSpPr>
        <p:spPr>
          <a:xfrm>
            <a:off x="913774" y="1560352"/>
            <a:ext cx="10363826" cy="4261608"/>
          </a:xfrm>
        </p:spPr>
        <p:txBody>
          <a:bodyPr/>
          <a:lstStyle/>
          <a:p>
            <a:r>
              <a:rPr lang="en-US" dirty="0"/>
              <a:t>If your membrane is rejecting between 0-25%:</a:t>
            </a:r>
          </a:p>
          <a:p>
            <a:pPr lvl="1"/>
            <a:r>
              <a:rPr lang="en-US" cap="none" dirty="0"/>
              <a:t>your membrane is good. </a:t>
            </a:r>
          </a:p>
          <a:p>
            <a:pPr marL="228600" lvl="1">
              <a:spcBef>
                <a:spcPts val="1000"/>
              </a:spcBef>
            </a:pPr>
            <a:r>
              <a:rPr lang="en-US" sz="2000" dirty="0"/>
              <a:t>If it falls below 26%:</a:t>
            </a:r>
          </a:p>
          <a:p>
            <a:pPr marL="685800" lvl="2">
              <a:spcBef>
                <a:spcPts val="1000"/>
              </a:spcBef>
            </a:pPr>
            <a:r>
              <a:rPr lang="en-US" sz="1800" cap="none" dirty="0"/>
              <a:t>you may need to change out membrane. </a:t>
            </a:r>
          </a:p>
          <a:p>
            <a:pPr marL="0" indent="0">
              <a:buNone/>
            </a:pPr>
            <a:r>
              <a:rPr lang="en-US" dirty="0"/>
              <a:t>here is how you check it:</a:t>
            </a:r>
          </a:p>
          <a:p>
            <a:pPr lvl="2"/>
            <a:r>
              <a:rPr lang="en-US" sz="2000" cap="none" dirty="0"/>
              <a:t>Conductivity in minus conductivity out multiply by 100.</a:t>
            </a:r>
          </a:p>
          <a:p>
            <a:pPr lvl="2"/>
            <a:r>
              <a:rPr lang="en-US" sz="2000" cap="none" dirty="0"/>
              <a:t>Or 1- (TDS)OUT)/(TDS)IN x 100 = % efficiency</a:t>
            </a:r>
          </a:p>
          <a:p>
            <a:pPr lvl="2"/>
            <a:r>
              <a:rPr lang="en-US" sz="2000" cap="none" dirty="0"/>
              <a:t>This could also be a check if a CIP is needed.</a:t>
            </a:r>
            <a:endParaRPr lang="en-CA" sz="2000" cap="none" dirty="0"/>
          </a:p>
        </p:txBody>
      </p:sp>
      <p:sp>
        <p:nvSpPr>
          <p:cNvPr id="6" name="Slide Number Placeholder 5">
            <a:extLst>
              <a:ext uri="{FF2B5EF4-FFF2-40B4-BE49-F238E27FC236}">
                <a16:creationId xmlns:a16="http://schemas.microsoft.com/office/drawing/2014/main" id="{7EE04109-9FA9-4013-9A6C-D7EB73D3617A}"/>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Footer Placeholder 6">
            <a:extLst>
              <a:ext uri="{FF2B5EF4-FFF2-40B4-BE49-F238E27FC236}">
                <a16:creationId xmlns:a16="http://schemas.microsoft.com/office/drawing/2014/main" id="{63F66632-0F69-4F16-BC16-1D766E36B841}"/>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56487451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821630"/>
          </a:xfrm>
        </p:spPr>
        <p:txBody>
          <a:bodyPr/>
          <a:lstStyle/>
          <a:p>
            <a:r>
              <a:rPr lang="en-CA" b="1" dirty="0"/>
              <a:t>Bio Filter Data</a:t>
            </a:r>
          </a:p>
        </p:txBody>
      </p:sp>
      <p:sp>
        <p:nvSpPr>
          <p:cNvPr id="3" name="Subtitle 2"/>
          <p:cNvSpPr>
            <a:spLocks noGrp="1"/>
          </p:cNvSpPr>
          <p:nvPr>
            <p:ph type="subTitle" idx="1"/>
          </p:nvPr>
        </p:nvSpPr>
        <p:spPr>
          <a:xfrm>
            <a:off x="1751012" y="2569128"/>
            <a:ext cx="8689976" cy="1371599"/>
          </a:xfrm>
        </p:spPr>
        <p:txBody>
          <a:bodyPr>
            <a:normAutofit/>
          </a:bodyPr>
          <a:lstStyle/>
          <a:p>
            <a:r>
              <a:rPr lang="en-CA" sz="3200" b="1" dirty="0"/>
              <a:t>How bio filters work</a:t>
            </a:r>
          </a:p>
        </p:txBody>
      </p:sp>
    </p:spTree>
    <p:extLst>
      <p:ext uri="{BB962C8B-B14F-4D97-AF65-F5344CB8AC3E}">
        <p14:creationId xmlns:p14="http://schemas.microsoft.com/office/powerpoint/2010/main" val="376474556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706944"/>
          </a:xfrm>
        </p:spPr>
        <p:txBody>
          <a:bodyPr/>
          <a:lstStyle/>
          <a:p>
            <a:r>
              <a:rPr lang="en-CA" b="1" dirty="0"/>
              <a:t>Iron and Manganese</a:t>
            </a:r>
          </a:p>
        </p:txBody>
      </p:sp>
      <p:sp>
        <p:nvSpPr>
          <p:cNvPr id="5" name="Content Placeholder 4"/>
          <p:cNvSpPr>
            <a:spLocks noGrp="1"/>
          </p:cNvSpPr>
          <p:nvPr>
            <p:ph sz="quarter" idx="13"/>
          </p:nvPr>
        </p:nvSpPr>
        <p:spPr>
          <a:xfrm>
            <a:off x="913774" y="1434518"/>
            <a:ext cx="10363826" cy="4356682"/>
          </a:xfrm>
        </p:spPr>
        <p:txBody>
          <a:bodyPr>
            <a:normAutofit/>
          </a:bodyPr>
          <a:lstStyle/>
          <a:p>
            <a:pPr marL="0" indent="0" algn="just">
              <a:buNone/>
            </a:pPr>
            <a:r>
              <a:rPr lang="en-CA" dirty="0"/>
              <a:t>Iron and manganese in water can be a concern. </a:t>
            </a:r>
          </a:p>
          <a:p>
            <a:pPr lvl="1" algn="just">
              <a:buFont typeface="Wingdings" panose="05000000000000000000" pitchFamily="2" charset="2"/>
              <a:buChar char="Ø"/>
            </a:pPr>
            <a:r>
              <a:rPr lang="en-CA" cap="none" dirty="0"/>
              <a:t>In well water, they can both exist above the MAC set by health Canada. </a:t>
            </a:r>
          </a:p>
          <a:p>
            <a:pPr lvl="1" algn="just">
              <a:buFont typeface="Wingdings" panose="05000000000000000000" pitchFamily="2" charset="2"/>
              <a:buChar char="Ø"/>
            </a:pPr>
            <a:r>
              <a:rPr lang="en-CA" cap="none" dirty="0"/>
              <a:t>The oldest form of removal has been by oxidation of Potassium Permanganate, Chlorine, Chlorine Dioxide and Ozone. The newest technology has been to use the Bio Chemistry of natural occurring bacteria. </a:t>
            </a:r>
          </a:p>
          <a:p>
            <a:pPr lvl="1" algn="just">
              <a:buFont typeface="Wingdings" panose="05000000000000000000" pitchFamily="2" charset="2"/>
              <a:buChar char="Ø"/>
            </a:pPr>
            <a:r>
              <a:rPr lang="en-CA" cap="none" dirty="0"/>
              <a:t>By using a fixed media to allow these bacteria to adhere to, they can then grow and utilize there aerobic metabolism to convert iron and manganese from soluble to in-soluble states, which then can get removed by filtration. </a:t>
            </a:r>
          </a:p>
          <a:p>
            <a:pPr lvl="1" algn="just">
              <a:buFont typeface="Wingdings" panose="05000000000000000000" pitchFamily="2" charset="2"/>
              <a:buChar char="Ø"/>
            </a:pPr>
            <a:r>
              <a:rPr lang="en-CA" cap="none" dirty="0"/>
              <a:t>The media that they grow in is Granular activated carbon, crushed coconut shells , Glass glow, anthracite, greensand. The precipitate particles get caught media such as greensand, rapid sand. They are placed in the same pressure filter to achieve oxidation and removal.</a:t>
            </a:r>
          </a:p>
        </p:txBody>
      </p:sp>
      <p:sp>
        <p:nvSpPr>
          <p:cNvPr id="6" name="Slide Number Placeholder 5">
            <a:extLst>
              <a:ext uri="{FF2B5EF4-FFF2-40B4-BE49-F238E27FC236}">
                <a16:creationId xmlns:a16="http://schemas.microsoft.com/office/drawing/2014/main" id="{AA700D67-D93F-4BC4-B25A-AF2267E2F04D}"/>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7" name="Footer Placeholder 6">
            <a:extLst>
              <a:ext uri="{FF2B5EF4-FFF2-40B4-BE49-F238E27FC236}">
                <a16:creationId xmlns:a16="http://schemas.microsoft.com/office/drawing/2014/main" id="{579F11F4-CC60-42C7-87A7-982EF66EC369}"/>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854447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48221"/>
          </a:xfrm>
        </p:spPr>
        <p:txBody>
          <a:bodyPr/>
          <a:lstStyle/>
          <a:p>
            <a:r>
              <a:rPr lang="en-US" b="1" dirty="0"/>
              <a:t>Health Canada Objectives</a:t>
            </a:r>
            <a:endParaRPr lang="en-CA" b="1" dirty="0"/>
          </a:p>
        </p:txBody>
      </p:sp>
      <p:sp>
        <p:nvSpPr>
          <p:cNvPr id="3" name="Content Placeholder 2"/>
          <p:cNvSpPr>
            <a:spLocks noGrp="1"/>
          </p:cNvSpPr>
          <p:nvPr>
            <p:ph sz="quarter" idx="13"/>
          </p:nvPr>
        </p:nvSpPr>
        <p:spPr>
          <a:xfrm>
            <a:off x="913774" y="1434518"/>
            <a:ext cx="10363826" cy="4356682"/>
          </a:xfrm>
        </p:spPr>
        <p:txBody>
          <a:bodyPr/>
          <a:lstStyle/>
          <a:p>
            <a:pPr algn="just"/>
            <a:r>
              <a:rPr lang="en-US" cap="none" dirty="0"/>
              <a:t>The current standard for manganese in drinking water in Canada was an MAC of 0.05 mg/L. </a:t>
            </a:r>
          </a:p>
          <a:p>
            <a:pPr algn="just"/>
            <a:r>
              <a:rPr lang="en-US" cap="none" dirty="0"/>
              <a:t>Health Canada has proposed a guideline of a maximum allowable concentration (MAC) of 0.01 mg/L based on neurological effects on rodents and an aesthetic objective of 0.02 mg/L based on consumer complaints of discolored water. </a:t>
            </a:r>
          </a:p>
          <a:p>
            <a:pPr algn="just"/>
            <a:r>
              <a:rPr lang="en-US" cap="none" dirty="0"/>
              <a:t>More recent research has indicated that high levels of manganese in drinking water has neurotoxic effects Children exposed to high levels of manganese in drinking water reported lower Iqs. The current MAC of iron is 0.3 mg/L.</a:t>
            </a:r>
            <a:endParaRPr lang="en-CA" cap="none" dirty="0"/>
          </a:p>
          <a:p>
            <a:endParaRPr lang="en-CA" dirty="0"/>
          </a:p>
        </p:txBody>
      </p:sp>
      <p:sp>
        <p:nvSpPr>
          <p:cNvPr id="6" name="Slide Number Placeholder 5">
            <a:extLst>
              <a:ext uri="{FF2B5EF4-FFF2-40B4-BE49-F238E27FC236}">
                <a16:creationId xmlns:a16="http://schemas.microsoft.com/office/drawing/2014/main" id="{F0E4E4D3-E288-49DA-8362-EF6D9E11F46F}"/>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7" name="Footer Placeholder 6">
            <a:extLst>
              <a:ext uri="{FF2B5EF4-FFF2-40B4-BE49-F238E27FC236}">
                <a16:creationId xmlns:a16="http://schemas.microsoft.com/office/drawing/2014/main" id="{DF3E3C73-A8FF-4F72-8D8D-3FCC5C194236}"/>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426948231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98555"/>
          </a:xfrm>
        </p:spPr>
        <p:txBody>
          <a:bodyPr/>
          <a:lstStyle/>
          <a:p>
            <a:r>
              <a:rPr lang="en-US" b="1" dirty="0"/>
              <a:t>Iron cycle</a:t>
            </a:r>
            <a:endParaRPr lang="en-CA" b="1" dirty="0"/>
          </a:p>
        </p:txBody>
      </p:sp>
      <p:pic>
        <p:nvPicPr>
          <p:cNvPr id="4" name="Content Placeholder 3"/>
          <p:cNvPicPr>
            <a:picLocks noGrp="1" noChangeAspect="1"/>
          </p:cNvPicPr>
          <p:nvPr>
            <p:ph sz="quarter" idx="13"/>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585519" y="1715317"/>
            <a:ext cx="8163207" cy="3942458"/>
          </a:xfrm>
        </p:spPr>
      </p:pic>
      <p:sp>
        <p:nvSpPr>
          <p:cNvPr id="6" name="Slide Number Placeholder 5">
            <a:extLst>
              <a:ext uri="{FF2B5EF4-FFF2-40B4-BE49-F238E27FC236}">
                <a16:creationId xmlns:a16="http://schemas.microsoft.com/office/drawing/2014/main" id="{A18BE549-22A9-4999-877A-7446FFBA87C0}"/>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7" name="Footer Placeholder 6">
            <a:extLst>
              <a:ext uri="{FF2B5EF4-FFF2-40B4-BE49-F238E27FC236}">
                <a16:creationId xmlns:a16="http://schemas.microsoft.com/office/drawing/2014/main" id="{51FF7EBD-11D0-4132-9069-B4C94F27BD97}"/>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44910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82444"/>
          </a:xfrm>
        </p:spPr>
        <p:txBody>
          <a:bodyPr/>
          <a:lstStyle/>
          <a:p>
            <a:r>
              <a:rPr lang="en-US" b="1" dirty="0"/>
              <a:t>Iron Cycle</a:t>
            </a:r>
            <a:endParaRPr lang="en-CA" b="1" dirty="0"/>
          </a:p>
        </p:txBody>
      </p:sp>
      <p:sp>
        <p:nvSpPr>
          <p:cNvPr id="3" name="Content Placeholder 2"/>
          <p:cNvSpPr>
            <a:spLocks noGrp="1"/>
          </p:cNvSpPr>
          <p:nvPr>
            <p:ph sz="quarter" idx="13"/>
          </p:nvPr>
        </p:nvSpPr>
        <p:spPr>
          <a:xfrm>
            <a:off x="913774" y="1627464"/>
            <a:ext cx="10363826" cy="4686250"/>
          </a:xfrm>
        </p:spPr>
        <p:txBody>
          <a:bodyPr/>
          <a:lstStyle/>
          <a:p>
            <a:pPr algn="just"/>
            <a:r>
              <a:rPr lang="en-US" cap="none" dirty="0"/>
              <a:t>In the above diagram, ferrous iron (soluble iron) is being introduced to oxygen and microbiological IOB’s (iron oxidizing bacteria), the pH increases and the soluble iron becomes FE+3 from FE+2. The FE+3 is now in particle form and able to be filtered out. The diagram above also shows the reverse condition.</a:t>
            </a:r>
          </a:p>
          <a:p>
            <a:pPr algn="just"/>
            <a:r>
              <a:rPr lang="en-US" cap="none" dirty="0">
                <a:solidFill>
                  <a:srgbClr val="FF0000"/>
                </a:solidFill>
              </a:rPr>
              <a:t>It is important to note that ferrous iron (FE+2) actually kills MOB,s (manganese oxidizing bacteria). Therefore; if your iron bacteria or oxygen levels aren’t correct for this process, This will affect your manganese removal in the end</a:t>
            </a:r>
            <a:r>
              <a:rPr lang="en-US" cap="none" dirty="0"/>
              <a:t>. </a:t>
            </a:r>
            <a:endParaRPr lang="en-CA" cap="none" dirty="0"/>
          </a:p>
          <a:p>
            <a:endParaRPr lang="en-CA" dirty="0"/>
          </a:p>
        </p:txBody>
      </p:sp>
      <p:sp>
        <p:nvSpPr>
          <p:cNvPr id="6" name="Slide Number Placeholder 5">
            <a:extLst>
              <a:ext uri="{FF2B5EF4-FFF2-40B4-BE49-F238E27FC236}">
                <a16:creationId xmlns:a16="http://schemas.microsoft.com/office/drawing/2014/main" id="{3C70D843-D54C-4D89-B1FC-6A83B8AB2416}"/>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7" name="Footer Placeholder 6">
            <a:extLst>
              <a:ext uri="{FF2B5EF4-FFF2-40B4-BE49-F238E27FC236}">
                <a16:creationId xmlns:a16="http://schemas.microsoft.com/office/drawing/2014/main" id="{B8FDBE76-5D31-4305-8CB3-FD6949CF53CE}"/>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4643332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15999"/>
          </a:xfrm>
          <a:noFill/>
        </p:spPr>
        <p:txBody>
          <a:bodyPr/>
          <a:lstStyle/>
          <a:p>
            <a:r>
              <a:rPr lang="en-CA" b="1" dirty="0"/>
              <a:t>Conventional up flow continued</a:t>
            </a:r>
          </a:p>
        </p:txBody>
      </p:sp>
      <p:sp>
        <p:nvSpPr>
          <p:cNvPr id="3" name="Content Placeholder 2"/>
          <p:cNvSpPr>
            <a:spLocks noGrp="1"/>
          </p:cNvSpPr>
          <p:nvPr>
            <p:ph sz="quarter" idx="13"/>
          </p:nvPr>
        </p:nvSpPr>
        <p:spPr>
          <a:xfrm>
            <a:off x="913774" y="1820411"/>
            <a:ext cx="10363826" cy="4637539"/>
          </a:xfrm>
          <a:noFill/>
        </p:spPr>
        <p:txBody>
          <a:bodyPr/>
          <a:lstStyle/>
          <a:p>
            <a:pPr>
              <a:buFont typeface="Wingdings" panose="05000000000000000000" pitchFamily="2" charset="2"/>
              <a:buChar char="Ø"/>
            </a:pPr>
            <a:r>
              <a:rPr lang="en-CA" b="1" cap="none" dirty="0"/>
              <a:t>Stage 1:  Your flash mixer, flocculators. </a:t>
            </a:r>
          </a:p>
          <a:p>
            <a:pPr lvl="1" algn="just">
              <a:buFont typeface="Wingdings" panose="05000000000000000000" pitchFamily="2" charset="2"/>
              <a:buChar char="Ø"/>
            </a:pPr>
            <a:r>
              <a:rPr lang="en-CA" cap="none" dirty="0"/>
              <a:t>For your charge neutralization to work properly, your coagulant injection should be placed as close to the flash mixer as possible.  </a:t>
            </a:r>
            <a:r>
              <a:rPr lang="en-CA" i="1" cap="none" dirty="0"/>
              <a:t>The flash mixer creates high mixing energy to assist in good charge neutralization. It is one of the most important mixers for this reason.</a:t>
            </a:r>
          </a:p>
          <a:p>
            <a:pPr lvl="1" algn="just">
              <a:buFont typeface="Wingdings" panose="05000000000000000000" pitchFamily="2" charset="2"/>
              <a:buChar char="Ø"/>
            </a:pPr>
            <a:r>
              <a:rPr lang="en-CA" cap="none" dirty="0"/>
              <a:t>Tapered flocculation usually has 2 or 3 sets of flocculators. </a:t>
            </a:r>
          </a:p>
          <a:p>
            <a:pPr lvl="2" algn="just">
              <a:buFont typeface="Wingdings" panose="05000000000000000000" pitchFamily="2" charset="2"/>
              <a:buChar char="Ø"/>
            </a:pPr>
            <a:r>
              <a:rPr lang="en-CA" cap="none" dirty="0"/>
              <a:t>It is very important to get the velocity gradient (mixing energy) correct in each stage. </a:t>
            </a:r>
          </a:p>
          <a:p>
            <a:pPr lvl="2" algn="just">
              <a:buFont typeface="Wingdings" panose="05000000000000000000" pitchFamily="2" charset="2"/>
              <a:buChar char="Ø"/>
            </a:pPr>
            <a:r>
              <a:rPr lang="en-CA" cap="none" dirty="0"/>
              <a:t>Many coagulants vary in the shear force applied to them. Alum, as an example, brakes apart much easier than pacl or ach.</a:t>
            </a:r>
          </a:p>
          <a:p>
            <a:pPr lvl="1" algn="just">
              <a:buFont typeface="Wingdings" panose="05000000000000000000" pitchFamily="2" charset="2"/>
              <a:buChar char="Ø"/>
            </a:pPr>
            <a:r>
              <a:rPr lang="en-CA" cap="none" dirty="0"/>
              <a:t>Here are good starting ranges on flocculators:</a:t>
            </a:r>
          </a:p>
          <a:p>
            <a:pPr marL="914400" lvl="2" indent="0" algn="just">
              <a:buNone/>
            </a:pPr>
            <a:r>
              <a:rPr lang="en-CA" b="1" cap="none" dirty="0"/>
              <a:t>#1 Flocculator: 65rpm, 	#2 Flocculator: 32 rpm, 	# 3 Flocculator: 15–20 rpm</a:t>
            </a:r>
          </a:p>
          <a:p>
            <a:pPr>
              <a:buFont typeface="Wingdings" panose="05000000000000000000" pitchFamily="2" charset="2"/>
              <a:buChar char="Ø"/>
            </a:pPr>
            <a:endParaRPr lang="en-CA" dirty="0"/>
          </a:p>
        </p:txBody>
      </p:sp>
      <p:sp>
        <p:nvSpPr>
          <p:cNvPr id="6" name="Slide Number Placeholder 5">
            <a:extLst>
              <a:ext uri="{FF2B5EF4-FFF2-40B4-BE49-F238E27FC236}">
                <a16:creationId xmlns:a16="http://schemas.microsoft.com/office/drawing/2014/main" id="{E80C8A03-EB5A-4EC5-AD7B-A72280BC5B3D}"/>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7" name="Footer Placeholder 6">
            <a:extLst>
              <a:ext uri="{FF2B5EF4-FFF2-40B4-BE49-F238E27FC236}">
                <a16:creationId xmlns:a16="http://schemas.microsoft.com/office/drawing/2014/main" id="{BC66625D-BAA2-469B-85F0-C27461CA98F4}"/>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036756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40500"/>
          </a:xfrm>
        </p:spPr>
        <p:txBody>
          <a:bodyPr/>
          <a:lstStyle/>
          <a:p>
            <a:r>
              <a:rPr lang="en-CA" b="1" dirty="0"/>
              <a:t>Manganese cycle</a:t>
            </a:r>
          </a:p>
        </p:txBody>
      </p:sp>
      <p:pic>
        <p:nvPicPr>
          <p:cNvPr id="4" name="Content Placeholder 3"/>
          <p:cNvPicPr>
            <a:picLocks noGrp="1" noChangeAspect="1"/>
          </p:cNvPicPr>
          <p:nvPr>
            <p:ph sz="quarter" idx="13"/>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989757" y="1716881"/>
            <a:ext cx="8497712" cy="3424237"/>
          </a:xfrm>
        </p:spPr>
      </p:pic>
      <p:sp>
        <p:nvSpPr>
          <p:cNvPr id="6" name="Slide Number Placeholder 5">
            <a:extLst>
              <a:ext uri="{FF2B5EF4-FFF2-40B4-BE49-F238E27FC236}">
                <a16:creationId xmlns:a16="http://schemas.microsoft.com/office/drawing/2014/main" id="{51BF472F-E517-49E9-BCC6-099FC51A2552}"/>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7" name="Footer Placeholder 6">
            <a:extLst>
              <a:ext uri="{FF2B5EF4-FFF2-40B4-BE49-F238E27FC236}">
                <a16:creationId xmlns:a16="http://schemas.microsoft.com/office/drawing/2014/main" id="{72385247-D96D-4C7D-8DB4-9BD8C120FB44}"/>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01014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32111"/>
          </a:xfrm>
        </p:spPr>
        <p:txBody>
          <a:bodyPr/>
          <a:lstStyle/>
          <a:p>
            <a:r>
              <a:rPr lang="en-CA" b="1" dirty="0"/>
              <a:t>Manganese cycle</a:t>
            </a:r>
          </a:p>
        </p:txBody>
      </p:sp>
      <p:sp>
        <p:nvSpPr>
          <p:cNvPr id="3" name="Content Placeholder 2"/>
          <p:cNvSpPr>
            <a:spLocks noGrp="1"/>
          </p:cNvSpPr>
          <p:nvPr>
            <p:ph sz="quarter" idx="13"/>
          </p:nvPr>
        </p:nvSpPr>
        <p:spPr>
          <a:xfrm>
            <a:off x="913774" y="1510018"/>
            <a:ext cx="10363826" cy="4281181"/>
          </a:xfrm>
        </p:spPr>
        <p:txBody>
          <a:bodyPr/>
          <a:lstStyle/>
          <a:p>
            <a:pPr algn="just"/>
            <a:r>
              <a:rPr lang="en-CA" cap="none" dirty="0"/>
              <a:t>Depicted in the picture above is the soluble to in-soluble cycle of manganese. Generally when in an anaerobic condition manganese is always in a MN +2 state. As it is oxidized it starts to transition from this state to MN+3 then Mn+4. The +4 is the charge when it is in a precipitate (particle) state. This can occur if pH, temperature and oxidation has occurred. Manganese will oxidize much quicker if pH is above 8.3 and optimal at 9. current conditions in a Bio filter should be aerobic at all times. for Iron the oxygen should be minimum 0.3 and max 5mg/L. for manganese, because the bacteria exists at the lower part of the filter, the oxygen going into the filter should be 8-10.( also if nitrifying bacteria exist)</a:t>
            </a:r>
          </a:p>
        </p:txBody>
      </p:sp>
      <p:sp>
        <p:nvSpPr>
          <p:cNvPr id="6" name="Slide Number Placeholder 5">
            <a:extLst>
              <a:ext uri="{FF2B5EF4-FFF2-40B4-BE49-F238E27FC236}">
                <a16:creationId xmlns:a16="http://schemas.microsoft.com/office/drawing/2014/main" id="{E8EB24B0-8638-40EB-BA9A-196BD8668F2E}"/>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7" name="Footer Placeholder 6">
            <a:extLst>
              <a:ext uri="{FF2B5EF4-FFF2-40B4-BE49-F238E27FC236}">
                <a16:creationId xmlns:a16="http://schemas.microsoft.com/office/drawing/2014/main" id="{52E4A9BB-174B-44DC-A795-B32555858359}"/>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16911888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6089" y="979041"/>
            <a:ext cx="7993762" cy="4767418"/>
          </a:xfrm>
          <a:prstGeom prst="rect">
            <a:avLst/>
          </a:prstGeom>
        </p:spPr>
      </p:pic>
      <p:sp>
        <p:nvSpPr>
          <p:cNvPr id="5" name="Slide Number Placeholder 4">
            <a:extLst>
              <a:ext uri="{FF2B5EF4-FFF2-40B4-BE49-F238E27FC236}">
                <a16:creationId xmlns:a16="http://schemas.microsoft.com/office/drawing/2014/main" id="{36D78978-F259-41DF-B13D-97C0BB9B07B4}"/>
              </a:ext>
            </a:extLst>
          </p:cNvPr>
          <p:cNvSpPr>
            <a:spLocks noGrp="1"/>
          </p:cNvSpPr>
          <p:nvPr>
            <p:ph type="sldNum" sz="quarter" idx="12"/>
          </p:nvPr>
        </p:nvSpPr>
        <p:spPr/>
        <p:txBody>
          <a:bodyPr/>
          <a:lstStyle/>
          <a:p>
            <a:fld id="{6D22F896-40B5-4ADD-8801-0D06FADFA095}" type="slidenum">
              <a:rPr lang="en-US" smtClean="0"/>
              <a:t>32</a:t>
            </a:fld>
            <a:endParaRPr lang="en-US" dirty="0"/>
          </a:p>
        </p:txBody>
      </p:sp>
      <p:sp>
        <p:nvSpPr>
          <p:cNvPr id="6" name="Footer Placeholder 5">
            <a:extLst>
              <a:ext uri="{FF2B5EF4-FFF2-40B4-BE49-F238E27FC236}">
                <a16:creationId xmlns:a16="http://schemas.microsoft.com/office/drawing/2014/main" id="{510EEEB3-EB67-40C0-AF01-4C8AA0525E49}"/>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220890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14665"/>
          </a:xfrm>
        </p:spPr>
        <p:txBody>
          <a:bodyPr/>
          <a:lstStyle/>
          <a:p>
            <a:r>
              <a:rPr lang="en-CA" b="1" dirty="0"/>
              <a:t>Single or parallel filters</a:t>
            </a:r>
          </a:p>
        </p:txBody>
      </p:sp>
      <p:sp>
        <p:nvSpPr>
          <p:cNvPr id="3" name="Content Placeholder 2"/>
          <p:cNvSpPr>
            <a:spLocks noGrp="1"/>
          </p:cNvSpPr>
          <p:nvPr>
            <p:ph sz="quarter" idx="13"/>
          </p:nvPr>
        </p:nvSpPr>
        <p:spPr>
          <a:xfrm>
            <a:off x="913774" y="1417740"/>
            <a:ext cx="10363826" cy="4373460"/>
          </a:xfrm>
        </p:spPr>
        <p:txBody>
          <a:bodyPr>
            <a:normAutofit/>
          </a:bodyPr>
          <a:lstStyle/>
          <a:p>
            <a:pPr algn="just"/>
            <a:r>
              <a:rPr lang="en-US" cap="none" dirty="0"/>
              <a:t>In the diagram above, the filter on the left represents a filter being feed directly. There could also be two filters begin fed directly in parallel. The first third of the filter will have IOB (iron oxidizing bacteria), they are there to take out the soluble iron. Then the water passes through the middle of the filter which will have a small amount of nitrifying bacteria. They deal with ammonia- nitrogen in the water. The last stage deals with manganese, MOB ( manganese oxidizing bacteria). they convert soluble manganese to insoluble manganese. It is best in this configuration to have DO (dissolved oxygen at 10mg/L with a residual after the filter of 2mg/L). This ensures the MOB’s don’t go anaerobic. This type of filter is mainly used to remove Iron and manganese. It is not really designed for nitrification removal</a:t>
            </a:r>
            <a:endParaRPr lang="en-CA" cap="none" dirty="0"/>
          </a:p>
        </p:txBody>
      </p:sp>
      <p:sp>
        <p:nvSpPr>
          <p:cNvPr id="6" name="Slide Number Placeholder 5">
            <a:extLst>
              <a:ext uri="{FF2B5EF4-FFF2-40B4-BE49-F238E27FC236}">
                <a16:creationId xmlns:a16="http://schemas.microsoft.com/office/drawing/2014/main" id="{D4E2D47C-BD11-4EF4-9A13-964950BA392A}"/>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7" name="Footer Placeholder 6">
            <a:extLst>
              <a:ext uri="{FF2B5EF4-FFF2-40B4-BE49-F238E27FC236}">
                <a16:creationId xmlns:a16="http://schemas.microsoft.com/office/drawing/2014/main" id="{AA1208E9-2C49-4548-8366-2118A82E993A}"/>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54741213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48889"/>
          </a:xfrm>
        </p:spPr>
        <p:txBody>
          <a:bodyPr/>
          <a:lstStyle/>
          <a:p>
            <a:r>
              <a:rPr lang="en-CA" b="1" dirty="0"/>
              <a:t>Series filter configuration</a:t>
            </a:r>
          </a:p>
        </p:txBody>
      </p:sp>
      <p:sp>
        <p:nvSpPr>
          <p:cNvPr id="3" name="Content Placeholder 2"/>
          <p:cNvSpPr>
            <a:spLocks noGrp="1"/>
          </p:cNvSpPr>
          <p:nvPr>
            <p:ph sz="quarter" idx="13"/>
          </p:nvPr>
        </p:nvSpPr>
        <p:spPr>
          <a:xfrm>
            <a:off x="913774" y="1828800"/>
            <a:ext cx="10363826" cy="3962399"/>
          </a:xfrm>
        </p:spPr>
        <p:txBody>
          <a:bodyPr/>
          <a:lstStyle/>
          <a:p>
            <a:pPr algn="just"/>
            <a:r>
              <a:rPr lang="en-US" cap="none" dirty="0"/>
              <a:t>This type of configuration is designed to remove iron, Manganese, ammonia-Nitrogen. The first filter is used to remove the iron that is soluble in the water to in soluble, and trap the particles in the media. The oxygen should be 4mg/L with a minimum of 0.3mg/L. The water then flows to filter 2. The oxygen should be 10 mg/L going into filter as nitrifying and manganese oxidizing bacteria use a lot of dissolved oxygen to complete these processes. There should be an excess of 2mg/L of oxygen after the filter to show the MOB’s have not gone into anaerobic state. If you find your manganese is higher in the finished water than the raw, then not enough oxygen is present</a:t>
            </a:r>
            <a:endParaRPr lang="en-CA" cap="none" dirty="0"/>
          </a:p>
        </p:txBody>
      </p:sp>
      <p:sp>
        <p:nvSpPr>
          <p:cNvPr id="6" name="Slide Number Placeholder 5">
            <a:extLst>
              <a:ext uri="{FF2B5EF4-FFF2-40B4-BE49-F238E27FC236}">
                <a16:creationId xmlns:a16="http://schemas.microsoft.com/office/drawing/2014/main" id="{4282CFB8-0762-4552-AC92-1B7A40E7BF45}"/>
              </a:ext>
            </a:extLst>
          </p:cNvPr>
          <p:cNvSpPr>
            <a:spLocks noGrp="1"/>
          </p:cNvSpPr>
          <p:nvPr>
            <p:ph type="sldNum" sz="quarter" idx="12"/>
          </p:nvPr>
        </p:nvSpPr>
        <p:spPr/>
        <p:txBody>
          <a:bodyPr/>
          <a:lstStyle/>
          <a:p>
            <a:fld id="{6D22F896-40B5-4ADD-8801-0D06FADFA095}" type="slidenum">
              <a:rPr lang="en-US" smtClean="0"/>
              <a:t>34</a:t>
            </a:fld>
            <a:endParaRPr lang="en-US" dirty="0"/>
          </a:p>
        </p:txBody>
      </p:sp>
      <p:sp>
        <p:nvSpPr>
          <p:cNvPr id="7" name="Footer Placeholder 6">
            <a:extLst>
              <a:ext uri="{FF2B5EF4-FFF2-40B4-BE49-F238E27FC236}">
                <a16:creationId xmlns:a16="http://schemas.microsoft.com/office/drawing/2014/main" id="{89419304-0A79-46F4-A691-7063FB3D286C}"/>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167880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49556"/>
          </a:xfrm>
        </p:spPr>
        <p:txBody>
          <a:bodyPr/>
          <a:lstStyle/>
          <a:p>
            <a:r>
              <a:rPr lang="en-US" b="1" dirty="0"/>
              <a:t>Backwash cycles for Bio filters</a:t>
            </a:r>
            <a:endParaRPr lang="en-CA" b="1" dirty="0"/>
          </a:p>
        </p:txBody>
      </p:sp>
      <p:sp>
        <p:nvSpPr>
          <p:cNvPr id="3" name="Content Placeholder 2"/>
          <p:cNvSpPr>
            <a:spLocks noGrp="1"/>
          </p:cNvSpPr>
          <p:nvPr>
            <p:ph sz="quarter" idx="13"/>
          </p:nvPr>
        </p:nvSpPr>
        <p:spPr>
          <a:xfrm>
            <a:off x="913774" y="1887522"/>
            <a:ext cx="10363826" cy="3903677"/>
          </a:xfrm>
        </p:spPr>
        <p:txBody>
          <a:bodyPr/>
          <a:lstStyle/>
          <a:p>
            <a:pPr algn="just"/>
            <a:r>
              <a:rPr lang="en-US" cap="none" dirty="0"/>
              <a:t>In single or parallel filters it is best to follow engineering O &amp; M manual to follow these requirements. Their should be a differential pressure on top of the filter to the bottom of the filter to tell you the filter is starting to plug off. It could be 4 to 6 psi differential. Follow O &amp; M manual for this procedure.</a:t>
            </a:r>
          </a:p>
          <a:p>
            <a:pPr algn="just"/>
            <a:r>
              <a:rPr lang="en-US" cap="none" dirty="0"/>
              <a:t>For filters in series, the first filter taking out iron is suggested to be back washed every 3 days. The second filter, is recommended to be backwashed every 5 days. Again, refer to your plants O &amp; M manual for differential pressures as well</a:t>
            </a:r>
            <a:endParaRPr lang="en-CA" cap="none" dirty="0"/>
          </a:p>
        </p:txBody>
      </p:sp>
      <p:sp>
        <p:nvSpPr>
          <p:cNvPr id="6" name="Slide Number Placeholder 5">
            <a:extLst>
              <a:ext uri="{FF2B5EF4-FFF2-40B4-BE49-F238E27FC236}">
                <a16:creationId xmlns:a16="http://schemas.microsoft.com/office/drawing/2014/main" id="{B5D47C29-7B24-43CB-B328-734CBF664AB3}"/>
              </a:ext>
            </a:extLst>
          </p:cNvPr>
          <p:cNvSpPr>
            <a:spLocks noGrp="1"/>
          </p:cNvSpPr>
          <p:nvPr>
            <p:ph type="sldNum" sz="quarter" idx="12"/>
          </p:nvPr>
        </p:nvSpPr>
        <p:spPr/>
        <p:txBody>
          <a:bodyPr/>
          <a:lstStyle/>
          <a:p>
            <a:fld id="{6D22F896-40B5-4ADD-8801-0D06FADFA095}" type="slidenum">
              <a:rPr lang="en-US" smtClean="0"/>
              <a:t>35</a:t>
            </a:fld>
            <a:endParaRPr lang="en-US" dirty="0"/>
          </a:p>
        </p:txBody>
      </p:sp>
      <p:sp>
        <p:nvSpPr>
          <p:cNvPr id="7" name="Footer Placeholder 6">
            <a:extLst>
              <a:ext uri="{FF2B5EF4-FFF2-40B4-BE49-F238E27FC236}">
                <a16:creationId xmlns:a16="http://schemas.microsoft.com/office/drawing/2014/main" id="{5B3ED1FD-5E9F-452E-B730-A661FE3828C9}"/>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57389298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587163"/>
            <a:ext cx="10363826" cy="3424107"/>
          </a:xfrm>
        </p:spPr>
        <p:txBody>
          <a:bodyPr>
            <a:normAutofit fontScale="85000" lnSpcReduction="20000"/>
          </a:bodyPr>
          <a:lstStyle/>
          <a:p>
            <a:pPr marL="0" indent="0" algn="ctr">
              <a:buNone/>
            </a:pPr>
            <a:r>
              <a:rPr lang="en-US" sz="5400" dirty="0"/>
              <a:t>Questions </a:t>
            </a:r>
          </a:p>
          <a:p>
            <a:pPr marL="0" indent="0" algn="ctr">
              <a:buNone/>
            </a:pPr>
            <a:r>
              <a:rPr lang="en-US" sz="5400" dirty="0"/>
              <a:t>Or </a:t>
            </a:r>
          </a:p>
          <a:p>
            <a:pPr marL="0" indent="0" algn="ctr">
              <a:buNone/>
            </a:pPr>
            <a:r>
              <a:rPr lang="en-US" sz="5400" dirty="0"/>
              <a:t>Discussion points?</a:t>
            </a:r>
            <a:endParaRPr lang="en-CA" sz="5400" dirty="0"/>
          </a:p>
          <a:p>
            <a:pPr marL="0" indent="0">
              <a:buNone/>
            </a:pPr>
            <a:r>
              <a:rPr lang="en-US" sz="5400" dirty="0"/>
              <a:t>         </a:t>
            </a:r>
            <a:endParaRPr lang="en-CA" sz="5400" dirty="0"/>
          </a:p>
        </p:txBody>
      </p:sp>
      <p:sp>
        <p:nvSpPr>
          <p:cNvPr id="6" name="Slide Number Placeholder 5">
            <a:extLst>
              <a:ext uri="{FF2B5EF4-FFF2-40B4-BE49-F238E27FC236}">
                <a16:creationId xmlns:a16="http://schemas.microsoft.com/office/drawing/2014/main" id="{F604E21F-15AB-4900-9EEC-976271DAC063}"/>
              </a:ext>
            </a:extLst>
          </p:cNvPr>
          <p:cNvSpPr>
            <a:spLocks noGrp="1"/>
          </p:cNvSpPr>
          <p:nvPr>
            <p:ph type="sldNum" sz="quarter" idx="12"/>
          </p:nvPr>
        </p:nvSpPr>
        <p:spPr/>
        <p:txBody>
          <a:bodyPr/>
          <a:lstStyle/>
          <a:p>
            <a:fld id="{6D22F896-40B5-4ADD-8801-0D06FADFA095}" type="slidenum">
              <a:rPr lang="en-US" smtClean="0"/>
              <a:t>36</a:t>
            </a:fld>
            <a:endParaRPr lang="en-US" dirty="0"/>
          </a:p>
        </p:txBody>
      </p:sp>
      <p:sp>
        <p:nvSpPr>
          <p:cNvPr id="7" name="Footer Placeholder 6">
            <a:extLst>
              <a:ext uri="{FF2B5EF4-FFF2-40B4-BE49-F238E27FC236}">
                <a16:creationId xmlns:a16="http://schemas.microsoft.com/office/drawing/2014/main" id="{2BAF21C3-4C83-487A-A06C-2C10D09A55A5}"/>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501944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560268"/>
            <a:ext cx="10363826" cy="3424107"/>
          </a:xfrm>
        </p:spPr>
        <p:txBody>
          <a:bodyPr>
            <a:normAutofit/>
          </a:bodyPr>
          <a:lstStyle/>
          <a:p>
            <a:pPr marL="0" indent="0" algn="ctr">
              <a:buNone/>
            </a:pPr>
            <a:r>
              <a:rPr lang="en-US" sz="5400" cap="none" dirty="0"/>
              <a:t>Thank you all for</a:t>
            </a:r>
          </a:p>
          <a:p>
            <a:pPr marL="0" indent="0" algn="ctr">
              <a:buNone/>
            </a:pPr>
            <a:r>
              <a:rPr lang="en-US" sz="5400" cap="none" dirty="0"/>
              <a:t>attending  the conference</a:t>
            </a:r>
            <a:r>
              <a:rPr lang="en-US" sz="5400" dirty="0"/>
              <a:t>         </a:t>
            </a:r>
            <a:endParaRPr lang="en-CA" sz="5400" dirty="0"/>
          </a:p>
        </p:txBody>
      </p:sp>
      <p:sp>
        <p:nvSpPr>
          <p:cNvPr id="7" name="Footer Placeholder 6">
            <a:extLst>
              <a:ext uri="{FF2B5EF4-FFF2-40B4-BE49-F238E27FC236}">
                <a16:creationId xmlns:a16="http://schemas.microsoft.com/office/drawing/2014/main" id="{2BAF21C3-4C83-487A-A06C-2C10D09A55A5}"/>
              </a:ext>
            </a:extLst>
          </p:cNvPr>
          <p:cNvSpPr>
            <a:spLocks noGrp="1"/>
          </p:cNvSpPr>
          <p:nvPr>
            <p:ph type="ftr" sz="quarter" idx="11"/>
          </p:nvPr>
        </p:nvSpPr>
        <p:spPr/>
        <p:txBody>
          <a:bodyPr/>
          <a:lstStyle/>
          <a:p>
            <a:r>
              <a:rPr lang="en-US"/>
              <a:t>Created by TSAG CRTP/Troubleshooter Lawrence Michetti</a:t>
            </a:r>
            <a:endParaRPr lang="en-US" dirty="0"/>
          </a:p>
        </p:txBody>
      </p:sp>
      <p:sp>
        <p:nvSpPr>
          <p:cNvPr id="6" name="Slide Number Placeholder 5">
            <a:extLst>
              <a:ext uri="{FF2B5EF4-FFF2-40B4-BE49-F238E27FC236}">
                <a16:creationId xmlns:a16="http://schemas.microsoft.com/office/drawing/2014/main" id="{F604E21F-15AB-4900-9EEC-976271DAC063}"/>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223360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10364452" cy="1353424"/>
          </a:xfrm>
        </p:spPr>
        <p:txBody>
          <a:bodyPr/>
          <a:lstStyle/>
          <a:p>
            <a:r>
              <a:rPr lang="en-CA" b="1" dirty="0"/>
              <a:t>Mechanical flash mixer and flocculators</a:t>
            </a:r>
          </a:p>
        </p:txBody>
      </p:sp>
      <p:sp>
        <p:nvSpPr>
          <p:cNvPr id="3" name="Text Placeholder 2"/>
          <p:cNvSpPr>
            <a:spLocks noGrp="1"/>
          </p:cNvSpPr>
          <p:nvPr>
            <p:ph type="body" idx="1"/>
          </p:nvPr>
        </p:nvSpPr>
        <p:spPr>
          <a:xfrm>
            <a:off x="913774" y="2367093"/>
            <a:ext cx="3298976" cy="308995"/>
          </a:xfrm>
        </p:spPr>
        <p:txBody>
          <a:bodyPr/>
          <a:lstStyle/>
          <a:p>
            <a:r>
              <a:rPr lang="en-CA" dirty="0"/>
              <a:t>Flash Mixer</a:t>
            </a:r>
          </a:p>
        </p:txBody>
      </p:sp>
      <p:sp>
        <p:nvSpPr>
          <p:cNvPr id="4" name="Text Placeholder 3"/>
          <p:cNvSpPr>
            <a:spLocks noGrp="1"/>
          </p:cNvSpPr>
          <p:nvPr>
            <p:ph type="body" sz="half" idx="15"/>
          </p:nvPr>
        </p:nvSpPr>
        <p:spPr/>
        <p:txBody>
          <a:bodyPr/>
          <a:lstStyle/>
          <a:p>
            <a:endParaRPr lang="en-CA" dirty="0"/>
          </a:p>
        </p:txBody>
      </p:sp>
      <p:sp>
        <p:nvSpPr>
          <p:cNvPr id="5" name="Text Placeholder 4"/>
          <p:cNvSpPr>
            <a:spLocks noGrp="1"/>
          </p:cNvSpPr>
          <p:nvPr>
            <p:ph type="body" sz="quarter" idx="3"/>
          </p:nvPr>
        </p:nvSpPr>
        <p:spPr>
          <a:xfrm>
            <a:off x="4452389" y="2367093"/>
            <a:ext cx="3291521" cy="434830"/>
          </a:xfrm>
        </p:spPr>
        <p:txBody>
          <a:bodyPr/>
          <a:lstStyle/>
          <a:p>
            <a:r>
              <a:rPr lang="en-CA" dirty="0"/>
              <a:t>Horizontal Flocculator</a:t>
            </a:r>
          </a:p>
        </p:txBody>
      </p:sp>
      <p:sp>
        <p:nvSpPr>
          <p:cNvPr id="6" name="Text Placeholder 5"/>
          <p:cNvSpPr>
            <a:spLocks noGrp="1"/>
          </p:cNvSpPr>
          <p:nvPr>
            <p:ph type="body" sz="half" idx="16"/>
          </p:nvPr>
        </p:nvSpPr>
        <p:spPr/>
        <p:txBody>
          <a:bodyPr/>
          <a:lstStyle/>
          <a:p>
            <a:endParaRPr lang="en-CA" dirty="0"/>
          </a:p>
        </p:txBody>
      </p:sp>
      <p:sp>
        <p:nvSpPr>
          <p:cNvPr id="7" name="Text Placeholder 6"/>
          <p:cNvSpPr>
            <a:spLocks noGrp="1"/>
          </p:cNvSpPr>
          <p:nvPr>
            <p:ph type="body" sz="quarter" idx="13"/>
          </p:nvPr>
        </p:nvSpPr>
        <p:spPr>
          <a:xfrm>
            <a:off x="7973298" y="2367093"/>
            <a:ext cx="3304928" cy="367718"/>
          </a:xfrm>
        </p:spPr>
        <p:txBody>
          <a:bodyPr/>
          <a:lstStyle/>
          <a:p>
            <a:r>
              <a:rPr lang="en-CA" dirty="0"/>
              <a:t>Vertical flocculator</a:t>
            </a:r>
          </a:p>
        </p:txBody>
      </p:sp>
      <p:sp>
        <p:nvSpPr>
          <p:cNvPr id="8" name="Text Placeholder 7"/>
          <p:cNvSpPr>
            <a:spLocks noGrp="1"/>
          </p:cNvSpPr>
          <p:nvPr>
            <p:ph type="body" sz="half" idx="17"/>
          </p:nvPr>
        </p:nvSpPr>
        <p:spPr/>
        <p:txBody>
          <a:bodyPr/>
          <a:lstStyle/>
          <a:p>
            <a:endParaRPr lang="en-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85" y="2943354"/>
            <a:ext cx="3310015" cy="284784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099" y="2943355"/>
            <a:ext cx="3312812" cy="284784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2009" y="2943354"/>
            <a:ext cx="3326217" cy="2847845"/>
          </a:xfrm>
          <a:prstGeom prst="rect">
            <a:avLst/>
          </a:prstGeom>
        </p:spPr>
      </p:pic>
      <p:sp>
        <p:nvSpPr>
          <p:cNvPr id="14" name="Slide Number Placeholder 13">
            <a:extLst>
              <a:ext uri="{FF2B5EF4-FFF2-40B4-BE49-F238E27FC236}">
                <a16:creationId xmlns:a16="http://schemas.microsoft.com/office/drawing/2014/main" id="{9CBA1E86-F9F6-44EB-94A7-A5EFE70A9D2E}"/>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15" name="Footer Placeholder 14">
            <a:extLst>
              <a:ext uri="{FF2B5EF4-FFF2-40B4-BE49-F238E27FC236}">
                <a16:creationId xmlns:a16="http://schemas.microsoft.com/office/drawing/2014/main" id="{2410855F-29CA-436D-A15B-F780D63CC81F}"/>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185271533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344507"/>
          </a:xfrm>
        </p:spPr>
        <p:txBody>
          <a:bodyPr>
            <a:normAutofit/>
          </a:bodyPr>
          <a:lstStyle/>
          <a:p>
            <a:r>
              <a:rPr lang="en-CA" b="1" dirty="0"/>
              <a:t>clarifiers </a:t>
            </a:r>
            <a:br>
              <a:rPr lang="en-CA" b="1" dirty="0"/>
            </a:br>
            <a:r>
              <a:rPr lang="en-CA" b="1" dirty="0"/>
              <a:t>(Settling tanks)</a:t>
            </a:r>
          </a:p>
        </p:txBody>
      </p:sp>
      <p:sp>
        <p:nvSpPr>
          <p:cNvPr id="3" name="Content Placeholder 2"/>
          <p:cNvSpPr>
            <a:spLocks noGrp="1"/>
          </p:cNvSpPr>
          <p:nvPr>
            <p:ph sz="quarter" idx="13"/>
          </p:nvPr>
        </p:nvSpPr>
        <p:spPr>
          <a:xfrm>
            <a:off x="913774" y="2080470"/>
            <a:ext cx="10363826" cy="4415580"/>
          </a:xfrm>
        </p:spPr>
        <p:txBody>
          <a:bodyPr>
            <a:normAutofit/>
          </a:bodyPr>
          <a:lstStyle/>
          <a:p>
            <a:pPr marL="0" indent="0">
              <a:buNone/>
            </a:pPr>
            <a:r>
              <a:rPr lang="en-CA" b="1" cap="none" dirty="0"/>
              <a:t>Stage 2:  The Settling Tank</a:t>
            </a:r>
          </a:p>
          <a:p>
            <a:r>
              <a:rPr lang="en-CA" cap="none" dirty="0"/>
              <a:t>There is a real science to these tanks. </a:t>
            </a:r>
          </a:p>
          <a:p>
            <a:pPr lvl="1" algn="just">
              <a:buFont typeface="Wingdings" panose="05000000000000000000" pitchFamily="2" charset="2"/>
              <a:buChar char="Ø"/>
            </a:pPr>
            <a:r>
              <a:rPr lang="en-CA" cap="none" dirty="0"/>
              <a:t>First off, they are usually taped at an angle part way down. Two reasons. As you fill or release water, it allows the tank to expand or contract without damaging the walls. It is also angled to allow the sludge blanket to settle by gravity more consistently.</a:t>
            </a:r>
          </a:p>
          <a:p>
            <a:pPr lvl="1" algn="just">
              <a:buFont typeface="Wingdings" panose="05000000000000000000" pitchFamily="2" charset="2"/>
              <a:buChar char="Ø"/>
            </a:pPr>
            <a:r>
              <a:rPr lang="en-CA" cap="none" dirty="0"/>
              <a:t>The blanket is very important to the operation of how this plant performs. As the floc particles settle underneath, the water hydraulics want to push the sludge particles up the clarifier and then into your filter. The clarifier will also have sample tubes on the side. This is to test your blanket level and its state. To dark and septic of a blanket could float it and bring carryover to the filters. The top port should be fairly clear. Tube settlers are installed to add more surface area and promote good settling. </a:t>
            </a:r>
          </a:p>
        </p:txBody>
      </p:sp>
      <p:sp>
        <p:nvSpPr>
          <p:cNvPr id="6" name="Slide Number Placeholder 5">
            <a:extLst>
              <a:ext uri="{FF2B5EF4-FFF2-40B4-BE49-F238E27FC236}">
                <a16:creationId xmlns:a16="http://schemas.microsoft.com/office/drawing/2014/main" id="{ECA2FEF8-C771-4401-91B4-55EB7711ABD6}"/>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7" name="Footer Placeholder 6">
            <a:extLst>
              <a:ext uri="{FF2B5EF4-FFF2-40B4-BE49-F238E27FC236}">
                <a16:creationId xmlns:a16="http://schemas.microsoft.com/office/drawing/2014/main" id="{F72A793B-BA81-4F06-A586-9573050F954D}"/>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408992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3774" y="609600"/>
            <a:ext cx="10364452" cy="1005085"/>
          </a:xfrm>
        </p:spPr>
        <p:txBody>
          <a:bodyPr/>
          <a:lstStyle/>
          <a:p>
            <a:r>
              <a:rPr lang="en-CA" b="1" dirty="0"/>
              <a:t>Clarifier and tube settlers</a:t>
            </a:r>
          </a:p>
        </p:txBody>
      </p:sp>
      <p:sp>
        <p:nvSpPr>
          <p:cNvPr id="5" name="Text Placeholder 4"/>
          <p:cNvSpPr>
            <a:spLocks noGrp="1"/>
          </p:cNvSpPr>
          <p:nvPr>
            <p:ph type="body" idx="1"/>
          </p:nvPr>
        </p:nvSpPr>
        <p:spPr>
          <a:xfrm>
            <a:off x="919727" y="1990889"/>
            <a:ext cx="3298976" cy="576262"/>
          </a:xfrm>
        </p:spPr>
        <p:txBody>
          <a:bodyPr/>
          <a:lstStyle/>
          <a:p>
            <a:r>
              <a:rPr lang="en-CA" dirty="0"/>
              <a:t>clarifier</a:t>
            </a:r>
          </a:p>
        </p:txBody>
      </p:sp>
      <p:sp>
        <p:nvSpPr>
          <p:cNvPr id="8" name="Text Placeholder 7"/>
          <p:cNvSpPr>
            <a:spLocks noGrp="1"/>
          </p:cNvSpPr>
          <p:nvPr>
            <p:ph type="body" sz="half" idx="15"/>
          </p:nvPr>
        </p:nvSpPr>
        <p:spPr/>
        <p:txBody>
          <a:bodyPr/>
          <a:lstStyle/>
          <a:p>
            <a:endParaRPr lang="en-CA" dirty="0"/>
          </a:p>
        </p:txBody>
      </p:sp>
      <p:sp>
        <p:nvSpPr>
          <p:cNvPr id="6" name="Text Placeholder 5"/>
          <p:cNvSpPr>
            <a:spLocks noGrp="1"/>
          </p:cNvSpPr>
          <p:nvPr>
            <p:ph type="body" sz="quarter" idx="3"/>
          </p:nvPr>
        </p:nvSpPr>
        <p:spPr>
          <a:xfrm>
            <a:off x="4480313" y="1990889"/>
            <a:ext cx="3291521" cy="576262"/>
          </a:xfrm>
        </p:spPr>
        <p:txBody>
          <a:bodyPr/>
          <a:lstStyle/>
          <a:p>
            <a:r>
              <a:rPr lang="en-CA" dirty="0"/>
              <a:t>Tube settlers</a:t>
            </a:r>
          </a:p>
        </p:txBody>
      </p:sp>
      <p:sp>
        <p:nvSpPr>
          <p:cNvPr id="9" name="Text Placeholder 8"/>
          <p:cNvSpPr>
            <a:spLocks noGrp="1"/>
          </p:cNvSpPr>
          <p:nvPr>
            <p:ph type="body" sz="half" idx="16"/>
          </p:nvPr>
        </p:nvSpPr>
        <p:spPr/>
        <p:txBody>
          <a:bodyPr/>
          <a:lstStyle/>
          <a:p>
            <a:endParaRPr lang="en-CA" dirty="0"/>
          </a:p>
        </p:txBody>
      </p:sp>
      <p:sp>
        <p:nvSpPr>
          <p:cNvPr id="7" name="Text Placeholder 6"/>
          <p:cNvSpPr>
            <a:spLocks noGrp="1"/>
          </p:cNvSpPr>
          <p:nvPr>
            <p:ph type="body" sz="quarter" idx="13"/>
          </p:nvPr>
        </p:nvSpPr>
        <p:spPr>
          <a:xfrm>
            <a:off x="7967345" y="2002762"/>
            <a:ext cx="3304928" cy="576262"/>
          </a:xfrm>
        </p:spPr>
        <p:txBody>
          <a:bodyPr/>
          <a:lstStyle/>
          <a:p>
            <a:r>
              <a:rPr lang="en-CA" dirty="0"/>
              <a:t>Tube settlers</a:t>
            </a:r>
          </a:p>
        </p:txBody>
      </p:sp>
      <p:sp>
        <p:nvSpPr>
          <p:cNvPr id="10" name="Text Placeholder 9"/>
          <p:cNvSpPr>
            <a:spLocks noGrp="1"/>
          </p:cNvSpPr>
          <p:nvPr>
            <p:ph type="body" sz="half" idx="17"/>
          </p:nvPr>
        </p:nvSpPr>
        <p:spPr/>
        <p:txBody>
          <a:bodyPr/>
          <a:lstStyle/>
          <a:p>
            <a:endParaRPr lang="en-CA"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814702"/>
            <a:ext cx="3298186" cy="31051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559" y="2943354"/>
            <a:ext cx="3371030" cy="298119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2508" y="2943354"/>
            <a:ext cx="3305718" cy="2976498"/>
          </a:xfrm>
          <a:prstGeom prst="rect">
            <a:avLst/>
          </a:prstGeom>
        </p:spPr>
      </p:pic>
      <p:sp>
        <p:nvSpPr>
          <p:cNvPr id="14" name="Slide Number Placeholder 13">
            <a:extLst>
              <a:ext uri="{FF2B5EF4-FFF2-40B4-BE49-F238E27FC236}">
                <a16:creationId xmlns:a16="http://schemas.microsoft.com/office/drawing/2014/main" id="{8F0C47C7-8260-4BC0-AA2D-191A23EB98FE}"/>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15" name="Footer Placeholder 14">
            <a:extLst>
              <a:ext uri="{FF2B5EF4-FFF2-40B4-BE49-F238E27FC236}">
                <a16:creationId xmlns:a16="http://schemas.microsoft.com/office/drawing/2014/main" id="{BCA38645-526C-4CB5-80D2-80B8828427B7}"/>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363160014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32111"/>
          </a:xfrm>
        </p:spPr>
        <p:txBody>
          <a:bodyPr/>
          <a:lstStyle/>
          <a:p>
            <a:r>
              <a:rPr lang="en-CA" b="1" dirty="0"/>
              <a:t>Clarifier Facts</a:t>
            </a:r>
          </a:p>
        </p:txBody>
      </p:sp>
      <p:pic>
        <p:nvPicPr>
          <p:cNvPr id="4" name="Content Placeholder 3"/>
          <p:cNvPicPr>
            <a:picLocks noGrp="1" noChangeAspect="1"/>
          </p:cNvPicPr>
          <p:nvPr>
            <p:ph sz="quarter" idx="13"/>
          </p:nvPr>
        </p:nvPicPr>
        <p:blipFill>
          <a:blip r:embed="rId2"/>
          <a:stretch>
            <a:fillRect/>
          </a:stretch>
        </p:blipFill>
        <p:spPr>
          <a:xfrm>
            <a:off x="2821202" y="1803632"/>
            <a:ext cx="6924861" cy="4049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a:extLst>
              <a:ext uri="{FF2B5EF4-FFF2-40B4-BE49-F238E27FC236}">
                <a16:creationId xmlns:a16="http://schemas.microsoft.com/office/drawing/2014/main" id="{002B656F-1C1D-49AC-B755-3B0F5CF924F2}"/>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7" name="Footer Placeholder 6">
            <a:extLst>
              <a:ext uri="{FF2B5EF4-FFF2-40B4-BE49-F238E27FC236}">
                <a16:creationId xmlns:a16="http://schemas.microsoft.com/office/drawing/2014/main" id="{F937C938-24DD-4F39-B4A7-E7563AE4C939}"/>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92825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66334"/>
          </a:xfrm>
        </p:spPr>
        <p:txBody>
          <a:bodyPr/>
          <a:lstStyle/>
          <a:p>
            <a:r>
              <a:rPr lang="en-US" dirty="0"/>
              <a:t>Sludge blanket samples</a:t>
            </a:r>
            <a:endParaRPr lang="en-CA" dirty="0"/>
          </a:p>
        </p:txBody>
      </p:sp>
      <p:pic>
        <p:nvPicPr>
          <p:cNvPr id="7" name="Content Placeholder 6" descr="C:\Users\lawrencemichetti\Desktop\fox lake call out pics\20210119_135557.jpg"/>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914400" y="2653571"/>
            <a:ext cx="5105400" cy="2851020"/>
          </a:xfrm>
          <a:prstGeom prst="rect">
            <a:avLst/>
          </a:prstGeom>
          <a:noFill/>
          <a:ln>
            <a:noFill/>
          </a:ln>
        </p:spPr>
      </p:pic>
      <p:pic>
        <p:nvPicPr>
          <p:cNvPr id="10" name="Content Placeholder 9"/>
          <p:cNvPicPr>
            <a:picLocks noGrp="1" noChangeAspect="1"/>
          </p:cNvPicPr>
          <p:nvPr>
            <p:ph sz="quarter" idx="14"/>
          </p:nvPr>
        </p:nvPicPr>
        <p:blipFill>
          <a:blip r:embed="rId4"/>
          <a:stretch>
            <a:fillRect/>
          </a:stretch>
        </p:blipFill>
        <p:spPr>
          <a:xfrm>
            <a:off x="6409509" y="2367092"/>
            <a:ext cx="4484914" cy="3424108"/>
          </a:xfrm>
          <a:prstGeom prst="rect">
            <a:avLst/>
          </a:prstGeom>
        </p:spPr>
      </p:pic>
      <p:sp>
        <p:nvSpPr>
          <p:cNvPr id="5" name="Slide Number Placeholder 4">
            <a:extLst>
              <a:ext uri="{FF2B5EF4-FFF2-40B4-BE49-F238E27FC236}">
                <a16:creationId xmlns:a16="http://schemas.microsoft.com/office/drawing/2014/main" id="{911A8B80-34A4-495A-A32B-D60001AB2A93}"/>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Footer Placeholder 5">
            <a:extLst>
              <a:ext uri="{FF2B5EF4-FFF2-40B4-BE49-F238E27FC236}">
                <a16:creationId xmlns:a16="http://schemas.microsoft.com/office/drawing/2014/main" id="{C55588F7-2ADF-43FC-9CA3-EF6E4381C040}"/>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4472774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83175"/>
          </a:xfrm>
        </p:spPr>
        <p:txBody>
          <a:bodyPr/>
          <a:lstStyle/>
          <a:p>
            <a:r>
              <a:rPr lang="en-CA" b="1" dirty="0"/>
              <a:t>Facts continued</a:t>
            </a:r>
          </a:p>
        </p:txBody>
      </p:sp>
      <p:pic>
        <p:nvPicPr>
          <p:cNvPr id="6" name="Content Placeholder 5"/>
          <p:cNvPicPr>
            <a:picLocks noGrp="1" noChangeAspect="1"/>
          </p:cNvPicPr>
          <p:nvPr>
            <p:ph sz="quarter" idx="13"/>
          </p:nvPr>
        </p:nvPicPr>
        <p:blipFill>
          <a:blip r:embed="rId2"/>
          <a:stretch>
            <a:fillRect/>
          </a:stretch>
        </p:blipFill>
        <p:spPr>
          <a:xfrm>
            <a:off x="3011649" y="1645510"/>
            <a:ext cx="6224630" cy="4127562"/>
          </a:xfrm>
        </p:spPr>
      </p:pic>
      <p:sp>
        <p:nvSpPr>
          <p:cNvPr id="5" name="Slide Number Placeholder 4">
            <a:extLst>
              <a:ext uri="{FF2B5EF4-FFF2-40B4-BE49-F238E27FC236}">
                <a16:creationId xmlns:a16="http://schemas.microsoft.com/office/drawing/2014/main" id="{7FEDC8A4-11EE-4D52-81F0-76FB7286D887}"/>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7" name="Footer Placeholder 6">
            <a:extLst>
              <a:ext uri="{FF2B5EF4-FFF2-40B4-BE49-F238E27FC236}">
                <a16:creationId xmlns:a16="http://schemas.microsoft.com/office/drawing/2014/main" id="{66792426-AC38-439F-A265-D9A997A433F0}"/>
              </a:ext>
            </a:extLst>
          </p:cNvPr>
          <p:cNvSpPr>
            <a:spLocks noGrp="1"/>
          </p:cNvSpPr>
          <p:nvPr>
            <p:ph type="ftr" sz="quarter" idx="11"/>
          </p:nvPr>
        </p:nvSpPr>
        <p:spPr/>
        <p:txBody>
          <a:bodyPr/>
          <a:lstStyle/>
          <a:p>
            <a:r>
              <a:rPr lang="en-US"/>
              <a:t>Created by TSAG CRTP/Troubleshooter Lawrence Michetti</a:t>
            </a:r>
            <a:endParaRPr lang="en-US" dirty="0"/>
          </a:p>
        </p:txBody>
      </p:sp>
    </p:spTree>
    <p:extLst>
      <p:ext uri="{BB962C8B-B14F-4D97-AF65-F5344CB8AC3E}">
        <p14:creationId xmlns:p14="http://schemas.microsoft.com/office/powerpoint/2010/main" val="211620557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0.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3.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4.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5.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6.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7.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8.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3.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4.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5.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6.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7.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8.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9.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E94B7BF-6DA6-4D3E-9BF1-3D213C4E9176}">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1258</TotalTime>
  <Words>2768</Words>
  <Application>Microsoft Office PowerPoint</Application>
  <PresentationFormat>Widescreen</PresentationFormat>
  <Paragraphs>220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vt:lpstr>
      <vt:lpstr>Droplet</vt:lpstr>
      <vt:lpstr>Water Treatment Plants </vt:lpstr>
      <vt:lpstr>Conventional up flow</vt:lpstr>
      <vt:lpstr>Conventional up flow continued</vt:lpstr>
      <vt:lpstr>Mechanical flash mixer and flocculators</vt:lpstr>
      <vt:lpstr>clarifiers  (Settling tanks)</vt:lpstr>
      <vt:lpstr>Clarifier and tube settlers</vt:lpstr>
      <vt:lpstr>Clarifier Facts</vt:lpstr>
      <vt:lpstr>Sludge blanket samples</vt:lpstr>
      <vt:lpstr>Facts continued</vt:lpstr>
      <vt:lpstr>Facts continued</vt:lpstr>
      <vt:lpstr>Clarifier Tips</vt:lpstr>
      <vt:lpstr>Dual media filters</vt:lpstr>
      <vt:lpstr>Filter media</vt:lpstr>
      <vt:lpstr> dissolved air floatation (Daf) Addition to filter      </vt:lpstr>
      <vt:lpstr>Reasons for DAF addition to filter </vt:lpstr>
      <vt:lpstr>Direct filtration (df) Plants</vt:lpstr>
      <vt:lpstr>Direct filtration</vt:lpstr>
      <vt:lpstr>DAF (dissolved air floatation)</vt:lpstr>
      <vt:lpstr>DAF illustration</vt:lpstr>
      <vt:lpstr>Daf advantages</vt:lpstr>
      <vt:lpstr>Membrane technology</vt:lpstr>
      <vt:lpstr>Membranes continued</vt:lpstr>
      <vt:lpstr>MEMBRANES continued</vt:lpstr>
      <vt:lpstr>Efficiency of membrane</vt:lpstr>
      <vt:lpstr>Bio Filter Data</vt:lpstr>
      <vt:lpstr>Iron and Manganese</vt:lpstr>
      <vt:lpstr>Health Canada Objectives</vt:lpstr>
      <vt:lpstr>Iron cycle</vt:lpstr>
      <vt:lpstr>Iron Cycle</vt:lpstr>
      <vt:lpstr>Manganese cycle</vt:lpstr>
      <vt:lpstr>Manganese cycle</vt:lpstr>
      <vt:lpstr>PowerPoint Presentation</vt:lpstr>
      <vt:lpstr>Single or parallel filters</vt:lpstr>
      <vt:lpstr>Series filter configuration</vt:lpstr>
      <vt:lpstr>Backwash cycles for Bio filters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Treatment Plants</dc:title>
  <dc:creator>Lawrence Michetti</dc:creator>
  <cp:lastModifiedBy>Monica Bradley</cp:lastModifiedBy>
  <cp:revision>76</cp:revision>
  <cp:lastPrinted>2023-06-12T17:18:48Z</cp:lastPrinted>
  <dcterms:created xsi:type="dcterms:W3CDTF">2023-05-15T19:06:53Z</dcterms:created>
  <dcterms:modified xsi:type="dcterms:W3CDTF">2023-06-14T17:35:08Z</dcterms:modified>
</cp:coreProperties>
</file>