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502" r:id="rId2"/>
    <p:sldId id="658" r:id="rId3"/>
    <p:sldId id="671" r:id="rId4"/>
    <p:sldId id="659" r:id="rId5"/>
    <p:sldId id="660" r:id="rId6"/>
    <p:sldId id="661" r:id="rId7"/>
    <p:sldId id="662" r:id="rId8"/>
    <p:sldId id="663" r:id="rId9"/>
    <p:sldId id="634" r:id="rId10"/>
    <p:sldId id="685" r:id="rId11"/>
    <p:sldId id="631" r:id="rId12"/>
    <p:sldId id="633" r:id="rId13"/>
    <p:sldId id="669" r:id="rId14"/>
    <p:sldId id="688" r:id="rId15"/>
    <p:sldId id="686" r:id="rId16"/>
    <p:sldId id="648" r:id="rId17"/>
    <p:sldId id="637" r:id="rId18"/>
    <p:sldId id="639" r:id="rId19"/>
    <p:sldId id="640" r:id="rId20"/>
    <p:sldId id="641" r:id="rId21"/>
    <p:sldId id="642" r:id="rId22"/>
    <p:sldId id="643" r:id="rId23"/>
    <p:sldId id="644" r:id="rId24"/>
    <p:sldId id="705" r:id="rId25"/>
    <p:sldId id="706" r:id="rId26"/>
    <p:sldId id="708" r:id="rId27"/>
    <p:sldId id="712" r:id="rId28"/>
    <p:sldId id="707" r:id="rId29"/>
    <p:sldId id="709" r:id="rId30"/>
    <p:sldId id="711" r:id="rId31"/>
    <p:sldId id="710" r:id="rId32"/>
    <p:sldId id="713" r:id="rId33"/>
    <p:sldId id="691" r:id="rId34"/>
    <p:sldId id="692" r:id="rId35"/>
    <p:sldId id="668" r:id="rId36"/>
    <p:sldId id="703" r:id="rId37"/>
    <p:sldId id="704" r:id="rId38"/>
    <p:sldId id="630" r:id="rId39"/>
  </p:sldIdLst>
  <p:sldSz cx="9144000" cy="6858000" type="screen4x3"/>
  <p:notesSz cx="7315200" cy="9601200"/>
  <p:custDataLst>
    <p:tags r:id="rId42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E"/>
    <a:srgbClr val="000000"/>
    <a:srgbClr val="567BB6"/>
    <a:srgbClr val="FFFFFF"/>
    <a:srgbClr val="335C64"/>
    <a:srgbClr val="66CCFF"/>
    <a:srgbClr val="33CCFF"/>
    <a:srgbClr val="000099"/>
    <a:srgbClr val="0035D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5" autoAdjust="0"/>
    <p:restoredTop sz="84049" autoAdjust="0"/>
  </p:normalViewPr>
  <p:slideViewPr>
    <p:cSldViewPr snapToObjects="1">
      <p:cViewPr varScale="1">
        <p:scale>
          <a:sx n="92" d="100"/>
          <a:sy n="92" d="100"/>
        </p:scale>
        <p:origin x="1284" y="84"/>
      </p:cViewPr>
      <p:guideLst>
        <p:guide orient="horz" pos="72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64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4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wonsiakk\Desktop\DWA2022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wonsiakk\Desktop\DWA2022202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38082095408176"/>
          <c:y val="1.482341769115343E-2"/>
          <c:w val="0.86652913542290078"/>
          <c:h val="0.8293970114860035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344719950244655E-2"/>
                  <c:y val="-3.0792925095118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FC-4468-920A-3BB84D3AE7C5}"/>
                </c:ext>
              </c:extLst>
            </c:dLbl>
            <c:dLbl>
              <c:idx val="1"/>
              <c:layout>
                <c:manualLayout>
                  <c:x val="-2.0422216224462254E-2"/>
                  <c:y val="-4.9268680152189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FC-4468-920A-3BB84D3AE7C5}"/>
                </c:ext>
              </c:extLst>
            </c:dLbl>
            <c:dLbl>
              <c:idx val="2"/>
              <c:layout>
                <c:manualLayout>
                  <c:x val="-3.2344719950244669E-2"/>
                  <c:y val="-5.2347972661701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FC-4468-920A-3BB84D3AE7C5}"/>
                </c:ext>
              </c:extLst>
            </c:dLbl>
            <c:dLbl>
              <c:idx val="3"/>
              <c:layout>
                <c:manualLayout>
                  <c:x val="-3.2344719950244669E-2"/>
                  <c:y val="-2.7713632585606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FC-4468-920A-3BB84D3AE7C5}"/>
                </c:ext>
              </c:extLst>
            </c:dLbl>
            <c:dLbl>
              <c:idx val="4"/>
              <c:layout>
                <c:manualLayout>
                  <c:x val="-3.2344719950244669E-2"/>
                  <c:y val="-3.6951510114142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FC-4468-920A-3BB84D3AE7C5}"/>
                </c:ext>
              </c:extLst>
            </c:dLbl>
            <c:dLbl>
              <c:idx val="5"/>
              <c:layout>
                <c:manualLayout>
                  <c:x val="-3.0357635995947672E-2"/>
                  <c:y val="-2.771363258560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FC-4468-920A-3BB84D3AE7C5}"/>
                </c:ext>
              </c:extLst>
            </c:dLbl>
            <c:dLbl>
              <c:idx val="6"/>
              <c:layout>
                <c:manualLayout>
                  <c:x val="-3.8305971813136025E-2"/>
                  <c:y val="-3.6951510114142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FC-4468-920A-3BB84D3AE7C5}"/>
                </c:ext>
              </c:extLst>
            </c:dLbl>
            <c:dLbl>
              <c:idx val="7"/>
              <c:layout>
                <c:manualLayout>
                  <c:x val="-3.2344719950244669E-2"/>
                  <c:y val="-3.69515101141423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2831516403221581E-2"/>
                      <c:h val="3.99847344680000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FFC-4468-920A-3BB84D3AE7C5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FC-4468-920A-3BB84D3AE7C5}"/>
                </c:ext>
              </c:extLst>
            </c:dLbl>
            <c:dLbl>
              <c:idx val="9"/>
              <c:layout>
                <c:manualLayout>
                  <c:x val="-3.5820239310622684E-2"/>
                  <c:y val="-4.3110095133166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FC-4468-920A-3BB84D3AE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'[Data for Simon April 2022.xlsx]Sheet2'!$C$13:$C$22</c:f>
              <c:strCache>
                <c:ptCount val="10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  <c:pt idx="7">
                  <c:v>2019/2020</c:v>
                </c:pt>
                <c:pt idx="8">
                  <c:v>2020/2021</c:v>
                </c:pt>
                <c:pt idx="9">
                  <c:v>2021/2022</c:v>
                </c:pt>
              </c:strCache>
            </c:strRef>
          </c:cat>
          <c:val>
            <c:numRef>
              <c:f>'[Data for Simon April 2022.xlsx]Sheet2'!$D$13:$D$22</c:f>
              <c:numCache>
                <c:formatCode>0%</c:formatCode>
                <c:ptCount val="10"/>
                <c:pt idx="0">
                  <c:v>0.87</c:v>
                </c:pt>
                <c:pt idx="1">
                  <c:v>0.85</c:v>
                </c:pt>
                <c:pt idx="2">
                  <c:v>0.83</c:v>
                </c:pt>
                <c:pt idx="3">
                  <c:v>0.86</c:v>
                </c:pt>
                <c:pt idx="4">
                  <c:v>0.86</c:v>
                </c:pt>
                <c:pt idx="5">
                  <c:v>0.87</c:v>
                </c:pt>
                <c:pt idx="6">
                  <c:v>0.88</c:v>
                </c:pt>
                <c:pt idx="7">
                  <c:v>0.87</c:v>
                </c:pt>
                <c:pt idx="8">
                  <c:v>0.86</c:v>
                </c:pt>
                <c:pt idx="9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FFC-4468-920A-3BB84D3AE7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4182376"/>
        <c:axId val="834183032"/>
      </c:lineChart>
      <c:catAx>
        <c:axId val="834182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7733257569607929"/>
              <c:y val="0.840777923364915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83032"/>
        <c:crosses val="autoZero"/>
        <c:auto val="1"/>
        <c:lblAlgn val="ctr"/>
        <c:lblOffset val="100"/>
        <c:noMultiLvlLbl val="0"/>
      </c:catAx>
      <c:valAx>
        <c:axId val="834183032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Annaul Scheduled Water Sampling &amp;Testing Achieved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8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Drinking Water Advisory in Alberta First Nations Communities by  Advisory Type (2008 – 2023)</a:t>
            </a:r>
            <a:endParaRPr lang="en-CA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'Historical DWA'!$B$1</c:f>
              <c:strCache>
                <c:ptCount val="1"/>
                <c:pt idx="0">
                  <c:v>Boil Water Advisory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'Historical DWA'!$A$2:$A$16</c:f>
              <c:strCache>
                <c:ptCount val="1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  <c:pt idx="6">
                  <c:v>2014-2015</c:v>
                </c:pt>
                <c:pt idx="7">
                  <c:v>2015-2016</c:v>
                </c:pt>
                <c:pt idx="8">
                  <c:v>2016-2017</c:v>
                </c:pt>
                <c:pt idx="9">
                  <c:v>2017-2018</c:v>
                </c:pt>
                <c:pt idx="10">
                  <c:v>2018-2019</c:v>
                </c:pt>
                <c:pt idx="11">
                  <c:v>2019-2020</c:v>
                </c:pt>
                <c:pt idx="12">
                  <c:v>2020-2021</c:v>
                </c:pt>
                <c:pt idx="13">
                  <c:v>2021-2022</c:v>
                </c:pt>
                <c:pt idx="14">
                  <c:v>2022-2023</c:v>
                </c:pt>
              </c:strCache>
            </c:strRef>
          </c:cat>
          <c:val>
            <c:numRef>
              <c:f>'Historical DWA'!$B$2:$B$16</c:f>
              <c:numCache>
                <c:formatCode>General</c:formatCode>
                <c:ptCount val="15"/>
                <c:pt idx="0">
                  <c:v>46</c:v>
                </c:pt>
                <c:pt idx="1">
                  <c:v>41</c:v>
                </c:pt>
                <c:pt idx="2">
                  <c:v>67</c:v>
                </c:pt>
                <c:pt idx="3">
                  <c:v>84</c:v>
                </c:pt>
                <c:pt idx="4">
                  <c:v>58</c:v>
                </c:pt>
                <c:pt idx="5">
                  <c:v>66</c:v>
                </c:pt>
                <c:pt idx="6">
                  <c:v>45</c:v>
                </c:pt>
                <c:pt idx="7">
                  <c:v>55</c:v>
                </c:pt>
                <c:pt idx="8">
                  <c:v>70</c:v>
                </c:pt>
                <c:pt idx="9">
                  <c:v>58</c:v>
                </c:pt>
                <c:pt idx="10">
                  <c:v>84</c:v>
                </c:pt>
                <c:pt idx="11">
                  <c:v>61</c:v>
                </c:pt>
                <c:pt idx="12">
                  <c:v>60</c:v>
                </c:pt>
                <c:pt idx="13">
                  <c:v>31</c:v>
                </c:pt>
                <c:pt idx="1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2-469B-AFAA-CE9F0676482D}"/>
            </c:ext>
          </c:extLst>
        </c:ser>
        <c:ser>
          <c:idx val="1"/>
          <c:order val="1"/>
          <c:tx>
            <c:strRef>
              <c:f>'Historical DWA'!$C$1</c:f>
              <c:strCache>
                <c:ptCount val="1"/>
                <c:pt idx="0">
                  <c:v>Do Not Consume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'Historical DWA'!$A$2:$A$16</c:f>
              <c:strCache>
                <c:ptCount val="1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  <c:pt idx="6">
                  <c:v>2014-2015</c:v>
                </c:pt>
                <c:pt idx="7">
                  <c:v>2015-2016</c:v>
                </c:pt>
                <c:pt idx="8">
                  <c:v>2016-2017</c:v>
                </c:pt>
                <c:pt idx="9">
                  <c:v>2017-2018</c:v>
                </c:pt>
                <c:pt idx="10">
                  <c:v>2018-2019</c:v>
                </c:pt>
                <c:pt idx="11">
                  <c:v>2019-2020</c:v>
                </c:pt>
                <c:pt idx="12">
                  <c:v>2020-2021</c:v>
                </c:pt>
                <c:pt idx="13">
                  <c:v>2021-2022</c:v>
                </c:pt>
                <c:pt idx="14">
                  <c:v>2022-2023</c:v>
                </c:pt>
              </c:strCache>
            </c:strRef>
          </c:cat>
          <c:val>
            <c:numRef>
              <c:f>'Historical DWA'!$C$2:$C$16</c:f>
              <c:numCache>
                <c:formatCode>General</c:formatCode>
                <c:ptCount val="15"/>
                <c:pt idx="0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5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2-469B-AFAA-CE9F0676482D}"/>
            </c:ext>
          </c:extLst>
        </c:ser>
        <c:ser>
          <c:idx val="2"/>
          <c:order val="2"/>
          <c:tx>
            <c:strRef>
              <c:f>'Historical DWA'!$D$1</c:f>
              <c:strCache>
                <c:ptCount val="1"/>
                <c:pt idx="0">
                  <c:v>Do Not Use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'Historical DWA'!$A$2:$A$16</c:f>
              <c:strCache>
                <c:ptCount val="1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  <c:pt idx="6">
                  <c:v>2014-2015</c:v>
                </c:pt>
                <c:pt idx="7">
                  <c:v>2015-2016</c:v>
                </c:pt>
                <c:pt idx="8">
                  <c:v>2016-2017</c:v>
                </c:pt>
                <c:pt idx="9">
                  <c:v>2017-2018</c:v>
                </c:pt>
                <c:pt idx="10">
                  <c:v>2018-2019</c:v>
                </c:pt>
                <c:pt idx="11">
                  <c:v>2019-2020</c:v>
                </c:pt>
                <c:pt idx="12">
                  <c:v>2020-2021</c:v>
                </c:pt>
                <c:pt idx="13">
                  <c:v>2021-2022</c:v>
                </c:pt>
                <c:pt idx="14">
                  <c:v>2022-2023</c:v>
                </c:pt>
              </c:strCache>
            </c:strRef>
          </c:cat>
          <c:val>
            <c:numRef>
              <c:f>'Historical DWA'!$D$2:$D$16</c:f>
              <c:numCache>
                <c:formatCode>General</c:formatCode>
                <c:ptCount val="15"/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F2-469B-AFAA-CE9F06764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6034672"/>
        <c:axId val="546036640"/>
      </c:barChart>
      <c:catAx>
        <c:axId val="54603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036640"/>
        <c:crosses val="autoZero"/>
        <c:auto val="1"/>
        <c:lblAlgn val="ctr"/>
        <c:lblOffset val="100"/>
        <c:noMultiLvlLbl val="0"/>
      </c:catAx>
      <c:valAx>
        <c:axId val="54603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03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DWA by Supply Type 2021/2022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742529988726418E-2"/>
          <c:y val="0.16386022642692052"/>
          <c:w val="0.83566650936968212"/>
          <c:h val="0.758175069534218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A47-4C0A-85D4-CD92A2ED901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A47-4C0A-85D4-CD92A2ED901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A47-4C0A-85D4-CD92A2ED9016}"/>
              </c:ext>
            </c:extLst>
          </c:dPt>
          <c:dLbls>
            <c:dLbl>
              <c:idx val="0"/>
              <c:layout>
                <c:manualLayout>
                  <c:x val="-0.1388888888888889"/>
                  <c:y val="-9.25925925925925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306D70-EECC-4D0C-BB00-A04F3CE5F875}" type="CATEGORYNAME">
                      <a:rPr lang="en-US" sz="1600">
                        <a:solidFill>
                          <a:srgbClr val="000000"/>
                        </a:solidFill>
                      </a:rPr>
                      <a:pPr>
                        <a:defRPr sz="1600"/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A47-4C0A-85D4-CD92A2ED9016}"/>
                </c:ext>
              </c:extLst>
            </c:dLbl>
            <c:dLbl>
              <c:idx val="1"/>
              <c:layout>
                <c:manualLayout>
                  <c:x val="0.12777777777777777"/>
                  <c:y val="3.70370370370370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E358AA-AF83-4AB7-8824-18D766CF3211}" type="CATEGORYNAME">
                      <a:rPr lang="en-US" sz="1600">
                        <a:solidFill>
                          <a:srgbClr val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47-4C0A-85D4-CD92A2ED9016}"/>
                </c:ext>
              </c:extLst>
            </c:dLbl>
            <c:dLbl>
              <c:idx val="2"/>
              <c:layout>
                <c:manualLayout>
                  <c:x val="0.11110666875394885"/>
                  <c:y val="-0.360281858424413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21157833446142"/>
                      <c:h val="0.153208955223880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47-4C0A-85D4-CD92A2ED901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'[Data for Simon April 2022.xlsx]Sheet2'!$C$46:$C$48</c:f>
              <c:strCache>
                <c:ptCount val="3"/>
                <c:pt idx="0">
                  <c:v>Public  1.7%</c:v>
                </c:pt>
                <c:pt idx="1">
                  <c:v>Semi- Public 0.8%</c:v>
                </c:pt>
                <c:pt idx="2">
                  <c:v>Private (wells and Cisterns) 97.5%</c:v>
                </c:pt>
              </c:strCache>
            </c:strRef>
          </c:cat>
          <c:val>
            <c:numRef>
              <c:f>'[Data for Simon April 2022.xlsx]Sheet2'!$D$46:$D$48</c:f>
              <c:numCache>
                <c:formatCode>General</c:formatCode>
                <c:ptCount val="3"/>
                <c:pt idx="0">
                  <c:v>20</c:v>
                </c:pt>
                <c:pt idx="1">
                  <c:v>9</c:v>
                </c:pt>
                <c:pt idx="2">
                  <c:v>1139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47-4C0A-85D4-CD92A2ED901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[DWA20222023.xlsx]Pivot Table Data!PivotTable1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Underlying Causes of Drinking Water Advisories in First Nation Communities 2022-2023</a:t>
            </a:r>
            <a:endParaRPr lang="en-CA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'Pivot Table Data'!$B$3:$B$4</c:f>
              <c:strCache>
                <c:ptCount val="1"/>
                <c:pt idx="0">
                  <c:v>E.coli detected in drinking water system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Table Data'!$A$5:$A$14</c:f>
              <c:strCache>
                <c:ptCount val="9"/>
                <c:pt idx="0">
                  <c:v>Planned system maintenance</c:v>
                </c:pt>
                <c:pt idx="1">
                  <c:v>Undetermined source of contamination</c:v>
                </c:pt>
                <c:pt idx="2">
                  <c:v>Power outage resulting in system pressure loss or reduced storage of treated water</c:v>
                </c:pt>
                <c:pt idx="3">
                  <c:v>Treatment / distribution equipment failure or damage</c:v>
                </c:pt>
                <c:pt idx="4">
                  <c:v>Damaged or inadequately maintained cistern or holding tank</c:v>
                </c:pt>
                <c:pt idx="5">
                  <c:v>Contamination during construction, repair or operation</c:v>
                </c:pt>
                <c:pt idx="6">
                  <c:v>Does not meet monitoring requirements</c:v>
                </c:pt>
                <c:pt idx="7">
                  <c:v>No or inadequate disinfection at the treatment plant</c:v>
                </c:pt>
                <c:pt idx="8">
                  <c:v>Treatment unable to cope with significant deterioration in source water quality</c:v>
                </c:pt>
              </c:strCache>
            </c:strRef>
          </c:cat>
          <c:val>
            <c:numRef>
              <c:f>'Pivot Table Data'!$B$5:$B$14</c:f>
              <c:numCache>
                <c:formatCode>General</c:formatCode>
                <c:ptCount val="9"/>
                <c:pt idx="1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D-48C6-9FE9-E682E37B8A8B}"/>
            </c:ext>
          </c:extLst>
        </c:ser>
        <c:ser>
          <c:idx val="1"/>
          <c:order val="1"/>
          <c:tx>
            <c:strRef>
              <c:f>'Pivot Table Data'!$C$3:$C$4</c:f>
              <c:strCache>
                <c:ptCount val="1"/>
                <c:pt idx="0">
                  <c:v>Excess disinfection levels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Table Data'!$A$5:$A$14</c:f>
              <c:strCache>
                <c:ptCount val="9"/>
                <c:pt idx="0">
                  <c:v>Planned system maintenance</c:v>
                </c:pt>
                <c:pt idx="1">
                  <c:v>Undetermined source of contamination</c:v>
                </c:pt>
                <c:pt idx="2">
                  <c:v>Power outage resulting in system pressure loss or reduced storage of treated water</c:v>
                </c:pt>
                <c:pt idx="3">
                  <c:v>Treatment / distribution equipment failure or damage</c:v>
                </c:pt>
                <c:pt idx="4">
                  <c:v>Damaged or inadequately maintained cistern or holding tank</c:v>
                </c:pt>
                <c:pt idx="5">
                  <c:v>Contamination during construction, repair or operation</c:v>
                </c:pt>
                <c:pt idx="6">
                  <c:v>Does not meet monitoring requirements</c:v>
                </c:pt>
                <c:pt idx="7">
                  <c:v>No or inadequate disinfection at the treatment plant</c:v>
                </c:pt>
                <c:pt idx="8">
                  <c:v>Treatment unable to cope with significant deterioration in source water quality</c:v>
                </c:pt>
              </c:strCache>
            </c:strRef>
          </c:cat>
          <c:val>
            <c:numRef>
              <c:f>'Pivot Table Data'!$C$5:$C$14</c:f>
              <c:numCache>
                <c:formatCode>General</c:formatCode>
                <c:ptCount val="9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6D-48C6-9FE9-E682E37B8A8B}"/>
            </c:ext>
          </c:extLst>
        </c:ser>
        <c:ser>
          <c:idx val="2"/>
          <c:order val="2"/>
          <c:tx>
            <c:strRef>
              <c:f>'Pivot Table Data'!$D$3:$D$4</c:f>
              <c:strCache>
                <c:ptCount val="1"/>
                <c:pt idx="0">
                  <c:v>Line break or pressure loss in distribution system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Table Data'!$A$5:$A$14</c:f>
              <c:strCache>
                <c:ptCount val="9"/>
                <c:pt idx="0">
                  <c:v>Planned system maintenance</c:v>
                </c:pt>
                <c:pt idx="1">
                  <c:v>Undetermined source of contamination</c:v>
                </c:pt>
                <c:pt idx="2">
                  <c:v>Power outage resulting in system pressure loss or reduced storage of treated water</c:v>
                </c:pt>
                <c:pt idx="3">
                  <c:v>Treatment / distribution equipment failure or damage</c:v>
                </c:pt>
                <c:pt idx="4">
                  <c:v>Damaged or inadequately maintained cistern or holding tank</c:v>
                </c:pt>
                <c:pt idx="5">
                  <c:v>Contamination during construction, repair or operation</c:v>
                </c:pt>
                <c:pt idx="6">
                  <c:v>Does not meet monitoring requirements</c:v>
                </c:pt>
                <c:pt idx="7">
                  <c:v>No or inadequate disinfection at the treatment plant</c:v>
                </c:pt>
                <c:pt idx="8">
                  <c:v>Treatment unable to cope with significant deterioration in source water quality</c:v>
                </c:pt>
              </c:strCache>
            </c:strRef>
          </c:cat>
          <c:val>
            <c:numRef>
              <c:f>'Pivot Table Data'!$D$5:$D$14</c:f>
              <c:numCache>
                <c:formatCode>General</c:formatCode>
                <c:ptCount val="9"/>
                <c:pt idx="0">
                  <c:v>11</c:v>
                </c:pt>
                <c:pt idx="1">
                  <c:v>1</c:v>
                </c:pt>
                <c:pt idx="2">
                  <c:v>9</c:v>
                </c:pt>
                <c:pt idx="3">
                  <c:v>8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6D-48C6-9FE9-E682E37B8A8B}"/>
            </c:ext>
          </c:extLst>
        </c:ser>
        <c:ser>
          <c:idx val="3"/>
          <c:order val="3"/>
          <c:tx>
            <c:strRef>
              <c:f>'Pivot Table Data'!$E$3:$E$4</c:f>
              <c:strCache>
                <c:ptCount val="1"/>
                <c:pt idx="0">
                  <c:v>Significant deterioration of source water quality suspected or confirmed due to environmental conditions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Table Data'!$A$5:$A$14</c:f>
              <c:strCache>
                <c:ptCount val="9"/>
                <c:pt idx="0">
                  <c:v>Planned system maintenance</c:v>
                </c:pt>
                <c:pt idx="1">
                  <c:v>Undetermined source of contamination</c:v>
                </c:pt>
                <c:pt idx="2">
                  <c:v>Power outage resulting in system pressure loss or reduced storage of treated water</c:v>
                </c:pt>
                <c:pt idx="3">
                  <c:v>Treatment / distribution equipment failure or damage</c:v>
                </c:pt>
                <c:pt idx="4">
                  <c:v>Damaged or inadequately maintained cistern or holding tank</c:v>
                </c:pt>
                <c:pt idx="5">
                  <c:v>Contamination during construction, repair or operation</c:v>
                </c:pt>
                <c:pt idx="6">
                  <c:v>Does not meet monitoring requirements</c:v>
                </c:pt>
                <c:pt idx="7">
                  <c:v>No or inadequate disinfection at the treatment plant</c:v>
                </c:pt>
                <c:pt idx="8">
                  <c:v>Treatment unable to cope with significant deterioration in source water quality</c:v>
                </c:pt>
              </c:strCache>
            </c:strRef>
          </c:cat>
          <c:val>
            <c:numRef>
              <c:f>'Pivot Table Data'!$E$5:$E$14</c:f>
              <c:numCache>
                <c:formatCode>General</c:formatCode>
                <c:ptCount val="9"/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6D-48C6-9FE9-E682E37B8A8B}"/>
            </c:ext>
          </c:extLst>
        </c:ser>
        <c:ser>
          <c:idx val="4"/>
          <c:order val="4"/>
          <c:tx>
            <c:strRef>
              <c:f>'Pivot Table Data'!$F$3:$F$4</c:f>
              <c:strCache>
                <c:ptCount val="1"/>
                <c:pt idx="0">
                  <c:v>Suspected Contamination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Table Data'!$A$5:$A$14</c:f>
              <c:strCache>
                <c:ptCount val="9"/>
                <c:pt idx="0">
                  <c:v>Planned system maintenance</c:v>
                </c:pt>
                <c:pt idx="1">
                  <c:v>Undetermined source of contamination</c:v>
                </c:pt>
                <c:pt idx="2">
                  <c:v>Power outage resulting in system pressure loss or reduced storage of treated water</c:v>
                </c:pt>
                <c:pt idx="3">
                  <c:v>Treatment / distribution equipment failure or damage</c:v>
                </c:pt>
                <c:pt idx="4">
                  <c:v>Damaged or inadequately maintained cistern or holding tank</c:v>
                </c:pt>
                <c:pt idx="5">
                  <c:v>Contamination during construction, repair or operation</c:v>
                </c:pt>
                <c:pt idx="6">
                  <c:v>Does not meet monitoring requirements</c:v>
                </c:pt>
                <c:pt idx="7">
                  <c:v>No or inadequate disinfection at the treatment plant</c:v>
                </c:pt>
                <c:pt idx="8">
                  <c:v>Treatment unable to cope with significant deterioration in source water quality</c:v>
                </c:pt>
              </c:strCache>
            </c:strRef>
          </c:cat>
          <c:val>
            <c:numRef>
              <c:f>'Pivot Table Data'!$F$5:$F$14</c:f>
              <c:numCache>
                <c:formatCode>General</c:formatCode>
                <c:ptCount val="9"/>
                <c:pt idx="1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6D-48C6-9FE9-E682E37B8A8B}"/>
            </c:ext>
          </c:extLst>
        </c:ser>
        <c:ser>
          <c:idx val="5"/>
          <c:order val="5"/>
          <c:tx>
            <c:strRef>
              <c:f>'Pivot Table Data'!$G$3:$G$4</c:f>
              <c:strCache>
                <c:ptCount val="1"/>
                <c:pt idx="0">
                  <c:v>Total coliforms detected in drinking water system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Table Data'!$A$5:$A$14</c:f>
              <c:strCache>
                <c:ptCount val="9"/>
                <c:pt idx="0">
                  <c:v>Planned system maintenance</c:v>
                </c:pt>
                <c:pt idx="1">
                  <c:v>Undetermined source of contamination</c:v>
                </c:pt>
                <c:pt idx="2">
                  <c:v>Power outage resulting in system pressure loss or reduced storage of treated water</c:v>
                </c:pt>
                <c:pt idx="3">
                  <c:v>Treatment / distribution equipment failure or damage</c:v>
                </c:pt>
                <c:pt idx="4">
                  <c:v>Damaged or inadequately maintained cistern or holding tank</c:v>
                </c:pt>
                <c:pt idx="5">
                  <c:v>Contamination during construction, repair or operation</c:v>
                </c:pt>
                <c:pt idx="6">
                  <c:v>Does not meet monitoring requirements</c:v>
                </c:pt>
                <c:pt idx="7">
                  <c:v>No or inadequate disinfection at the treatment plant</c:v>
                </c:pt>
                <c:pt idx="8">
                  <c:v>Treatment unable to cope with significant deterioration in source water quality</c:v>
                </c:pt>
              </c:strCache>
            </c:strRef>
          </c:cat>
          <c:val>
            <c:numRef>
              <c:f>'Pivot Table Data'!$G$5:$G$14</c:f>
              <c:numCache>
                <c:formatCode>General</c:formatCode>
                <c:ptCount val="9"/>
                <c:pt idx="1">
                  <c:v>6</c:v>
                </c:pt>
                <c:pt idx="4">
                  <c:v>6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6D-48C6-9FE9-E682E37B8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47056400"/>
        <c:axId val="647053120"/>
      </c:barChart>
      <c:catAx>
        <c:axId val="6470564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Operational</a:t>
                </a:r>
                <a:r>
                  <a:rPr lang="en-CA" baseline="0"/>
                  <a:t> Reasons</a:t>
                </a:r>
                <a:endParaRPr lang="en-C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053120"/>
        <c:crosses val="autoZero"/>
        <c:auto val="1"/>
        <c:lblAlgn val="ctr"/>
        <c:lblOffset val="100"/>
        <c:noMultiLvlLbl val="0"/>
      </c:catAx>
      <c:valAx>
        <c:axId val="64705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Number Of Advisories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05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[DWA20222023.xlsx]Pivot Table Data!PivotTable2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Underlying Causes of Public Water Systems Drinking Water Advisories in First Nation Communities 2022-2023</a:t>
            </a:r>
            <a:endParaRPr lang="en-CA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'Pivot Table Data'!$B$17:$B$18</c:f>
              <c:strCache>
                <c:ptCount val="1"/>
                <c:pt idx="0">
                  <c:v>E.coli detected in drinking water system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Table Data'!$A$19:$A$27</c:f>
              <c:strCache>
                <c:ptCount val="8"/>
                <c:pt idx="0">
                  <c:v>Planned system maintenance</c:v>
                </c:pt>
                <c:pt idx="1">
                  <c:v>Power outage resulting in system pressure loss or reduced storage of treated water</c:v>
                </c:pt>
                <c:pt idx="2">
                  <c:v>Treatment / distribution equipment failure or damage</c:v>
                </c:pt>
                <c:pt idx="3">
                  <c:v>Undetermined source of contamination</c:v>
                </c:pt>
                <c:pt idx="4">
                  <c:v>Contamination during construction, repair or operation</c:v>
                </c:pt>
                <c:pt idx="5">
                  <c:v>Treatment unable to cope with significant deterioration in source water quality</c:v>
                </c:pt>
                <c:pt idx="6">
                  <c:v>No or inadequate disinfection at the treatment plant</c:v>
                </c:pt>
                <c:pt idx="7">
                  <c:v>Damaged or inadequately maintained cistern or holding tank</c:v>
                </c:pt>
              </c:strCache>
            </c:strRef>
          </c:cat>
          <c:val>
            <c:numRef>
              <c:f>'Pivot Table Data'!$B$19:$B$27</c:f>
              <c:numCache>
                <c:formatCode>General</c:formatCode>
                <c:ptCount val="8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B-477E-AF30-9A3FA687C376}"/>
            </c:ext>
          </c:extLst>
        </c:ser>
        <c:ser>
          <c:idx val="1"/>
          <c:order val="1"/>
          <c:tx>
            <c:strRef>
              <c:f>'Pivot Table Data'!$C$17:$C$18</c:f>
              <c:strCache>
                <c:ptCount val="1"/>
                <c:pt idx="0">
                  <c:v>Excess disinfection levels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Table Data'!$A$19:$A$27</c:f>
              <c:strCache>
                <c:ptCount val="8"/>
                <c:pt idx="0">
                  <c:v>Planned system maintenance</c:v>
                </c:pt>
                <c:pt idx="1">
                  <c:v>Power outage resulting in system pressure loss or reduced storage of treated water</c:v>
                </c:pt>
                <c:pt idx="2">
                  <c:v>Treatment / distribution equipment failure or damage</c:v>
                </c:pt>
                <c:pt idx="3">
                  <c:v>Undetermined source of contamination</c:v>
                </c:pt>
                <c:pt idx="4">
                  <c:v>Contamination during construction, repair or operation</c:v>
                </c:pt>
                <c:pt idx="5">
                  <c:v>Treatment unable to cope with significant deterioration in source water quality</c:v>
                </c:pt>
                <c:pt idx="6">
                  <c:v>No or inadequate disinfection at the treatment plant</c:v>
                </c:pt>
                <c:pt idx="7">
                  <c:v>Damaged or inadequately maintained cistern or holding tank</c:v>
                </c:pt>
              </c:strCache>
            </c:strRef>
          </c:cat>
          <c:val>
            <c:numRef>
              <c:f>'Pivot Table Data'!$C$19:$C$27</c:f>
              <c:numCache>
                <c:formatCode>General</c:formatCode>
                <c:ptCount val="8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B-477E-AF30-9A3FA687C376}"/>
            </c:ext>
          </c:extLst>
        </c:ser>
        <c:ser>
          <c:idx val="2"/>
          <c:order val="2"/>
          <c:tx>
            <c:strRef>
              <c:f>'Pivot Table Data'!$D$17:$D$18</c:f>
              <c:strCache>
                <c:ptCount val="1"/>
                <c:pt idx="0">
                  <c:v>Line break or pressure loss in distribution system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Table Data'!$A$19:$A$27</c:f>
              <c:strCache>
                <c:ptCount val="8"/>
                <c:pt idx="0">
                  <c:v>Planned system maintenance</c:v>
                </c:pt>
                <c:pt idx="1">
                  <c:v>Power outage resulting in system pressure loss or reduced storage of treated water</c:v>
                </c:pt>
                <c:pt idx="2">
                  <c:v>Treatment / distribution equipment failure or damage</c:v>
                </c:pt>
                <c:pt idx="3">
                  <c:v>Undetermined source of contamination</c:v>
                </c:pt>
                <c:pt idx="4">
                  <c:v>Contamination during construction, repair or operation</c:v>
                </c:pt>
                <c:pt idx="5">
                  <c:v>Treatment unable to cope with significant deterioration in source water quality</c:v>
                </c:pt>
                <c:pt idx="6">
                  <c:v>No or inadequate disinfection at the treatment plant</c:v>
                </c:pt>
                <c:pt idx="7">
                  <c:v>Damaged or inadequately maintained cistern or holding tank</c:v>
                </c:pt>
              </c:strCache>
            </c:strRef>
          </c:cat>
          <c:val>
            <c:numRef>
              <c:f>'Pivot Table Data'!$D$19:$D$27</c:f>
              <c:numCache>
                <c:formatCode>General</c:formatCode>
                <c:ptCount val="8"/>
                <c:pt idx="0">
                  <c:v>11</c:v>
                </c:pt>
                <c:pt idx="1">
                  <c:v>9</c:v>
                </c:pt>
                <c:pt idx="2">
                  <c:v>8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B-477E-AF30-9A3FA687C376}"/>
            </c:ext>
          </c:extLst>
        </c:ser>
        <c:ser>
          <c:idx val="3"/>
          <c:order val="3"/>
          <c:tx>
            <c:strRef>
              <c:f>'Pivot Table Data'!$E$17:$E$18</c:f>
              <c:strCache>
                <c:ptCount val="1"/>
                <c:pt idx="0">
                  <c:v>Significant deterioration of source water quality suspected or confirmed due to environmental conditions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Table Data'!$A$19:$A$27</c:f>
              <c:strCache>
                <c:ptCount val="8"/>
                <c:pt idx="0">
                  <c:v>Planned system maintenance</c:v>
                </c:pt>
                <c:pt idx="1">
                  <c:v>Power outage resulting in system pressure loss or reduced storage of treated water</c:v>
                </c:pt>
                <c:pt idx="2">
                  <c:v>Treatment / distribution equipment failure or damage</c:v>
                </c:pt>
                <c:pt idx="3">
                  <c:v>Undetermined source of contamination</c:v>
                </c:pt>
                <c:pt idx="4">
                  <c:v>Contamination during construction, repair or operation</c:v>
                </c:pt>
                <c:pt idx="5">
                  <c:v>Treatment unable to cope with significant deterioration in source water quality</c:v>
                </c:pt>
                <c:pt idx="6">
                  <c:v>No or inadequate disinfection at the treatment plant</c:v>
                </c:pt>
                <c:pt idx="7">
                  <c:v>Damaged or inadequately maintained cistern or holding tank</c:v>
                </c:pt>
              </c:strCache>
            </c:strRef>
          </c:cat>
          <c:val>
            <c:numRef>
              <c:f>'Pivot Table Data'!$E$19:$E$27</c:f>
              <c:numCache>
                <c:formatCode>General</c:formatCode>
                <c:ptCount val="8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B-477E-AF30-9A3FA687C376}"/>
            </c:ext>
          </c:extLst>
        </c:ser>
        <c:ser>
          <c:idx val="4"/>
          <c:order val="4"/>
          <c:tx>
            <c:strRef>
              <c:f>'Pivot Table Data'!$F$17:$F$18</c:f>
              <c:strCache>
                <c:ptCount val="1"/>
                <c:pt idx="0">
                  <c:v>Suspected Contamination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Table Data'!$A$19:$A$27</c:f>
              <c:strCache>
                <c:ptCount val="8"/>
                <c:pt idx="0">
                  <c:v>Planned system maintenance</c:v>
                </c:pt>
                <c:pt idx="1">
                  <c:v>Power outage resulting in system pressure loss or reduced storage of treated water</c:v>
                </c:pt>
                <c:pt idx="2">
                  <c:v>Treatment / distribution equipment failure or damage</c:v>
                </c:pt>
                <c:pt idx="3">
                  <c:v>Undetermined source of contamination</c:v>
                </c:pt>
                <c:pt idx="4">
                  <c:v>Contamination during construction, repair or operation</c:v>
                </c:pt>
                <c:pt idx="5">
                  <c:v>Treatment unable to cope with significant deterioration in source water quality</c:v>
                </c:pt>
                <c:pt idx="6">
                  <c:v>No or inadequate disinfection at the treatment plant</c:v>
                </c:pt>
                <c:pt idx="7">
                  <c:v>Damaged or inadequately maintained cistern or holding tank</c:v>
                </c:pt>
              </c:strCache>
            </c:strRef>
          </c:cat>
          <c:val>
            <c:numRef>
              <c:f>'Pivot Table Data'!$F$19:$F$27</c:f>
              <c:numCache>
                <c:formatCode>General</c:formatCode>
                <c:ptCount val="8"/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B-477E-AF30-9A3FA687C376}"/>
            </c:ext>
          </c:extLst>
        </c:ser>
        <c:ser>
          <c:idx val="5"/>
          <c:order val="5"/>
          <c:tx>
            <c:strRef>
              <c:f>'Pivot Table Data'!$G$17:$G$18</c:f>
              <c:strCache>
                <c:ptCount val="1"/>
                <c:pt idx="0">
                  <c:v>Total coliforms detected in drinking water system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Table Data'!$A$19:$A$27</c:f>
              <c:strCache>
                <c:ptCount val="8"/>
                <c:pt idx="0">
                  <c:v>Planned system maintenance</c:v>
                </c:pt>
                <c:pt idx="1">
                  <c:v>Power outage resulting in system pressure loss or reduced storage of treated water</c:v>
                </c:pt>
                <c:pt idx="2">
                  <c:v>Treatment / distribution equipment failure or damage</c:v>
                </c:pt>
                <c:pt idx="3">
                  <c:v>Undetermined source of contamination</c:v>
                </c:pt>
                <c:pt idx="4">
                  <c:v>Contamination during construction, repair or operation</c:v>
                </c:pt>
                <c:pt idx="5">
                  <c:v>Treatment unable to cope with significant deterioration in source water quality</c:v>
                </c:pt>
                <c:pt idx="6">
                  <c:v>No or inadequate disinfection at the treatment plant</c:v>
                </c:pt>
                <c:pt idx="7">
                  <c:v>Damaged or inadequately maintained cistern or holding tank</c:v>
                </c:pt>
              </c:strCache>
            </c:strRef>
          </c:cat>
          <c:val>
            <c:numRef>
              <c:f>'Pivot Table Data'!$G$19:$G$27</c:f>
              <c:numCache>
                <c:formatCode>General</c:formatCode>
                <c:ptCount val="8"/>
                <c:pt idx="3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9B-477E-AF30-9A3FA687C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4866728"/>
        <c:axId val="484867712"/>
      </c:barChart>
      <c:catAx>
        <c:axId val="484866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Operational</a:t>
                </a:r>
                <a:r>
                  <a:rPr lang="en-CA" baseline="0"/>
                  <a:t> Reasons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867712"/>
        <c:crosses val="autoZero"/>
        <c:auto val="1"/>
        <c:lblAlgn val="ctr"/>
        <c:lblOffset val="100"/>
        <c:noMultiLvlLbl val="0"/>
      </c:catAx>
      <c:valAx>
        <c:axId val="484867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Number of Advisories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86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i="0" u="none" strike="noStrike" baseline="0">
                <a:effectLst/>
              </a:rPr>
              <a:t>Alberta Region Public Drinking Water Advisories by Water Source 2022 - 2023</a:t>
            </a:r>
            <a:endParaRPr lang="en-CA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'PWS Data'!$E$54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'PWS Data'!$F$53:$G$53</c:f>
              <c:strCache>
                <c:ptCount val="2"/>
                <c:pt idx="0">
                  <c:v>Groundwater</c:v>
                </c:pt>
                <c:pt idx="1">
                  <c:v>Surface water</c:v>
                </c:pt>
              </c:strCache>
            </c:strRef>
          </c:cat>
          <c:val>
            <c:numRef>
              <c:f>'PWS Data'!$F$54:$G$54</c:f>
              <c:numCache>
                <c:formatCode>General</c:formatCode>
                <c:ptCount val="2"/>
                <c:pt idx="0">
                  <c:v>16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3-4A83-9B10-F5E830FA7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281920"/>
        <c:axId val="455279624"/>
      </c:barChart>
      <c:catAx>
        <c:axId val="4552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79624"/>
        <c:crosses val="autoZero"/>
        <c:auto val="1"/>
        <c:lblAlgn val="ctr"/>
        <c:lblOffset val="100"/>
        <c:noMultiLvlLbl val="0"/>
      </c:catAx>
      <c:valAx>
        <c:axId val="45527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8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Distribution of Public Water System Drinking Water Advisories by Month of Issue and Source, 2022-2023</a:t>
            </a:r>
            <a:endParaRPr lang="en-CA">
              <a:effectLst/>
            </a:endParaRPr>
          </a:p>
        </c:rich>
      </c:tx>
      <c:layout>
        <c:manualLayout>
          <c:xMode val="edge"/>
          <c:yMode val="edge"/>
          <c:x val="0.11009644302274714"/>
          <c:y val="2.943340691685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'BWA Date of Issue'!$C$4</c:f>
              <c:strCache>
                <c:ptCount val="1"/>
                <c:pt idx="0">
                  <c:v>Surface 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'BWA Date of Issue'!$A$5:$A$16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'BWA Date of Issue'!$C$5:$C$16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A-49C4-BBFF-ABB4A02E5BD2}"/>
            </c:ext>
          </c:extLst>
        </c:ser>
        <c:ser>
          <c:idx val="1"/>
          <c:order val="1"/>
          <c:tx>
            <c:strRef>
              <c:f>'BWA Date of Issue'!$D$4</c:f>
              <c:strCache>
                <c:ptCount val="1"/>
                <c:pt idx="0">
                  <c:v>Groundwater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'BWA Date of Issue'!$A$5:$A$16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'BWA Date of Issue'!$D$5:$D$16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4A-49C4-BBFF-ABB4A02E5BD2}"/>
            </c:ext>
          </c:extLst>
        </c:ser>
        <c:ser>
          <c:idx val="2"/>
          <c:order val="2"/>
          <c:tx>
            <c:strRef>
              <c:f>'BWA Date of Issue'!$E$4</c:f>
              <c:strCache>
                <c:ptCount val="1"/>
                <c:pt idx="0">
                  <c:v>Cistern or holding tank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'BWA Date of Issue'!$A$5:$A$16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'BWA Date of Issue'!$E$5:$E$16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4A-49C4-BBFF-ABB4A02E5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5897880"/>
        <c:axId val="58589820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'BWA Date of Issue'!$A$5</c15:sqref>
                        </c15:formulaRef>
                      </c:ext>
                    </c:extLst>
                    <c:strCache>
                      <c:ptCount val="1"/>
                      <c:pt idx="0">
                        <c:v>January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'BWA Date of Issue'!$A$5:$A$16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'BWA Date of Issue'!$A$6:$A$16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E4A-49C4-BBFF-ABB4A02E5BD2}"/>
                  </c:ext>
                </c:extLst>
              </c15:ser>
            </c15:filteredBarSeries>
          </c:ext>
        </c:extLst>
      </c:barChart>
      <c:catAx>
        <c:axId val="58589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98208"/>
        <c:crosses val="autoZero"/>
        <c:auto val="1"/>
        <c:lblAlgn val="ctr"/>
        <c:lblOffset val="100"/>
        <c:noMultiLvlLbl val="0"/>
      </c:catAx>
      <c:valAx>
        <c:axId val="58589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89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[DWA20222023.xlsx]Pivot Table Data!PivotTable3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Underlying Causes of Semi-Public Drinking Water Advisories in First Nation Communities 2022-2023</a:t>
            </a:r>
            <a:endParaRPr lang="en-CA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'Pivot Table Data'!$B$30:$B$31</c:f>
              <c:strCache>
                <c:ptCount val="1"/>
                <c:pt idx="0">
                  <c:v>E.coli detected in drinking water system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Table Data'!$A$32:$A$35</c:f>
              <c:strCache>
                <c:ptCount val="3"/>
                <c:pt idx="0">
                  <c:v>Damaged or inadequately maintained cistern or holding tank</c:v>
                </c:pt>
                <c:pt idx="1">
                  <c:v>Undetermined source of contamination</c:v>
                </c:pt>
                <c:pt idx="2">
                  <c:v>Does not meet monitoring requirements</c:v>
                </c:pt>
              </c:strCache>
            </c:strRef>
          </c:cat>
          <c:val>
            <c:numRef>
              <c:f>'Pivot Table Data'!$B$32:$B$35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1-4511-9B32-33F13CEABAF1}"/>
            </c:ext>
          </c:extLst>
        </c:ser>
        <c:ser>
          <c:idx val="1"/>
          <c:order val="1"/>
          <c:tx>
            <c:strRef>
              <c:f>'Pivot Table Data'!$C$30:$C$31</c:f>
              <c:strCache>
                <c:ptCount val="1"/>
                <c:pt idx="0">
                  <c:v>Total coliforms detected in drinking water system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Table Data'!$A$32:$A$35</c:f>
              <c:strCache>
                <c:ptCount val="3"/>
                <c:pt idx="0">
                  <c:v>Damaged or inadequately maintained cistern or holding tank</c:v>
                </c:pt>
                <c:pt idx="1">
                  <c:v>Undetermined source of contamination</c:v>
                </c:pt>
                <c:pt idx="2">
                  <c:v>Does not meet monitoring requirements</c:v>
                </c:pt>
              </c:strCache>
            </c:strRef>
          </c:cat>
          <c:val>
            <c:numRef>
              <c:f>'Pivot Table Data'!$C$32:$C$35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1-4511-9B32-33F13CEA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8829432"/>
        <c:axId val="648838288"/>
      </c:barChart>
      <c:catAx>
        <c:axId val="648829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Operational</a:t>
                </a:r>
                <a:r>
                  <a:rPr lang="en-CA" baseline="0"/>
                  <a:t> Reasons</a:t>
                </a:r>
                <a:endParaRPr lang="en-C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838288"/>
        <c:crosses val="autoZero"/>
        <c:auto val="1"/>
        <c:lblAlgn val="ctr"/>
        <c:lblOffset val="100"/>
        <c:noMultiLvlLbl val="0"/>
      </c:catAx>
      <c:valAx>
        <c:axId val="64883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Number of Advisories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82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i="0" baseline="0" dirty="0">
                <a:effectLst/>
              </a:rPr>
              <a:t>Alberta Region Semi-Public Drinking Water Advisories by Water Source 2022 - 2023</a:t>
            </a:r>
            <a:endParaRPr lang="en-CA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305047309938693E-2"/>
          <c:y val="0.13669708172333506"/>
          <c:w val="0.782524846391627"/>
          <c:h val="0.810078868400649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'SPWS Data'!$E$22</c:f>
              <c:strCache>
                <c:ptCount val="1"/>
                <c:pt idx="0">
                  <c:v>Semi-Public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'SPWS Data'!$F$20:$H$20</c:f>
              <c:strCache>
                <c:ptCount val="3"/>
                <c:pt idx="0">
                  <c:v>Groundwater</c:v>
                </c:pt>
                <c:pt idx="1">
                  <c:v>Surface water</c:v>
                </c:pt>
                <c:pt idx="2">
                  <c:v>Cistern or holding tank</c:v>
                </c:pt>
              </c:strCache>
            </c:strRef>
          </c:cat>
          <c:val>
            <c:numRef>
              <c:f>'SPWS Data'!$F$22:$H$22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6-4852-BE0D-C50C68211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281920"/>
        <c:axId val="455279624"/>
      </c:barChart>
      <c:catAx>
        <c:axId val="4552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79624"/>
        <c:crosses val="autoZero"/>
        <c:auto val="1"/>
        <c:lblAlgn val="ctr"/>
        <c:lblOffset val="100"/>
        <c:noMultiLvlLbl val="0"/>
      </c:catAx>
      <c:valAx>
        <c:axId val="45527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8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Distribution of Semi - Public Water System Drinking Water Advisories by Month of Issue and Source, 2022-2023</a:t>
            </a:r>
            <a:endParaRPr lang="en-CA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'BWA Date of Issue'!$C$20</c:f>
              <c:strCache>
                <c:ptCount val="1"/>
                <c:pt idx="0">
                  <c:v>Surface 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'BWA Date of Issue'!$A$21:$A$32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'BWA Date of Issue'!$C$21:$C$32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1-4560-A7D1-7E329A48F644}"/>
            </c:ext>
          </c:extLst>
        </c:ser>
        <c:ser>
          <c:idx val="1"/>
          <c:order val="1"/>
          <c:tx>
            <c:strRef>
              <c:f>'BWA Date of Issue'!$D$20</c:f>
              <c:strCache>
                <c:ptCount val="1"/>
                <c:pt idx="0">
                  <c:v>Groundwater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'BWA Date of Issue'!$A$21:$A$32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'BWA Date of Issue'!$D$21:$D$32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1-4560-A7D1-7E329A48F644}"/>
            </c:ext>
          </c:extLst>
        </c:ser>
        <c:ser>
          <c:idx val="2"/>
          <c:order val="2"/>
          <c:tx>
            <c:strRef>
              <c:f>'BWA Date of Issue'!$E$20</c:f>
              <c:strCache>
                <c:ptCount val="1"/>
                <c:pt idx="0">
                  <c:v>Cistern or holding tank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'BWA Date of Issue'!$A$21:$A$32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'BWA Date of Issue'!$E$21:$E$32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1-4560-A7D1-7E329A48F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8829904"/>
        <c:axId val="508833840"/>
      </c:barChart>
      <c:catAx>
        <c:axId val="50882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33840"/>
        <c:crosses val="autoZero"/>
        <c:auto val="1"/>
        <c:lblAlgn val="ctr"/>
        <c:lblOffset val="100"/>
        <c:noMultiLvlLbl val="0"/>
      </c:catAx>
      <c:valAx>
        <c:axId val="5088338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29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000" b="1" dirty="0"/>
              <a:t>Alberta Region Drinking Water Advisories by Water</a:t>
            </a:r>
            <a:r>
              <a:rPr lang="en-CA" sz="2000" b="1" baseline="0" dirty="0"/>
              <a:t> System Type and Water Source 2022 - 2023</a:t>
            </a:r>
            <a:endParaRPr lang="en-CA" sz="2000" b="1" dirty="0"/>
          </a:p>
        </c:rich>
      </c:tx>
      <c:layout>
        <c:manualLayout>
          <c:xMode val="edge"/>
          <c:yMode val="edge"/>
          <c:x val="0.14176630956824507"/>
          <c:y val="2.2178733083531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DWAs20222023!$E$65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DWAs20222023!$F$64:$H$64</c:f>
              <c:strCache>
                <c:ptCount val="3"/>
                <c:pt idx="0">
                  <c:v>Groundwater</c:v>
                </c:pt>
                <c:pt idx="1">
                  <c:v>Surface water</c:v>
                </c:pt>
                <c:pt idx="2">
                  <c:v>Cistern or holding tank</c:v>
                </c:pt>
              </c:strCache>
            </c:strRef>
          </c:cat>
          <c:val>
            <c:numRef>
              <c:f>DWAs20222023!$F$65:$H$65</c:f>
              <c:numCache>
                <c:formatCode>General</c:formatCode>
                <c:ptCount val="3"/>
                <c:pt idx="0">
                  <c:v>16</c:v>
                </c:pt>
                <c:pt idx="1">
                  <c:v>24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3-4042-A50F-FCB3EFC0F8ED}"/>
            </c:ext>
          </c:extLst>
        </c:ser>
        <c:ser>
          <c:idx val="1"/>
          <c:order val="1"/>
          <c:tx>
            <c:strRef>
              <c:f>DWAs20222023!$E$66</c:f>
              <c:strCache>
                <c:ptCount val="1"/>
                <c:pt idx="0">
                  <c:v>Semi-Public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DWAs20222023!$F$64:$H$64</c:f>
              <c:strCache>
                <c:ptCount val="3"/>
                <c:pt idx="0">
                  <c:v>Groundwater</c:v>
                </c:pt>
                <c:pt idx="1">
                  <c:v>Surface water</c:v>
                </c:pt>
                <c:pt idx="2">
                  <c:v>Cistern or holding tank</c:v>
                </c:pt>
              </c:strCache>
            </c:strRef>
          </c:cat>
          <c:val>
            <c:numRef>
              <c:f>DWAs20222023!$F$66:$H$66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F3-4042-A50F-FCB3EFC0F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281920"/>
        <c:axId val="455279624"/>
      </c:barChart>
      <c:catAx>
        <c:axId val="4552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79624"/>
        <c:crosses val="autoZero"/>
        <c:auto val="1"/>
        <c:lblAlgn val="ctr"/>
        <c:lblOffset val="100"/>
        <c:noMultiLvlLbl val="0"/>
      </c:catAx>
      <c:valAx>
        <c:axId val="45527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8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0.69289</cdr:x>
      <cdr:y>0.33742</cdr:y>
    </cdr:from>
    <cdr:to>
      <cdr:x>0.79853</cdr:x>
      <cdr:y>0.37459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7677" y="2120080"/>
          <a:ext cx="914400" cy="233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0.66074</cdr:x>
      <cdr:y>0.20424</cdr:y>
    </cdr:from>
    <cdr:to>
      <cdr:x>0.86118</cdr:x>
      <cdr:y>0.23945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0EA096F-DA70-B4DF-AFB6-E99C7DD17BFE}"/>
            </a:ext>
          </a:extLst>
        </cdr:cNvPr>
        <cdr:cNvSpPr txBox="1"/>
      </cdr:nvSpPr>
      <cdr:spPr>
        <a:xfrm xmlns:a="http://schemas.openxmlformats.org/drawingml/2006/main">
          <a:off x="5194300" y="977900"/>
          <a:ext cx="1575719" cy="168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Water Quality</a:t>
          </a:r>
          <a:r>
            <a:rPr lang="en-US" sz="1100" baseline="0" dirty="0"/>
            <a:t> Reason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0.66074</cdr:x>
      <cdr:y>0.20424</cdr:y>
    </cdr:from>
    <cdr:to>
      <cdr:x>0.82317</cdr:x>
      <cdr:y>0.25166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3FC30CB-78DB-5E8F-218D-B0174C3F21C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94300" y="977900"/>
          <a:ext cx="1276911" cy="22704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0.69964</cdr:x>
      <cdr:y>0.47436</cdr:y>
    </cdr:from>
    <cdr:to>
      <cdr:x>0.86189</cdr:x>
      <cdr:y>0.52172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91F469E-800A-109B-4389-6D3223CA83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060536" y="2983782"/>
          <a:ext cx="1405441" cy="29787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0.3349</cdr:x>
      <cdr:y>0.96021</cdr:y>
    </cdr:from>
    <cdr:to>
      <cdr:x>1</cdr:x>
      <cdr:y>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4165600" y="6181792"/>
          <a:ext cx="4724400" cy="2031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CA"/>
          </a:defPPr>
          <a:lvl1pPr algn="l" rtl="0" fontAlgn="base">
            <a:lnSpc>
              <a:spcPct val="90000"/>
            </a:lnSpc>
            <a:spcBef>
              <a:spcPct val="0"/>
            </a:spcBef>
            <a:spcAft>
              <a:spcPct val="3700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lnSpc>
              <a:spcPct val="90000"/>
            </a:lnSpc>
            <a:spcBef>
              <a:spcPct val="0"/>
            </a:spcBef>
            <a:spcAft>
              <a:spcPct val="3700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lnSpc>
              <a:spcPct val="90000"/>
            </a:lnSpc>
            <a:spcBef>
              <a:spcPct val="0"/>
            </a:spcBef>
            <a:spcAft>
              <a:spcPct val="3700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lnSpc>
              <a:spcPct val="90000"/>
            </a:lnSpc>
            <a:spcBef>
              <a:spcPct val="0"/>
            </a:spcBef>
            <a:spcAft>
              <a:spcPct val="3700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lnSpc>
              <a:spcPct val="90000"/>
            </a:lnSpc>
            <a:spcBef>
              <a:spcPct val="0"/>
            </a:spcBef>
            <a:spcAft>
              <a:spcPct val="3700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7000"/>
            </a:spcAft>
            <a:buClrTx/>
            <a:buSzTx/>
            <a:buFontTx/>
            <a:buNone/>
            <a:tabLst/>
            <a:defRPr/>
          </a:pPr>
          <a:r>
            <a: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rPr>
            <a:t>Source: ISC, FNIHB – Alberta Region, Drinking Water Quality Database via ELPHIS</a:t>
          </a:r>
          <a:endParaRPr kumimoji="0" lang="en-CA" sz="800" b="0" i="0" u="none" strike="noStrike" kern="1200" cap="none" spc="0" normalizeH="0" baseline="0" noProof="0" dirty="0">
            <a:ln>
              <a:noFill/>
            </a:ln>
            <a:solidFill>
              <a:srgbClr val="000066"/>
            </a:solidFill>
            <a:effectLst/>
            <a:uLnTx/>
            <a:uFillTx/>
            <a:latin typeface="Verdana" pitchFamily="34" charset="0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305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305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305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305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70662" indent="-296408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85634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59887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34141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08395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2648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56902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31155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83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B9ADA-4D8D-4C30-9B1C-E6E8D224DD7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83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70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9ADA-4D8D-4C30-9B1C-E6E8D224DD78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627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>
              <a:latin typeface="Arial" pitchFamily="34" charset="0"/>
              <a:ea typeface="ＭＳ Ｐゴシック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04CF7-3A4D-4FA0-A70C-4741F0BCE873}" type="slidenum">
              <a:rPr lang="en-CA" smtClean="0">
                <a:latin typeface="Arial" pitchFamily="34" charset="0"/>
                <a:ea typeface="ＭＳ Ｐゴシック"/>
                <a:cs typeface="ＭＳ Ｐゴシック"/>
              </a:rPr>
              <a:pPr/>
              <a:t>38</a:t>
            </a:fld>
            <a:endParaRPr lang="en-CA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5636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0B74-3FF1-43AB-9BDF-E5BD568588FC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40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0B74-3FF1-43AB-9BDF-E5BD568588FC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81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0B74-3FF1-43AB-9BDF-E5BD568588FC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08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E7E18-F06A-430D-8099-BED40F91D8D3}" type="slidenum">
              <a:rPr lang="en-CA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en-CA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416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E7E18-F06A-430D-8099-BED40F91D8D3}" type="slidenum">
              <a:rPr lang="en-CA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endParaRPr lang="en-CA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7181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E7E18-F06A-430D-8099-BED40F91D8D3}" type="slidenum">
              <a:rPr lang="en-CA" smtClean="0">
                <a:latin typeface="Arial" pitchFamily="34" charset="0"/>
                <a:ea typeface="ＭＳ Ｐゴシック"/>
                <a:cs typeface="ＭＳ Ｐゴシック"/>
              </a:rPr>
              <a:pPr/>
              <a:t>13</a:t>
            </a:fld>
            <a:endParaRPr lang="en-CA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522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40 DWA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Boil water advisory/order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37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not consume advisory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not use advisory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50% of advisories due to either planned maintenance or pressure loss in the distribution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87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 DWAs: All Boil Water Advisories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344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rouxa\Desktop\PPT_Templates\PPT_Templates\PNG_JPG_for_template\ENG\ISC_Branding_PPT_standard_10x7.5_ENG_FINAL_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1"/>
            <a:ext cx="38227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787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1"/>
            <a:ext cx="78613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pic>
        <p:nvPicPr>
          <p:cNvPr id="7" name="Picture 6" descr="ISC_Branding_PPT_standard_10x7.5_ENG_int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78" y="6194374"/>
            <a:ext cx="1761744" cy="35966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3967" y="6238718"/>
            <a:ext cx="86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2816EBD-076B-0740-B037-2845E45D885E}" type="slidenum">
              <a:rPr lang="en-US" sz="1200" b="0" i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pPr algn="ctr"/>
              <a:t>‹#›</a:t>
            </a:fld>
            <a:endParaRPr lang="en-US" sz="1200" b="0" i="0" baseline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kyle.wonsiak@sac-isc.gc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simon.sihota@sac-isc.gc.c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553231"/>
            <a:ext cx="6934200" cy="366623"/>
          </a:xfrm>
          <a:noFill/>
        </p:spPr>
        <p:txBody>
          <a:bodyPr anchor="t"/>
          <a:lstStyle/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endParaRPr lang="en-CA" altLang="en-US" b="1" dirty="0">
              <a:solidFill>
                <a:srgbClr val="567BB6"/>
              </a:solidFill>
              <a:latin typeface="+mj-lt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endParaRPr lang="en-CA" altLang="en-US" b="1" dirty="0">
              <a:solidFill>
                <a:srgbClr val="567BB6"/>
              </a:solidFill>
              <a:latin typeface="+mj-lt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endParaRPr lang="en-CA" altLang="en-US" b="1" dirty="0">
              <a:solidFill>
                <a:srgbClr val="567BB6"/>
              </a:solidFill>
              <a:latin typeface="+mj-lt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endParaRPr lang="en-CA" altLang="en-US" b="1" dirty="0">
              <a:solidFill>
                <a:srgbClr val="567BB6"/>
              </a:solidFill>
              <a:latin typeface="+mj-lt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CA" altLang="en-US" sz="1400" b="1" dirty="0">
                <a:solidFill>
                  <a:srgbClr val="567BB6"/>
                </a:solidFill>
                <a:latin typeface="+mj-lt"/>
              </a:rPr>
              <a:t>Presented by: Kyle Wonsiak, CPHI(C)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CA" altLang="en-US" sz="1400" b="1" dirty="0">
                <a:solidFill>
                  <a:srgbClr val="567BB6"/>
                </a:solidFill>
                <a:latin typeface="+mj-lt"/>
              </a:rPr>
              <a:t>Environmental Public Health Services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CA" altLang="en-US" sz="1400" b="1" dirty="0">
                <a:solidFill>
                  <a:srgbClr val="567BB6"/>
                </a:solidFill>
                <a:latin typeface="+mj-lt"/>
              </a:rPr>
              <a:t>First Nations &amp; Inuit Health Branch, ISC, AB Region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637769"/>
            <a:ext cx="9029700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  <a:spcAft>
                <a:spcPts val="500"/>
              </a:spcAft>
            </a:pPr>
            <a:r>
              <a:rPr lang="en-US" sz="3600" b="1" dirty="0">
                <a:solidFill>
                  <a:srgbClr val="567BB6"/>
                </a:solidFill>
                <a:latin typeface="+mn-lt"/>
              </a:rPr>
              <a:t>Overview of ISC – FNIHB </a:t>
            </a:r>
          </a:p>
          <a:p>
            <a:pPr>
              <a:lnSpc>
                <a:spcPts val="3700"/>
              </a:lnSpc>
              <a:spcAft>
                <a:spcPts val="500"/>
              </a:spcAft>
            </a:pPr>
            <a:r>
              <a:rPr lang="en-US" sz="3600" b="1" dirty="0">
                <a:solidFill>
                  <a:srgbClr val="567BB6"/>
                </a:solidFill>
                <a:latin typeface="+mn-lt"/>
              </a:rPr>
              <a:t>Drinking Water Safety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val 6"/>
          <p:cNvSpPr>
            <a:spLocks noChangeArrowheads="1"/>
          </p:cNvSpPr>
          <p:nvPr/>
        </p:nvSpPr>
        <p:spPr bwMode="auto">
          <a:xfrm>
            <a:off x="4643438" y="4000500"/>
            <a:ext cx="428625" cy="2857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Oval 8"/>
          <p:cNvSpPr>
            <a:spLocks noChangeArrowheads="1"/>
          </p:cNvSpPr>
          <p:nvPr/>
        </p:nvSpPr>
        <p:spPr bwMode="auto">
          <a:xfrm>
            <a:off x="2928938" y="1143000"/>
            <a:ext cx="785812" cy="2857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41429"/>
            <a:ext cx="8915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000000"/>
                </a:solidFill>
                <a:latin typeface="+mj-lt"/>
              </a:rPr>
              <a:t>Drinking Water Safety Program The Multi-Barrier Approach</a:t>
            </a:r>
          </a:p>
        </p:txBody>
      </p:sp>
      <p:pic>
        <p:nvPicPr>
          <p:cNvPr id="1026" name="Picture 2" descr="http://quintesourcewater.ca/web/wp-content/uploads/2016/02/multi-barrier-ve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4308458" cy="558255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 bwMode="auto">
          <a:xfrm>
            <a:off x="1981200" y="4267200"/>
            <a:ext cx="3048000" cy="1905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4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57188" y="1000125"/>
            <a:ext cx="5357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57438" y="500063"/>
            <a:ext cx="67865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i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8535292" cy="458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+mn-lt"/>
              </a:rPr>
              <a:t>Our </a:t>
            </a:r>
            <a:r>
              <a:rPr lang="en-CA" sz="2000" b="0" dirty="0">
                <a:solidFill>
                  <a:srgbClr val="000000"/>
                </a:solidFill>
                <a:latin typeface="+mn-lt"/>
              </a:rPr>
              <a:t>mandate is to implement and oversee a drinking water monitoring program in First Nation (FN) communities across Canada (the final barrier in the multi-barrier approach). This is in partnership with FNs and carried out by Community Health Representatives (CHR) and/or Community-Based Water Monitors (CBWM).</a:t>
            </a:r>
            <a:endParaRPr lang="en-CA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b="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000000"/>
                </a:solidFill>
                <a:latin typeface="+mn-lt"/>
              </a:rPr>
              <a:t>The purpose of the monitoring program is to ensure safety of the drinking water supply and to protect </a:t>
            </a:r>
            <a:r>
              <a:rPr lang="en-CA" sz="20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CA" sz="2000" b="0" dirty="0">
                <a:solidFill>
                  <a:srgbClr val="000000"/>
                </a:solidFill>
                <a:latin typeface="+mn-lt"/>
              </a:rPr>
              <a:t>ublic health. Therefore, routine sampling must occur at </a:t>
            </a:r>
            <a:r>
              <a:rPr lang="en-CA" sz="2000" dirty="0">
                <a:solidFill>
                  <a:srgbClr val="000000"/>
                </a:solidFill>
                <a:latin typeface="+mn-lt"/>
              </a:rPr>
              <a:t>the required </a:t>
            </a:r>
            <a:r>
              <a:rPr lang="en-CA" sz="2000" b="0" dirty="0">
                <a:solidFill>
                  <a:srgbClr val="000000"/>
                </a:solidFill>
                <a:latin typeface="+mn-lt"/>
              </a:rPr>
              <a:t>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If monitoring activities indicate a potential risk to the public, EPHS will investigate the concern and, if necessary, issue an advisory. </a:t>
            </a:r>
            <a:endParaRPr lang="en-CA" dirty="0"/>
          </a:p>
          <a:p>
            <a:pPr>
              <a:buFont typeface="Arial" pitchFamily="34" charset="0"/>
              <a:buChar char="•"/>
            </a:pPr>
            <a:endParaRPr lang="en-CA" sz="1800" b="0" dirty="0">
              <a:solidFill>
                <a:schemeClr val="tx1"/>
              </a:solidFill>
            </a:endParaRPr>
          </a:p>
          <a:p>
            <a:endParaRPr lang="en-CA" sz="18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078" y="500063"/>
            <a:ext cx="711352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000000"/>
                </a:solidFill>
                <a:latin typeface="+mj-lt"/>
              </a:rPr>
              <a:t>Drinking Water Safety Program</a:t>
            </a:r>
          </a:p>
        </p:txBody>
      </p:sp>
    </p:spTree>
    <p:extLst>
      <p:ext uri="{BB962C8B-B14F-4D97-AF65-F5344CB8AC3E}">
        <p14:creationId xmlns:p14="http://schemas.microsoft.com/office/powerpoint/2010/main" val="13582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85800" y="1094832"/>
            <a:ext cx="8007424" cy="47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Roughly 30,000 samples per year are submitted for microbiological analysis.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Collection and submission of samples is conducted by CHR/CBWM.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Analyses carried out by a fully accredited lab, the Provincial Laboratory for Public Health, </a:t>
            </a:r>
            <a:r>
              <a:rPr lang="en-CA" dirty="0" err="1">
                <a:solidFill>
                  <a:srgbClr val="000000"/>
                </a:solidFill>
                <a:latin typeface="+mn-lt"/>
              </a:rPr>
              <a:t>ProvLab</a:t>
            </a:r>
            <a:r>
              <a:rPr lang="en-CA" dirty="0">
                <a:solidFill>
                  <a:srgbClr val="000000"/>
                </a:solidFill>
                <a:latin typeface="+mn-lt"/>
              </a:rPr>
              <a:t> (MOA).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Comprehensive chemical analysis also done on PWS, SPWS twice per year (quarterly for Disinfection By Products where required).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Chemical sampling is carried out by EPHOs and analysis done by accredited contract laboratory.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Private wells and cisterns monitored for bacteriological quality and chemical quality (wells only).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All data and reports are provided directly to the communities. </a:t>
            </a:r>
          </a:p>
        </p:txBody>
      </p:sp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57438" y="500063"/>
            <a:ext cx="67865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i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74248"/>
            <a:ext cx="735026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000000"/>
                </a:solidFill>
                <a:latin typeface="+mj-lt"/>
              </a:rPr>
              <a:t>Drinking Water Safety Program </a:t>
            </a:r>
          </a:p>
        </p:txBody>
      </p:sp>
    </p:spTree>
    <p:extLst>
      <p:ext uri="{BB962C8B-B14F-4D97-AF65-F5344CB8AC3E}">
        <p14:creationId xmlns:p14="http://schemas.microsoft.com/office/powerpoint/2010/main" val="13653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val 6"/>
          <p:cNvSpPr>
            <a:spLocks noChangeArrowheads="1"/>
          </p:cNvSpPr>
          <p:nvPr/>
        </p:nvSpPr>
        <p:spPr bwMode="auto">
          <a:xfrm>
            <a:off x="4643438" y="4000500"/>
            <a:ext cx="428625" cy="2857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Oval 7"/>
          <p:cNvSpPr>
            <a:spLocks noChangeArrowheads="1"/>
          </p:cNvSpPr>
          <p:nvPr/>
        </p:nvSpPr>
        <p:spPr bwMode="auto">
          <a:xfrm>
            <a:off x="4714875" y="4000500"/>
            <a:ext cx="42862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Oval 8"/>
          <p:cNvSpPr>
            <a:spLocks noChangeArrowheads="1"/>
          </p:cNvSpPr>
          <p:nvPr/>
        </p:nvSpPr>
        <p:spPr bwMode="auto">
          <a:xfrm>
            <a:off x="2928938" y="1143000"/>
            <a:ext cx="785812" cy="2857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447800"/>
            <a:ext cx="8763000" cy="489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The success of the water quality monitoring program hinges on the dedication and hard work of the CHRs and CBWMs.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12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CBWMs must undergo formal training and certification as per the national drinking water program and recommendations provided by the Office of the Auditor General 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12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Community EPHOs deliver certification training to CBWMs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Consists of a 2 day training course with knowledge and practical evaluation.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Training offered every 2 years and as needed on ad-hoc basis.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most recent CBWM workshops were held in the Spring of 2022 with a total of 2 sessions and 118 participants. The CBWM training is coordinated through TSAG.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CA" sz="12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EPHOs provide ongoing support, communication, collaboration and training.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36" y="210641"/>
            <a:ext cx="9067800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0000"/>
                </a:solidFill>
                <a:latin typeface="+mj-lt"/>
              </a:rPr>
              <a:t>Drinking Water Safety Program – </a:t>
            </a:r>
          </a:p>
          <a:p>
            <a:pPr algn="ctr"/>
            <a:r>
              <a:rPr lang="en-CA" sz="3200" b="1" dirty="0">
                <a:solidFill>
                  <a:srgbClr val="000000"/>
                </a:solidFill>
                <a:latin typeface="+mj-lt"/>
              </a:rPr>
              <a:t>Community-Based Water Monitors</a:t>
            </a:r>
          </a:p>
        </p:txBody>
      </p:sp>
    </p:spTree>
    <p:extLst>
      <p:ext uri="{BB962C8B-B14F-4D97-AF65-F5344CB8AC3E}">
        <p14:creationId xmlns:p14="http://schemas.microsoft.com/office/powerpoint/2010/main" val="273760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81000"/>
            <a:ext cx="8242300" cy="533400"/>
          </a:xfrm>
        </p:spPr>
        <p:txBody>
          <a:bodyPr/>
          <a:lstStyle/>
          <a:p>
            <a:pPr lvl="0" algn="ctr"/>
            <a:r>
              <a:rPr lang="en-US" dirty="0"/>
              <a:t>Annual Microbiological sampling and testing of drinking water from public and semi-public water supplies 2012/13 to 2021/22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6130992"/>
            <a:ext cx="4724400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Source: ISC, FNIHB – Alberta Region, Drinking Water Quality Database via ELPHIS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678240"/>
            <a:ext cx="5041900" cy="258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b="1" dirty="0"/>
              <a:t>2021/2022 testing rate is 83% * subject to adjustment 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671791"/>
              </p:ext>
            </p:extLst>
          </p:nvPr>
        </p:nvGraphicFramePr>
        <p:xfrm>
          <a:off x="654050" y="1396966"/>
          <a:ext cx="7391400" cy="483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180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1615" y="5073447"/>
            <a:ext cx="3290130" cy="64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rgbClr val="000000"/>
                </a:solidFill>
              </a:rPr>
              <a:t>Source: ELPHIS Database</a:t>
            </a:r>
            <a:endParaRPr lang="en-CA" sz="1050" b="0" dirty="0">
              <a:solidFill>
                <a:srgbClr val="000000"/>
              </a:solidFill>
            </a:endParaRPr>
          </a:p>
          <a:p>
            <a:r>
              <a:rPr lang="en-CA" sz="1050" dirty="0">
                <a:solidFill>
                  <a:srgbClr val="000000"/>
                </a:solidFill>
              </a:rPr>
              <a:t>EPHS AB Region</a:t>
            </a:r>
          </a:p>
          <a:p>
            <a:r>
              <a:rPr lang="en-CA" sz="1050" dirty="0">
                <a:solidFill>
                  <a:schemeClr val="tx1"/>
                </a:solidFill>
              </a:rPr>
              <a:t> </a:t>
            </a:r>
            <a:endParaRPr lang="en-CA" sz="1050" b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Ssihota\Desktop\RunningWa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34" y="238453"/>
            <a:ext cx="4112915" cy="646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41277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89289" y="1752282"/>
            <a:ext cx="4884792" cy="354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+mn-lt"/>
              </a:rPr>
              <a:t>Public Water Systems (PWS): 80</a:t>
            </a:r>
          </a:p>
          <a:p>
            <a:pPr marL="0" indent="0">
              <a:buNone/>
            </a:pPr>
            <a:endParaRPr lang="en-CA" sz="20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+mn-lt"/>
              </a:rPr>
              <a:t>Semi-Public Water Systems (SPWS): 140</a:t>
            </a:r>
          </a:p>
          <a:p>
            <a:pPr marL="0" indent="0">
              <a:buNone/>
            </a:pPr>
            <a:endParaRPr lang="en-CA" sz="20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+mn-lt"/>
              </a:rPr>
              <a:t>Private Water Systems (</a:t>
            </a:r>
            <a:r>
              <a:rPr lang="en-CA" sz="2000" dirty="0" err="1">
                <a:solidFill>
                  <a:srgbClr val="000000"/>
                </a:solidFill>
                <a:latin typeface="+mn-lt"/>
              </a:rPr>
              <a:t>PrWS</a:t>
            </a:r>
            <a:r>
              <a:rPr lang="en-CA" sz="2000" dirty="0">
                <a:solidFill>
                  <a:srgbClr val="000000"/>
                </a:solidFill>
                <a:latin typeface="+mn-lt"/>
              </a:rPr>
              <a:t>):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  <a:latin typeface="+mn-lt"/>
              </a:rPr>
              <a:t>     </a:t>
            </a:r>
            <a:r>
              <a:rPr lang="en-CA" sz="2000" dirty="0">
                <a:solidFill>
                  <a:srgbClr val="000000"/>
                </a:solidFill>
                <a:latin typeface="+mn-lt"/>
              </a:rPr>
              <a:t>Wells: 3796</a:t>
            </a:r>
          </a:p>
          <a:p>
            <a:pPr lvl="1"/>
            <a:r>
              <a:rPr lang="en-CA" sz="2000" dirty="0">
                <a:solidFill>
                  <a:srgbClr val="000000"/>
                </a:solidFill>
                <a:latin typeface="+mn-lt"/>
              </a:rPr>
              <a:t>Cisterns: 5511</a:t>
            </a:r>
          </a:p>
          <a:p>
            <a:pPr lvl="1"/>
            <a:r>
              <a:rPr lang="en-CA" sz="2000" dirty="0">
                <a:solidFill>
                  <a:srgbClr val="000000"/>
                </a:solidFill>
                <a:latin typeface="+mn-lt"/>
              </a:rPr>
              <a:t>Total 9307</a:t>
            </a:r>
          </a:p>
          <a:p>
            <a:endParaRPr lang="en-CA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505311"/>
            <a:ext cx="533400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000000"/>
                </a:solidFill>
                <a:latin typeface="Calibri" pitchFamily="34" charset="0"/>
              </a:rPr>
              <a:t>Drinking Water</a:t>
            </a:r>
            <a:r>
              <a:rPr lang="en-CA" sz="2800" b="1" dirty="0">
                <a:solidFill>
                  <a:srgbClr val="000000"/>
                </a:solidFill>
              </a:rPr>
              <a:t> </a:t>
            </a:r>
            <a:r>
              <a:rPr lang="en-CA" sz="2800" b="1" dirty="0">
                <a:solidFill>
                  <a:srgbClr val="000000"/>
                </a:solidFill>
                <a:latin typeface="Calibri" pitchFamily="34" charset="0"/>
              </a:rPr>
              <a:t>Systems</a:t>
            </a:r>
            <a:r>
              <a:rPr lang="en-CA" sz="2800" b="1" dirty="0">
                <a:solidFill>
                  <a:srgbClr val="000000"/>
                </a:solidFill>
              </a:rPr>
              <a:t> </a:t>
            </a:r>
            <a:r>
              <a:rPr lang="en-CA" sz="2800" b="1" dirty="0">
                <a:solidFill>
                  <a:srgbClr val="000000"/>
                </a:solidFill>
                <a:latin typeface="Calibri" pitchFamily="34" charset="0"/>
              </a:rPr>
              <a:t>in</a:t>
            </a:r>
            <a:r>
              <a:rPr lang="en-CA" sz="2800" b="1" dirty="0">
                <a:solidFill>
                  <a:srgbClr val="000000"/>
                </a:solidFill>
              </a:rPr>
              <a:t> </a:t>
            </a:r>
            <a:r>
              <a:rPr lang="en-CA" sz="2800" b="1" dirty="0">
                <a:solidFill>
                  <a:srgbClr val="000000"/>
                </a:solidFill>
                <a:latin typeface="Calibri" pitchFamily="34" charset="0"/>
              </a:rPr>
              <a:t>Alberta First</a:t>
            </a:r>
            <a:r>
              <a:rPr lang="en-CA" sz="2800" b="1" dirty="0">
                <a:solidFill>
                  <a:srgbClr val="000000"/>
                </a:solidFill>
              </a:rPr>
              <a:t> </a:t>
            </a:r>
            <a:r>
              <a:rPr lang="en-CA" sz="2800" b="1" dirty="0">
                <a:solidFill>
                  <a:srgbClr val="000000"/>
                </a:solidFill>
                <a:latin typeface="Calibri" pitchFamily="34" charset="0"/>
              </a:rPr>
              <a:t>Nations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056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755576" y="762000"/>
            <a:ext cx="7383164" cy="36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Only about one-third of First Nations are connected to a piped distribution system or regional water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+mn-lt"/>
              </a:rPr>
              <a:t>Two-thirds of First Nation homes must rely on wells or truck hauling to cisterns for their drinking water.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854" y="353794"/>
            <a:ext cx="735026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000000"/>
                </a:solidFill>
                <a:latin typeface="+mj-lt"/>
              </a:rPr>
              <a:t>Drinking Water Systems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50" y="4142323"/>
            <a:ext cx="2876857" cy="185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K:\DATA\Desktop Files 2016\CBWM Photos\ciste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97" y="4143374"/>
            <a:ext cx="2548286" cy="189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DATA\Desktop Files 2016\CBWM Photos\capped wellhead - sn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49" y="4143375"/>
            <a:ext cx="2530949" cy="189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7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40960" cy="388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cs typeface="Calibri" panose="020F0502020204030204" pitchFamily="34" charset="0"/>
              </a:rPr>
              <a:t>Consuming contaminated water can lead to a waterborne disease caused by waterborne pathogens.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a typeface="ＭＳ Ｐゴシック"/>
                <a:cs typeface="Calibri" panose="020F0502020204030204" pitchFamily="34" charset="0"/>
              </a:rPr>
              <a:t>Water that is colourless, tastes good and smells normal can still be contaminated.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cs typeface="Calibri" panose="020F0502020204030204" pitchFamily="34" charset="0"/>
              </a:rPr>
              <a:t>Common symptoms that result from drinking water that is contaminated with pathogens include nausea, vomiting, diarrhea, cramps and fever.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cs typeface="Calibri" panose="020F0502020204030204" pitchFamily="34" charset="0"/>
              </a:rPr>
              <a:t>These effects can be more serious, chronic or even deadly in vulnerable people who are infected, such as infants, the elderly or people with compromised immune systems.</a:t>
            </a:r>
          </a:p>
          <a:p>
            <a:pPr marL="0" indent="0">
              <a:buNone/>
            </a:pPr>
            <a:endParaRPr lang="en-CA" sz="2400" dirty="0"/>
          </a:p>
          <a:p>
            <a:pPr lvl="1"/>
            <a:endParaRPr lang="en-CA" sz="2200" dirty="0"/>
          </a:p>
          <a:p>
            <a:pPr lvl="1"/>
            <a:endParaRPr lang="en-CA" sz="2000" dirty="0"/>
          </a:p>
          <a:p>
            <a:pPr lvl="1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20819" y="648765"/>
            <a:ext cx="84089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0000"/>
                </a:solidFill>
                <a:latin typeface="+mj-lt"/>
              </a:rPr>
              <a:t>Exposure to Contaminated Drinking Water</a:t>
            </a:r>
          </a:p>
        </p:txBody>
      </p:sp>
    </p:spTree>
    <p:extLst>
      <p:ext uri="{BB962C8B-B14F-4D97-AF65-F5344CB8AC3E}">
        <p14:creationId xmlns:p14="http://schemas.microsoft.com/office/powerpoint/2010/main" val="1412813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57188" y="1000125"/>
            <a:ext cx="5357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1268760"/>
            <a:ext cx="8535292" cy="477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+mj-lt"/>
              </a:rPr>
              <a:t>The EPHO will issue a drinking water advisory (DWA) when it is determined that there is a significant risk to public health from consuming the water.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+mj-lt"/>
              </a:rPr>
              <a:t>DWAs are a means of health protection and disease prevention.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+mj-lt"/>
              </a:rPr>
              <a:t>DWAs are not indicators of fault or operator neglect, they signify the identification of an issue or event that may adversely impact public health.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+mj-lt"/>
              </a:rPr>
              <a:t>In most cases, the issue is identified by the operator and communicated to the EPHO and corrective actions follow.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itchFamily="34" charset="0"/>
              <a:buChar char="•"/>
            </a:pPr>
            <a:endParaRPr lang="en-CA" sz="1800" b="0" dirty="0">
              <a:solidFill>
                <a:schemeClr val="tx1"/>
              </a:solidFill>
            </a:endParaRPr>
          </a:p>
          <a:p>
            <a:endParaRPr lang="en-CA" sz="18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079" y="515938"/>
            <a:ext cx="66070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000000"/>
                </a:solidFill>
                <a:latin typeface="+mj-lt"/>
              </a:rPr>
              <a:t>Drinking Water Advisories</a:t>
            </a:r>
          </a:p>
        </p:txBody>
      </p:sp>
    </p:spTree>
    <p:extLst>
      <p:ext uri="{BB962C8B-B14F-4D97-AF65-F5344CB8AC3E}">
        <p14:creationId xmlns:p14="http://schemas.microsoft.com/office/powerpoint/2010/main" val="3831897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3886200"/>
          </a:xfrm>
        </p:spPr>
        <p:txBody>
          <a:bodyPr/>
          <a:lstStyle/>
          <a:p>
            <a:r>
              <a:rPr lang="en-CA" sz="2000" dirty="0"/>
              <a:t>Each and every advisory issued by our program is based on a thorough risk assessment and site specific knowledge of the EPHO.</a:t>
            </a:r>
          </a:p>
          <a:p>
            <a:endParaRPr lang="en-CA" sz="2000" dirty="0"/>
          </a:p>
          <a:p>
            <a:r>
              <a:rPr lang="en-CA" sz="2000" dirty="0"/>
              <a:t>The EPHO consults with water treatment plant operators, community representatives and Circuit Rider Trainers with TSAG. </a:t>
            </a:r>
          </a:p>
          <a:p>
            <a:endParaRPr lang="en-CA" sz="2000" dirty="0"/>
          </a:p>
          <a:p>
            <a:r>
              <a:rPr lang="en-CA" sz="2000" dirty="0"/>
              <a:t>Each water system is unique with its own challenges depending on source water and level of treatment.</a:t>
            </a:r>
          </a:p>
          <a:p>
            <a:endParaRPr lang="en-CA" sz="2000" dirty="0"/>
          </a:p>
          <a:p>
            <a:pPr marL="0" indent="0">
              <a:buNone/>
            </a:pPr>
            <a:endParaRPr lang="en-CA" sz="2400" dirty="0"/>
          </a:p>
          <a:p>
            <a:pPr lvl="1"/>
            <a:endParaRPr lang="en-CA" sz="2200" dirty="0"/>
          </a:p>
          <a:p>
            <a:pPr lvl="1"/>
            <a:endParaRPr lang="en-CA" sz="2000" dirty="0"/>
          </a:p>
          <a:p>
            <a:pPr lvl="1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116079" y="500063"/>
            <a:ext cx="71562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000000"/>
                </a:solidFill>
                <a:latin typeface="+mj-lt"/>
              </a:rPr>
              <a:t>Drinking Water Advisories</a:t>
            </a:r>
          </a:p>
        </p:txBody>
      </p:sp>
    </p:spTree>
    <p:extLst>
      <p:ext uri="{BB962C8B-B14F-4D97-AF65-F5344CB8AC3E}">
        <p14:creationId xmlns:p14="http://schemas.microsoft.com/office/powerpoint/2010/main" val="225352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57438" y="500063"/>
            <a:ext cx="67865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i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00063"/>
            <a:ext cx="88264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20202"/>
                </a:solidFill>
                <a:latin typeface="+mj-lt"/>
              </a:rPr>
              <a:t>Presentation Outline</a:t>
            </a:r>
            <a:endParaRPr lang="en-CA" sz="2400" b="1" dirty="0">
              <a:solidFill>
                <a:srgbClr val="02020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556" y="1219200"/>
            <a:ext cx="8535292" cy="394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20202"/>
                </a:solidFill>
                <a:latin typeface="+mn-lt"/>
              </a:rPr>
              <a:t>Mandate of Environmental Public Health Services (EPHS)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20202"/>
                </a:solidFill>
                <a:latin typeface="+mn-lt"/>
              </a:rPr>
              <a:t>Role of the Environmental Public Health Officer (EPHO)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20202"/>
                </a:solidFill>
                <a:latin typeface="+mn-lt"/>
              </a:rPr>
              <a:t>Overview of the Drinking Water Safety Program (DWSP)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020202"/>
                </a:solidFill>
                <a:latin typeface="+mn-lt"/>
              </a:rPr>
              <a:t>Community-Based Water Quality Monitoring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020202"/>
                </a:solidFill>
                <a:latin typeface="+mn-lt"/>
              </a:rPr>
              <a:t>Water System Classifications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020202"/>
                </a:solidFill>
                <a:latin typeface="+mn-lt"/>
              </a:rPr>
              <a:t>Drinking Water Advisories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020202"/>
                </a:solidFill>
                <a:latin typeface="+mn-lt"/>
              </a:rPr>
              <a:t>Current Advisory Picture for Alberta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020202"/>
                </a:solidFill>
                <a:latin typeface="+mn-lt"/>
              </a:rPr>
              <a:t>Regional Drinking Water Advisory Team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rgbClr val="020202"/>
                </a:solidFill>
                <a:latin typeface="+mn-lt"/>
              </a:rPr>
              <a:t>2020 Water Forums and 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2020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32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737645" cy="4670616"/>
          </a:xfrm>
        </p:spPr>
        <p:txBody>
          <a:bodyPr/>
          <a:lstStyle/>
          <a:p>
            <a:r>
              <a:rPr lang="en-CA" sz="2400" dirty="0"/>
              <a:t>Reasons may include a single, or combination of adverse conditions that result in an advisory:</a:t>
            </a:r>
          </a:p>
          <a:p>
            <a:pPr lvl="2"/>
            <a:r>
              <a:rPr lang="en-CA" sz="1800" dirty="0"/>
              <a:t>Treatment system compromised (e.g. lack of chemicals, filter failure, emergency events).</a:t>
            </a:r>
          </a:p>
          <a:p>
            <a:pPr lvl="2"/>
            <a:r>
              <a:rPr lang="en-CA" sz="1800" dirty="0"/>
              <a:t>Lack of (trained) operator.</a:t>
            </a:r>
          </a:p>
          <a:p>
            <a:pPr lvl="2"/>
            <a:r>
              <a:rPr lang="en-CA" sz="1800" dirty="0"/>
              <a:t>Lack of monitoring.</a:t>
            </a:r>
          </a:p>
          <a:p>
            <a:pPr lvl="2"/>
            <a:r>
              <a:rPr lang="en-CA" sz="1800" dirty="0"/>
              <a:t>Source water challenges (e.g. Blue-green algae, elevated turbidity).</a:t>
            </a:r>
          </a:p>
          <a:p>
            <a:pPr lvl="2"/>
            <a:r>
              <a:rPr lang="en-CA" sz="1800" dirty="0"/>
              <a:t>Distribution system failure or pressure loss (e.g. dist. pump failure, line break, scheduled maintenance, quantity/volume issues).</a:t>
            </a:r>
          </a:p>
          <a:p>
            <a:pPr lvl="2"/>
            <a:r>
              <a:rPr lang="en-CA" sz="1800" dirty="0"/>
              <a:t>Unacceptable microbiological quality (e.g. detection of TC or EC).</a:t>
            </a:r>
          </a:p>
          <a:p>
            <a:pPr lvl="2"/>
            <a:r>
              <a:rPr lang="en-CA" sz="1800" dirty="0"/>
              <a:t>Lack of chlorine residual or excessive chlorine residual.</a:t>
            </a:r>
          </a:p>
          <a:p>
            <a:pPr lvl="2"/>
            <a:r>
              <a:rPr lang="en-CA" sz="1800" dirty="0"/>
              <a:t>Outbreak of disease where water may be implicated. </a:t>
            </a:r>
          </a:p>
          <a:p>
            <a:pPr lvl="1"/>
            <a:endParaRPr lang="en-CA" sz="2200" dirty="0"/>
          </a:p>
          <a:p>
            <a:pPr lvl="1"/>
            <a:endParaRPr lang="en-CA" sz="2000" dirty="0"/>
          </a:p>
          <a:p>
            <a:pPr lvl="1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00063"/>
            <a:ext cx="751032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0000"/>
                </a:solidFill>
                <a:latin typeface="+mj-lt"/>
              </a:rPr>
              <a:t>Conditions that Lead to Advisories</a:t>
            </a:r>
          </a:p>
        </p:txBody>
      </p:sp>
    </p:spTree>
    <p:extLst>
      <p:ext uri="{BB962C8B-B14F-4D97-AF65-F5344CB8AC3E}">
        <p14:creationId xmlns:p14="http://schemas.microsoft.com/office/powerpoint/2010/main" val="248893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93755"/>
            <a:ext cx="8737645" cy="4670616"/>
          </a:xfrm>
        </p:spPr>
        <p:txBody>
          <a:bodyPr/>
          <a:lstStyle/>
          <a:p>
            <a:r>
              <a:rPr lang="en-CA" sz="2200" b="1" dirty="0"/>
              <a:t>Boil Water Advisory (BWA)</a:t>
            </a:r>
          </a:p>
          <a:p>
            <a:pPr lvl="1"/>
            <a:r>
              <a:rPr lang="en-CA" sz="2000" dirty="0"/>
              <a:t>Most common advisory issued.</a:t>
            </a:r>
          </a:p>
          <a:p>
            <a:pPr lvl="1"/>
            <a:r>
              <a:rPr lang="en-CA" sz="2000" dirty="0"/>
              <a:t>Water must be brought to a rolling boil for 1 minute to destroy or inactivate pathogens.</a:t>
            </a:r>
          </a:p>
          <a:p>
            <a:pPr lvl="1"/>
            <a:r>
              <a:rPr lang="en-CA" sz="2000" dirty="0"/>
              <a:t>Once water has been boiled and cooled it may be used for drinking, cooking and cleaning. </a:t>
            </a:r>
          </a:p>
          <a:p>
            <a:pPr lvl="1"/>
            <a:r>
              <a:rPr lang="en-CA" sz="2000" dirty="0"/>
              <a:t>This type of advisory is only issued for biological risks; boiling water will not address chemical contaminants (e.g. nitrates).</a:t>
            </a:r>
          </a:p>
          <a:p>
            <a:pPr lvl="1"/>
            <a:endParaRPr lang="en-CA" sz="2000" dirty="0"/>
          </a:p>
          <a:p>
            <a:pPr lvl="1"/>
            <a:endParaRPr lang="en-CA" sz="2000" dirty="0"/>
          </a:p>
          <a:p>
            <a:pPr lvl="1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00063"/>
            <a:ext cx="751032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0000"/>
                </a:solidFill>
                <a:latin typeface="+mj-lt"/>
              </a:rPr>
              <a:t>Types of Drinking Water Advisories</a:t>
            </a:r>
          </a:p>
        </p:txBody>
      </p:sp>
    </p:spTree>
    <p:extLst>
      <p:ext uri="{BB962C8B-B14F-4D97-AF65-F5344CB8AC3E}">
        <p14:creationId xmlns:p14="http://schemas.microsoft.com/office/powerpoint/2010/main" val="217988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93755"/>
            <a:ext cx="8737645" cy="4670616"/>
          </a:xfrm>
        </p:spPr>
        <p:txBody>
          <a:bodyPr/>
          <a:lstStyle/>
          <a:p>
            <a:r>
              <a:rPr lang="en-CA" sz="2200" b="1" dirty="0"/>
              <a:t>Do Not Consume (DNC) Advisory</a:t>
            </a:r>
          </a:p>
          <a:p>
            <a:pPr lvl="1"/>
            <a:r>
              <a:rPr lang="en-CA" sz="2000" dirty="0">
                <a:cs typeface="Calibri" panose="020F0502020204030204" pitchFamily="34" charset="0"/>
              </a:rPr>
              <a:t>May be issued if the levels of disinfection residuals or naturally occurring chemicals (nitrates) are too high—these would not be removed by boiling. </a:t>
            </a:r>
          </a:p>
          <a:p>
            <a:pPr lvl="1"/>
            <a:r>
              <a:rPr lang="en-CA" sz="2000" dirty="0">
                <a:cs typeface="Calibri" panose="020F0502020204030204" pitchFamily="34" charset="0"/>
              </a:rPr>
              <a:t>While a </a:t>
            </a:r>
            <a:r>
              <a:rPr lang="en-CA" sz="2000" i="1" dirty="0">
                <a:cs typeface="Calibri" panose="020F0502020204030204" pitchFamily="34" charset="0"/>
              </a:rPr>
              <a:t>Do Not Consume Advisory </a:t>
            </a:r>
            <a:r>
              <a:rPr lang="en-CA" sz="2000" dirty="0">
                <a:cs typeface="Calibri" panose="020F0502020204030204" pitchFamily="34" charset="0"/>
              </a:rPr>
              <a:t>is in place, water should not be used for anything that could create a risk that it would enter the body (brushing teeth, cooking, washing dishes, etc.). </a:t>
            </a:r>
          </a:p>
          <a:p>
            <a:pPr lvl="1"/>
            <a:r>
              <a:rPr lang="en-CA" sz="2000" dirty="0">
                <a:cs typeface="Calibri" panose="020F0502020204030204" pitchFamily="34" charset="0"/>
              </a:rPr>
              <a:t>It can still be used for fighting fires, flushing toilets, etc. or other non – potable purposes.</a:t>
            </a:r>
          </a:p>
          <a:p>
            <a:pPr lvl="1"/>
            <a:endParaRPr lang="en-CA" sz="2000" dirty="0"/>
          </a:p>
          <a:p>
            <a:pPr lvl="1"/>
            <a:endParaRPr lang="en-CA" sz="2000" dirty="0"/>
          </a:p>
          <a:p>
            <a:pPr lvl="1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00063"/>
            <a:ext cx="751032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0000"/>
                </a:solidFill>
                <a:latin typeface="+mj-lt"/>
              </a:rPr>
              <a:t>Types of Drinking Water Advisories</a:t>
            </a:r>
          </a:p>
        </p:txBody>
      </p:sp>
    </p:spTree>
    <p:extLst>
      <p:ext uri="{BB962C8B-B14F-4D97-AF65-F5344CB8AC3E}">
        <p14:creationId xmlns:p14="http://schemas.microsoft.com/office/powerpoint/2010/main" val="4217051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93755"/>
            <a:ext cx="8737645" cy="4670616"/>
          </a:xfrm>
        </p:spPr>
        <p:txBody>
          <a:bodyPr/>
          <a:lstStyle/>
          <a:p>
            <a:r>
              <a:rPr lang="en-CA" sz="2200" b="1" dirty="0"/>
              <a:t>Do Not Use (DNU) Advisory</a:t>
            </a:r>
          </a:p>
          <a:p>
            <a:pPr lvl="1"/>
            <a:r>
              <a:rPr lang="en-CA" sz="2000" dirty="0">
                <a:cs typeface="Calibri" panose="020F0502020204030204" pitchFamily="34" charset="0"/>
              </a:rPr>
              <a:t>Issued when any contact either through dermal absorption and / or ingestion of water is unsafe.</a:t>
            </a:r>
          </a:p>
          <a:p>
            <a:pPr lvl="1"/>
            <a:r>
              <a:rPr lang="en-CA" sz="2000" dirty="0">
                <a:cs typeface="Calibri" panose="020F0502020204030204" pitchFamily="34" charset="0"/>
              </a:rPr>
              <a:t>Circumstances warranting a DNU Advisory include toxins from Blue-Green algae blooms, or excessive levels of chlorine in the water supply. </a:t>
            </a:r>
          </a:p>
          <a:p>
            <a:pPr lvl="1"/>
            <a:endParaRPr lang="en-CA" sz="2000" dirty="0"/>
          </a:p>
          <a:p>
            <a:pPr lvl="1"/>
            <a:endParaRPr lang="en-CA" sz="2000" dirty="0"/>
          </a:p>
          <a:p>
            <a:pPr lvl="1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00063"/>
            <a:ext cx="751032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0000"/>
                </a:solidFill>
                <a:latin typeface="+mj-lt"/>
              </a:rPr>
              <a:t>Types of Drinking Water Advisories</a:t>
            </a:r>
          </a:p>
        </p:txBody>
      </p:sp>
    </p:spTree>
    <p:extLst>
      <p:ext uri="{BB962C8B-B14F-4D97-AF65-F5344CB8AC3E}">
        <p14:creationId xmlns:p14="http://schemas.microsoft.com/office/powerpoint/2010/main" val="696880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198432"/>
              </p:ext>
            </p:extLst>
          </p:nvPr>
        </p:nvGraphicFramePr>
        <p:xfrm>
          <a:off x="368300" y="304800"/>
          <a:ext cx="83185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5777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334816"/>
              </p:ext>
            </p:extLst>
          </p:nvPr>
        </p:nvGraphicFramePr>
        <p:xfrm>
          <a:off x="228600" y="3048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7113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312306"/>
              </p:ext>
            </p:extLst>
          </p:nvPr>
        </p:nvGraphicFramePr>
        <p:xfrm>
          <a:off x="368300" y="457200"/>
          <a:ext cx="83185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223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57822"/>
              </p:ext>
            </p:extLst>
          </p:nvPr>
        </p:nvGraphicFramePr>
        <p:xfrm>
          <a:off x="368300" y="457200"/>
          <a:ext cx="84709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9978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051151"/>
              </p:ext>
            </p:extLst>
          </p:nvPr>
        </p:nvGraphicFramePr>
        <p:xfrm>
          <a:off x="368300" y="457200"/>
          <a:ext cx="83947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0111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228082"/>
              </p:ext>
            </p:extLst>
          </p:nvPr>
        </p:nvGraphicFramePr>
        <p:xfrm>
          <a:off x="368300" y="457200"/>
          <a:ext cx="81661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209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57438" y="500063"/>
            <a:ext cx="67865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i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00063"/>
            <a:ext cx="88264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20202"/>
                </a:solidFill>
                <a:latin typeface="+mj-lt"/>
              </a:rPr>
              <a:t>Mandate of EPHS</a:t>
            </a:r>
            <a:endParaRPr lang="en-CA" sz="2400" b="1" dirty="0">
              <a:solidFill>
                <a:srgbClr val="02020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556" y="1219200"/>
            <a:ext cx="8535292" cy="443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20202"/>
                </a:solidFill>
                <a:latin typeface="+mn-lt"/>
              </a:rPr>
              <a:t>EPHS works to identify and prevent environmental public health risks that could adversely impact the health of a community and its citizens. </a:t>
            </a:r>
          </a:p>
          <a:p>
            <a:endParaRPr lang="en-CA" dirty="0">
              <a:solidFill>
                <a:srgbClr val="02020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20202"/>
                </a:solidFill>
                <a:latin typeface="+mn-lt"/>
              </a:rPr>
              <a:t>Programming includes: public health inspections, environmental monitoring (e.g. drinking water quality), delivering training / building capacity and raising awareness about potential environmental public health risks and providing information to people in order to protect themselves and their families from EPH risks. </a:t>
            </a:r>
          </a:p>
          <a:p>
            <a:endParaRPr lang="en-CA" dirty="0">
              <a:solidFill>
                <a:srgbClr val="02020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20202"/>
                </a:solidFill>
                <a:latin typeface="+mn-lt"/>
              </a:rPr>
              <a:t>Prevention is a key principle of environmental public health.</a:t>
            </a:r>
          </a:p>
        </p:txBody>
      </p:sp>
    </p:spTree>
    <p:extLst>
      <p:ext uri="{BB962C8B-B14F-4D97-AF65-F5344CB8AC3E}">
        <p14:creationId xmlns:p14="http://schemas.microsoft.com/office/powerpoint/2010/main" val="2202376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486360"/>
              </p:ext>
            </p:extLst>
          </p:nvPr>
        </p:nvGraphicFramePr>
        <p:xfrm>
          <a:off x="368300" y="457200"/>
          <a:ext cx="83947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709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554138"/>
              </p:ext>
            </p:extLst>
          </p:nvPr>
        </p:nvGraphicFramePr>
        <p:xfrm>
          <a:off x="368300" y="381000"/>
          <a:ext cx="83185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1547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236760"/>
              </p:ext>
            </p:extLst>
          </p:nvPr>
        </p:nvGraphicFramePr>
        <p:xfrm>
          <a:off x="368300" y="457200"/>
          <a:ext cx="83947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853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Alberta Region Drinking Water Advisories 2021/2022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33400" y="2133601"/>
          <a:ext cx="7848599" cy="2552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036">
                  <a:extLst>
                    <a:ext uri="{9D8B030D-6E8A-4147-A177-3AD203B41FA5}">
                      <a16:colId xmlns:a16="http://schemas.microsoft.com/office/drawing/2014/main" val="3106318438"/>
                    </a:ext>
                  </a:extLst>
                </a:gridCol>
                <a:gridCol w="1891229">
                  <a:extLst>
                    <a:ext uri="{9D8B030D-6E8A-4147-A177-3AD203B41FA5}">
                      <a16:colId xmlns:a16="http://schemas.microsoft.com/office/drawing/2014/main" val="4054054067"/>
                    </a:ext>
                  </a:extLst>
                </a:gridCol>
                <a:gridCol w="1891229">
                  <a:extLst>
                    <a:ext uri="{9D8B030D-6E8A-4147-A177-3AD203B41FA5}">
                      <a16:colId xmlns:a16="http://schemas.microsoft.com/office/drawing/2014/main" val="890509856"/>
                    </a:ext>
                  </a:extLst>
                </a:gridCol>
                <a:gridCol w="1702105">
                  <a:extLst>
                    <a:ext uri="{9D8B030D-6E8A-4147-A177-3AD203B41FA5}">
                      <a16:colId xmlns:a16="http://schemas.microsoft.com/office/drawing/2014/main" val="223280860"/>
                    </a:ext>
                  </a:extLst>
                </a:gridCol>
              </a:tblGrid>
              <a:tr h="8381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System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Total Number of Systems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Number of Advisories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Percent of Total Advisories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31942"/>
                  </a:ext>
                </a:extLst>
              </a:tr>
              <a:tr h="498039">
                <a:tc>
                  <a:txBody>
                    <a:bodyPr/>
                    <a:lstStyle/>
                    <a:p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97168"/>
                  </a:ext>
                </a:extLst>
              </a:tr>
              <a:tr h="498039">
                <a:tc>
                  <a:txBody>
                    <a:bodyPr/>
                    <a:lstStyle/>
                    <a:p>
                      <a:r>
                        <a:rPr lang="en-US" dirty="0"/>
                        <a:t>Semi-Public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394435"/>
                  </a:ext>
                </a:extLst>
              </a:tr>
              <a:tr h="717791">
                <a:tc>
                  <a:txBody>
                    <a:bodyPr/>
                    <a:lstStyle/>
                    <a:p>
                      <a:r>
                        <a:rPr lang="en-US" dirty="0"/>
                        <a:t>Private </a:t>
                      </a:r>
                      <a:r>
                        <a:rPr lang="en-US" sz="1200" dirty="0"/>
                        <a:t>(wells &amp; Cisterns)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16017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0" y="5334000"/>
            <a:ext cx="4953000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Source: ISC, FNIHB – Alberta Region, Drinking Water Quality Database via ELPHIS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360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00063"/>
            <a:ext cx="781512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000000"/>
                </a:solidFill>
              </a:rPr>
              <a:t>Drinking Water Advisories (DWA)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973864" y="1066800"/>
          <a:ext cx="7103336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6626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dirty="0"/>
              <a:t>Regional DWA Team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/>
              <a:t>The regional DWA working group has been in place in 2007 as a way to bring stakeholders together on this common issue. </a:t>
            </a:r>
          </a:p>
          <a:p>
            <a:r>
              <a:rPr lang="en-CA" sz="2000" dirty="0"/>
              <a:t>Consists of representation from:</a:t>
            </a:r>
          </a:p>
          <a:p>
            <a:pPr lvl="1"/>
            <a:r>
              <a:rPr lang="en-CA" sz="1800" dirty="0"/>
              <a:t>ISC Regional Operations (RO)</a:t>
            </a:r>
          </a:p>
          <a:p>
            <a:pPr lvl="1"/>
            <a:r>
              <a:rPr lang="en-CA" sz="1800" dirty="0"/>
              <a:t>ISC First Nations &amp; Inuit Health Branch (FNIHB)</a:t>
            </a:r>
          </a:p>
          <a:p>
            <a:pPr lvl="1"/>
            <a:r>
              <a:rPr lang="en-CA" sz="1800" dirty="0"/>
              <a:t>TSAG Circuit Rider Training Program (CRTP)</a:t>
            </a:r>
          </a:p>
          <a:p>
            <a:r>
              <a:rPr lang="en-CA" sz="2000" dirty="0"/>
              <a:t>Meet weekly to discuss all DWAs in the region and collaborate towards potential solutions.</a:t>
            </a:r>
          </a:p>
          <a:p>
            <a:r>
              <a:rPr lang="en-CA" sz="2000" dirty="0"/>
              <a:t>Proactive and team based approach to the issue that has been effective.</a:t>
            </a:r>
          </a:p>
        </p:txBody>
      </p:sp>
    </p:spTree>
    <p:extLst>
      <p:ext uri="{BB962C8B-B14F-4D97-AF65-F5344CB8AC3E}">
        <p14:creationId xmlns:p14="http://schemas.microsoft.com/office/powerpoint/2010/main" val="3891176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37" y="457200"/>
            <a:ext cx="7848600" cy="304800"/>
          </a:xfrm>
        </p:spPr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Next Steps for FNIHB-EPHS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53">
              <a:defRPr/>
            </a:pPr>
            <a:fld id="{2BD98846-855C-634D-B3B3-ADC5D086B0AC}" type="slidenum">
              <a:rPr lang="en-CA">
                <a:solidFill>
                  <a:prstClr val="white"/>
                </a:solidFill>
              </a:rPr>
              <a:pPr defTabSz="914353">
                <a:defRPr/>
              </a:pPr>
              <a:t>36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90600"/>
            <a:ext cx="8404684" cy="5167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321457">
              <a:spcBef>
                <a:spcPts val="0"/>
              </a:spcBef>
            </a:pPr>
            <a:endParaRPr lang="en-CA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defTabSz="32145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Continued focus and emphasis community and regional sampling goals and CBWM training and certification.</a:t>
            </a:r>
          </a:p>
          <a:p>
            <a:pPr lvl="1" defTabSz="321457">
              <a:spcBef>
                <a:spcPts val="0"/>
              </a:spcBef>
            </a:pPr>
            <a:endParaRPr lang="en-CA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defTabSz="32145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Re-establishing and enhancing Community Drinking Water Teams</a:t>
            </a:r>
          </a:p>
          <a:p>
            <a:pPr marL="742950" lvl="1" indent="-285750" defTabSz="32145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defTabSz="32145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enhancing community capacity, training and education on wells and cisterns (private systems) as outlined in the findings of the 2020 water forum.</a:t>
            </a:r>
          </a:p>
          <a:p>
            <a:pPr marL="742950" lvl="1" indent="-285750" defTabSz="32145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defTabSz="32145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updating assessment and information on wells and cisterns in the region (well &amp; cistern survey). </a:t>
            </a:r>
          </a:p>
          <a:p>
            <a:pPr marL="742950" lvl="1" indent="-285750" defTabSz="32145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defTabSz="32145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 opportunity and support for community capacity, training and education </a:t>
            </a:r>
            <a:r>
              <a:rPr lang="en-CA" sz="16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wastewater.</a:t>
            </a:r>
            <a:endParaRPr lang="en-CA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defTabSz="32145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defTabSz="32145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Continued collaborative work to reduce the overall number of drinking water advisories with the ultimate goal of improving access to safe drinking water.</a:t>
            </a:r>
          </a:p>
          <a:p>
            <a:pPr marL="742950" lvl="1" indent="-285750" defTabSz="32145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547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28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i="1" dirty="0">
                <a:solidFill>
                  <a:srgbClr val="273298"/>
                </a:solidFill>
                <a:latin typeface="Calibri" pitchFamily="34" charset="0"/>
              </a:rPr>
              <a:t>Discussion</a:t>
            </a:r>
            <a:r>
              <a:rPr lang="en-CA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3600" i="1" dirty="0">
                <a:solidFill>
                  <a:srgbClr val="273298"/>
                </a:solidFill>
                <a:latin typeface="Calibri" pitchFamily="34" charset="0"/>
              </a:rPr>
              <a:t>&amp;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038225"/>
            <a:ext cx="8582025" cy="516949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CA" dirty="0"/>
          </a:p>
          <a:p>
            <a:pPr marL="114300" indent="0">
              <a:buNone/>
            </a:pPr>
            <a:r>
              <a:rPr lang="en-CA" sz="1700" dirty="0">
                <a:solidFill>
                  <a:schemeClr val="tx1"/>
                </a:solidFill>
              </a:rPr>
              <a:t>Kyle Wonsiak</a:t>
            </a:r>
          </a:p>
          <a:p>
            <a:pPr marL="114300" indent="0">
              <a:buNone/>
            </a:pPr>
            <a:r>
              <a:rPr lang="en-CA" sz="1700" dirty="0">
                <a:solidFill>
                  <a:schemeClr val="tx1"/>
                </a:solidFill>
              </a:rPr>
              <a:t>A/Senior Environmental Public Health Officer</a:t>
            </a:r>
          </a:p>
          <a:p>
            <a:pPr marL="114300" indent="0">
              <a:buNone/>
            </a:pPr>
            <a:r>
              <a:rPr lang="en-CA" sz="1700" dirty="0">
                <a:solidFill>
                  <a:schemeClr val="tx1"/>
                </a:solidFill>
              </a:rPr>
              <a:t>First Nations and Inuit Health Branch, Alberta Region</a:t>
            </a:r>
          </a:p>
          <a:p>
            <a:pPr marL="114300" indent="0">
              <a:buNone/>
            </a:pPr>
            <a:r>
              <a:rPr lang="en-CA" sz="1700" dirty="0">
                <a:solidFill>
                  <a:schemeClr val="tx1"/>
                </a:solidFill>
                <a:hlinkClick r:id="rId3"/>
              </a:rPr>
              <a:t>kyle.wonsiak@sac-isc.gc.ca</a:t>
            </a:r>
            <a:endParaRPr lang="en-CA" sz="17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CA" sz="1700" dirty="0">
                <a:solidFill>
                  <a:schemeClr val="tx1"/>
                </a:solidFill>
              </a:rPr>
              <a:t>780-495-7037</a:t>
            </a:r>
          </a:p>
          <a:p>
            <a:pPr marL="114300" indent="0">
              <a:buNone/>
            </a:pPr>
            <a:endParaRPr lang="en-CA" sz="17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CA" sz="1700" dirty="0">
                <a:solidFill>
                  <a:schemeClr val="tx1"/>
                </a:solidFill>
              </a:rPr>
              <a:t>Simon Sihota</a:t>
            </a:r>
          </a:p>
          <a:p>
            <a:pPr marL="114300" indent="0">
              <a:buNone/>
            </a:pPr>
            <a:r>
              <a:rPr lang="en-CA" sz="1700" dirty="0">
                <a:solidFill>
                  <a:schemeClr val="tx1"/>
                </a:solidFill>
              </a:rPr>
              <a:t>Regional Manager, Environmental Public Health Services</a:t>
            </a:r>
          </a:p>
          <a:p>
            <a:pPr marL="114300" indent="0">
              <a:buNone/>
            </a:pPr>
            <a:r>
              <a:rPr lang="en-CA" sz="1700" dirty="0">
                <a:solidFill>
                  <a:schemeClr val="tx1"/>
                </a:solidFill>
              </a:rPr>
              <a:t>First Nations and Inuit Health Branch, Alberta Region</a:t>
            </a:r>
          </a:p>
          <a:p>
            <a:pPr marL="114300" indent="0">
              <a:buNone/>
            </a:pPr>
            <a:r>
              <a:rPr lang="en-CA" sz="1700" dirty="0">
                <a:solidFill>
                  <a:schemeClr val="tx1"/>
                </a:solidFill>
              </a:rPr>
              <a:t>Indigenous Services Canada</a:t>
            </a:r>
          </a:p>
          <a:p>
            <a:pPr marL="114300" indent="0">
              <a:buNone/>
            </a:pPr>
            <a:r>
              <a:rPr lang="en-CA" sz="1700" dirty="0">
                <a:solidFill>
                  <a:schemeClr val="tx1"/>
                </a:solidFill>
                <a:hlinkClick r:id="rId4"/>
              </a:rPr>
              <a:t>simon.sihota@sac-isc.gc.ca</a:t>
            </a:r>
            <a:endParaRPr lang="en-CA" sz="17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CA" sz="1700" dirty="0">
                <a:solidFill>
                  <a:schemeClr val="tx1"/>
                </a:solidFill>
              </a:rPr>
              <a:t>780.495.5114</a:t>
            </a:r>
          </a:p>
          <a:p>
            <a:pPr marL="114300" indent="0">
              <a:buNone/>
            </a:pPr>
            <a:endParaRPr lang="en-CA" sz="1700" dirty="0"/>
          </a:p>
          <a:p>
            <a:pPr marL="11430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BD98846-855C-634D-B3B3-ADC5D086B0AC}" type="slidenum">
              <a:rPr lang="en-CA" smtClean="0">
                <a:solidFill>
                  <a:prstClr val="white"/>
                </a:solidFill>
              </a:rPr>
              <a:pPr>
                <a:defRPr/>
              </a:pPr>
              <a:t>37</a:t>
            </a:fld>
            <a:endParaRPr lang="en-CA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63" y="1698171"/>
            <a:ext cx="2665662" cy="29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57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Oval 6"/>
          <p:cNvSpPr>
            <a:spLocks noChangeArrowheads="1"/>
          </p:cNvSpPr>
          <p:nvPr/>
        </p:nvSpPr>
        <p:spPr bwMode="auto">
          <a:xfrm>
            <a:off x="4643438" y="4000500"/>
            <a:ext cx="428625" cy="2857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Oval 7"/>
          <p:cNvSpPr>
            <a:spLocks noChangeArrowheads="1"/>
          </p:cNvSpPr>
          <p:nvPr/>
        </p:nvSpPr>
        <p:spPr bwMode="auto">
          <a:xfrm>
            <a:off x="4714875" y="4000500"/>
            <a:ext cx="42862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Oval 8"/>
          <p:cNvSpPr>
            <a:spLocks noChangeArrowheads="1"/>
          </p:cNvSpPr>
          <p:nvPr/>
        </p:nvSpPr>
        <p:spPr bwMode="auto">
          <a:xfrm>
            <a:off x="2928938" y="1143000"/>
            <a:ext cx="785812" cy="2857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3668" y="1255205"/>
            <a:ext cx="72728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/>
          </a:p>
          <a:p>
            <a:pPr algn="ctr"/>
            <a:endParaRPr lang="en-CA" sz="2000" dirty="0"/>
          </a:p>
          <a:p>
            <a:pPr algn="ctr"/>
            <a:endParaRPr lang="en-CA" sz="2000" dirty="0"/>
          </a:p>
          <a:p>
            <a:pPr algn="ctr"/>
            <a:endParaRPr lang="en-CA" sz="2000" dirty="0"/>
          </a:p>
          <a:p>
            <a:pPr algn="ctr"/>
            <a:endParaRPr lang="en-CA" sz="2000" dirty="0"/>
          </a:p>
          <a:p>
            <a:pPr algn="ctr"/>
            <a:endParaRPr lang="en-CA" sz="2000" dirty="0"/>
          </a:p>
          <a:p>
            <a:pPr algn="ctr"/>
            <a:endParaRPr lang="en-CA" sz="2000" dirty="0"/>
          </a:p>
          <a:p>
            <a:pPr algn="ctr"/>
            <a:endParaRPr lang="en-CA" sz="2000" dirty="0"/>
          </a:p>
          <a:p>
            <a:pPr algn="ctr"/>
            <a:endParaRPr lang="en-CA" sz="2000" dirty="0"/>
          </a:p>
          <a:p>
            <a:pPr algn="ctr"/>
            <a:endParaRPr lang="en-CA" sz="2000" dirty="0"/>
          </a:p>
          <a:p>
            <a:pPr algn="ctr"/>
            <a:endParaRPr lang="en-CA" sz="2000" dirty="0"/>
          </a:p>
        </p:txBody>
      </p:sp>
      <p:pic>
        <p:nvPicPr>
          <p:cNvPr id="1026" name="Picture 2" descr="gratitude thank you clipart 40668 Thank You Passle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37" y="838200"/>
            <a:ext cx="28575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1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6786563" y="3929063"/>
            <a:ext cx="714375" cy="4286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57438" y="500063"/>
            <a:ext cx="67865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i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56" y="354854"/>
            <a:ext cx="49936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020202"/>
                </a:solidFill>
                <a:latin typeface="+mj-lt"/>
              </a:rPr>
              <a:t>EPHS Alberta Region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51156" y="1219200"/>
            <a:ext cx="4609714" cy="455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>
                <a:solidFill>
                  <a:srgbClr val="020202"/>
                </a:solidFill>
              </a:rPr>
              <a:t>45 First Nations</a:t>
            </a:r>
          </a:p>
          <a:p>
            <a:r>
              <a:rPr lang="en-CA" sz="2000" dirty="0">
                <a:solidFill>
                  <a:srgbClr val="020202"/>
                </a:solidFill>
              </a:rPr>
              <a:t>134 Communities</a:t>
            </a:r>
          </a:p>
          <a:p>
            <a:r>
              <a:rPr lang="en-CA" sz="2000" dirty="0">
                <a:solidFill>
                  <a:srgbClr val="020202"/>
                </a:solidFill>
              </a:rPr>
              <a:t>3 Treaty Areas</a:t>
            </a:r>
          </a:p>
          <a:p>
            <a:endParaRPr lang="en-CA" sz="2000" dirty="0">
              <a:solidFill>
                <a:srgbClr val="020202"/>
              </a:solidFill>
            </a:endParaRPr>
          </a:p>
          <a:p>
            <a:r>
              <a:rPr lang="en-CA" sz="2000" dirty="0">
                <a:solidFill>
                  <a:srgbClr val="020202"/>
                </a:solidFill>
              </a:rPr>
              <a:t>1 Regional Manager </a:t>
            </a:r>
          </a:p>
          <a:p>
            <a:r>
              <a:rPr lang="en-CA" sz="2000" dirty="0">
                <a:solidFill>
                  <a:srgbClr val="020202"/>
                </a:solidFill>
              </a:rPr>
              <a:t>2 Senior EPHOs (Supervisors)</a:t>
            </a:r>
          </a:p>
          <a:p>
            <a:r>
              <a:rPr lang="en-CA" sz="2000" dirty="0">
                <a:solidFill>
                  <a:srgbClr val="020202"/>
                </a:solidFill>
              </a:rPr>
              <a:t>~18 Field Environmental Public Health Officers</a:t>
            </a:r>
          </a:p>
          <a:p>
            <a:r>
              <a:rPr lang="en-CA" sz="2000" dirty="0">
                <a:solidFill>
                  <a:srgbClr val="020202"/>
                </a:solidFill>
              </a:rPr>
              <a:t>4 Admin. Staff</a:t>
            </a:r>
          </a:p>
          <a:p>
            <a:r>
              <a:rPr lang="en-CA" sz="2000" dirty="0">
                <a:solidFill>
                  <a:srgbClr val="020202"/>
                </a:solidFill>
              </a:rPr>
              <a:t>3 Data Team staff</a:t>
            </a:r>
          </a:p>
          <a:p>
            <a:r>
              <a:rPr lang="en-CA" sz="2000" dirty="0">
                <a:solidFill>
                  <a:srgbClr val="020202"/>
                </a:solidFill>
              </a:rPr>
              <a:t>Offices in Calgary (</a:t>
            </a:r>
            <a:r>
              <a:rPr lang="en-CA" sz="2000" dirty="0" err="1">
                <a:solidFill>
                  <a:srgbClr val="020202"/>
                </a:solidFill>
              </a:rPr>
              <a:t>Tsuut’ina</a:t>
            </a:r>
            <a:r>
              <a:rPr lang="en-CA" sz="2000" dirty="0">
                <a:solidFill>
                  <a:srgbClr val="020202"/>
                </a:solidFill>
              </a:rPr>
              <a:t>) &amp; Edmonton (Canada Place)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11" y="386769"/>
            <a:ext cx="3738393" cy="57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5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526" y="304800"/>
            <a:ext cx="8462962" cy="906950"/>
          </a:xfrm>
          <a:ln/>
        </p:spPr>
        <p:txBody>
          <a:bodyPr/>
          <a:lstStyle/>
          <a:p>
            <a:pPr algn="ctr"/>
            <a:br>
              <a:rPr lang="en-CA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an Environmental Public Health Officer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19200"/>
            <a:ext cx="8280400" cy="4752975"/>
          </a:xfrm>
        </p:spPr>
        <p:txBody>
          <a:bodyPr/>
          <a:lstStyle/>
          <a:p>
            <a:pPr>
              <a:buFontTx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EPHOs provide advice, guidance, education, public health inspections and recommendations to First Nations and their leadership to assist them manage public health risks associated with the environment. </a:t>
            </a:r>
          </a:p>
          <a:p>
            <a:pPr marL="0" indent="0">
              <a:buNone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They gather and analyze data and provide advice on health protection and promotion activities in First Nations communities.</a:t>
            </a:r>
          </a:p>
          <a:p>
            <a:pPr marL="0" indent="0">
              <a:buNone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Have a role in training and building capacity within First Nations communities in environmental health programming. 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All EPHOs are Certified Public Health Inspectors In Canada and hold the professional designation of CPHI(C) and are regulated by a professional body (CIPHI)</a:t>
            </a:r>
          </a:p>
          <a:p>
            <a:pPr marL="0" indent="0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964725"/>
            <a:ext cx="1524000" cy="6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8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90059"/>
            <a:ext cx="8523288" cy="4752975"/>
          </a:xfrm>
        </p:spPr>
        <p:txBody>
          <a:bodyPr/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Conduct Environmental Public Health Inspections and investigations.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Provide public health resources and community specific data/information.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Review and approvals (e.g. private sewage disposal systems).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Plan Reviews 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EPHS contracts public health engineers for review of community infrastructure plans such as new facilities or upgrades to water plants, wastewater facilities, solid waste facilities etc.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Purpose is to ensure public health guidelines and standards are adhered to and considered with new and upgraded infrastructure.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526" y="304800"/>
            <a:ext cx="84629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br>
              <a:rPr lang="en-CA" sz="2800" ker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ker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an Environmental Public Health Officer</a:t>
            </a:r>
            <a:endParaRPr lang="en-CA" sz="2800" kern="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523288" cy="47529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Community-Based Water Monitors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Water Truck Drivers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Food Safety &amp; Sanitation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Advocacy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Supporting communities on any environmental public health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After-Hours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An On-Call EPHO is available 24/7 to respond to community needs outside of normal office hours: (780) 719-8782.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526" y="304800"/>
            <a:ext cx="84629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br>
              <a:rPr lang="en-CA" sz="2800" ker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ker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an Environmental Public Health Officer</a:t>
            </a:r>
            <a:endParaRPr lang="en-CA" sz="2800" kern="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8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526" y="654312"/>
            <a:ext cx="8462962" cy="903026"/>
          </a:xfrm>
          <a:ln/>
        </p:spPr>
        <p:txBody>
          <a:bodyPr/>
          <a:lstStyle/>
          <a:p>
            <a:pPr algn="ctr"/>
            <a:r>
              <a:rPr lang="en-CA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Program Areas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447800"/>
            <a:ext cx="8523288" cy="47529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Food Safety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Drinking Water 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Wastewater (private &amp; community systems)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Health and Housing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Communicable Disease Control / Animal Exposures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Emergency Preparedness and Response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Solid Waste (transfer stations, landfills)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Facilities Inspections and Risk Assessments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614D095-726E-B958-A8EA-2EAEEB0B6350}"/>
              </a:ext>
            </a:extLst>
          </p:cNvPr>
          <p:cNvSpPr/>
          <p:nvPr/>
        </p:nvSpPr>
        <p:spPr bwMode="auto">
          <a:xfrm>
            <a:off x="533400" y="1828800"/>
            <a:ext cx="3352800" cy="609600"/>
          </a:xfrm>
          <a:prstGeom prst="ellipse">
            <a:avLst/>
          </a:prstGeom>
          <a:noFill/>
          <a:ln w="25400" cap="flat" cmpd="sng" algn="ctr">
            <a:solidFill>
              <a:srgbClr val="0000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val 6"/>
          <p:cNvSpPr>
            <a:spLocks noChangeArrowheads="1"/>
          </p:cNvSpPr>
          <p:nvPr/>
        </p:nvSpPr>
        <p:spPr bwMode="auto">
          <a:xfrm>
            <a:off x="4643438" y="4000500"/>
            <a:ext cx="428625" cy="2857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Oval 8"/>
          <p:cNvSpPr>
            <a:spLocks noChangeArrowheads="1"/>
          </p:cNvSpPr>
          <p:nvPr/>
        </p:nvSpPr>
        <p:spPr bwMode="auto">
          <a:xfrm>
            <a:off x="2928938" y="1143000"/>
            <a:ext cx="785812" cy="2857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5536" y="1219200"/>
            <a:ext cx="8352928" cy="26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2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+mj-lt"/>
              </a:rPr>
              <a:t>Drinking water safety is a shared responsibility between EPHS, FN communities and key government partners (TSAG – Technical Services Advisory Group, Regional Operations, ISC).</a:t>
            </a:r>
          </a:p>
          <a:p>
            <a:endParaRPr lang="en-CA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+mj-lt"/>
              </a:rPr>
              <a:t>Each partner has a role to play with respect to the </a:t>
            </a:r>
            <a:r>
              <a:rPr lang="en-CA" sz="2000" i="1" dirty="0">
                <a:solidFill>
                  <a:srgbClr val="000000"/>
                </a:solidFill>
                <a:latin typeface="+mj-lt"/>
              </a:rPr>
              <a:t>Multi-Barrier Approach</a:t>
            </a:r>
            <a:r>
              <a:rPr lang="en-CA" sz="2000" dirty="0">
                <a:solidFill>
                  <a:srgbClr val="000000"/>
                </a:solidFill>
                <a:latin typeface="+mj-lt"/>
              </a:rPr>
              <a:t> to safe drinking water – this ensures water remains as safe as possible from source to tap.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41429"/>
            <a:ext cx="8915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000000"/>
                </a:solidFill>
                <a:latin typeface="+mj-lt"/>
              </a:rPr>
              <a:t>Drinking Water Safety Program – Stakeholders</a:t>
            </a:r>
          </a:p>
        </p:txBody>
      </p:sp>
    </p:spTree>
    <p:extLst>
      <p:ext uri="{BB962C8B-B14F-4D97-AF65-F5344CB8AC3E}">
        <p14:creationId xmlns:p14="http://schemas.microsoft.com/office/powerpoint/2010/main" val="1994644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37775</TotalTime>
  <Words>2215</Words>
  <Application>Microsoft Office PowerPoint</Application>
  <PresentationFormat>On-screen Show (4:3)</PresentationFormat>
  <Paragraphs>306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Courier New</vt:lpstr>
      <vt:lpstr>Verdana</vt:lpstr>
      <vt:lpstr>Standard_white</vt:lpstr>
      <vt:lpstr>PowerPoint Presentation</vt:lpstr>
      <vt:lpstr>PowerPoint Presentation</vt:lpstr>
      <vt:lpstr>PowerPoint Presentation</vt:lpstr>
      <vt:lpstr>PowerPoint Presentation</vt:lpstr>
      <vt:lpstr> Role of an Environmental Public Health Officer</vt:lpstr>
      <vt:lpstr>PowerPoint Presentation</vt:lpstr>
      <vt:lpstr>PowerPoint Presentation</vt:lpstr>
      <vt:lpstr>Core Program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Microbiological sampling and testing of drinking water from public and semi-public water supplies 2012/13 to 2021/22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Alberta Region Drinking Water Advisories 2021/2022</vt:lpstr>
      <vt:lpstr>PowerPoint Presentation</vt:lpstr>
      <vt:lpstr>Regional DWA Team Update</vt:lpstr>
      <vt:lpstr>Next Steps for FNIHB-EPHS</vt:lpstr>
      <vt:lpstr>Discussion &amp; Questions?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Wonsiak, Kyle</cp:lastModifiedBy>
  <cp:revision>831</cp:revision>
  <cp:lastPrinted>2019-08-19T11:52:37Z</cp:lastPrinted>
  <dcterms:created xsi:type="dcterms:W3CDTF">2007-03-13T16:30:24Z</dcterms:created>
  <dcterms:modified xsi:type="dcterms:W3CDTF">2023-06-09T16:57:54Z</dcterms:modified>
</cp:coreProperties>
</file>