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58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35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8" r:id="rId30"/>
    <p:sldId id="297" r:id="rId31"/>
    <p:sldId id="299" r:id="rId32"/>
    <p:sldId id="301" r:id="rId33"/>
    <p:sldId id="306" r:id="rId34"/>
    <p:sldId id="309" r:id="rId35"/>
    <p:sldId id="334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45" r:id="rId44"/>
    <p:sldId id="346" r:id="rId45"/>
    <p:sldId id="347" r:id="rId46"/>
    <p:sldId id="348" r:id="rId47"/>
    <p:sldId id="339" r:id="rId48"/>
    <p:sldId id="358" r:id="rId49"/>
    <p:sldId id="351" r:id="rId50"/>
    <p:sldId id="360" r:id="rId51"/>
    <p:sldId id="361" r:id="rId52"/>
    <p:sldId id="350" r:id="rId53"/>
    <p:sldId id="359" r:id="rId54"/>
    <p:sldId id="340" r:id="rId55"/>
    <p:sldId id="342" r:id="rId56"/>
    <p:sldId id="343" r:id="rId57"/>
    <p:sldId id="319" r:id="rId58"/>
    <p:sldId id="320" r:id="rId59"/>
    <p:sldId id="321" r:id="rId60"/>
    <p:sldId id="322" r:id="rId61"/>
    <p:sldId id="323" r:id="rId62"/>
    <p:sldId id="324" r:id="rId63"/>
    <p:sldId id="357" r:id="rId64"/>
    <p:sldId id="325" r:id="rId65"/>
    <p:sldId id="327" r:id="rId66"/>
    <p:sldId id="328" r:id="rId67"/>
    <p:sldId id="329" r:id="rId68"/>
    <p:sldId id="330" r:id="rId69"/>
    <p:sldId id="352" r:id="rId70"/>
    <p:sldId id="353" r:id="rId71"/>
    <p:sldId id="332" r:id="rId72"/>
  </p:sldIdLst>
  <p:sldSz cx="9144000" cy="6858000" type="screen4x3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3" roundtripDataSignature="AMtx7mgpSxsOgX1PG+HcNFJ/b5x6jTnK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7" y="0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192" name="Google Shape;192;p13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214" name="Google Shape;214;p14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223" name="Google Shape;223;p15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231" name="Google Shape;231;p16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240" name="Google Shape;240;p17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249" name="Google Shape;249;p18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260" name="Google Shape;260;p19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260" name="Google Shape;260;p19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492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2" name="Google Shape;2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9" name="Google Shape;2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6" name="Google Shape;3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3" name="Google Shape;3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1" name="Google Shape;3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27</a:t>
            </a:fld>
            <a:endParaRPr/>
          </a:p>
        </p:txBody>
      </p:sp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927613" y="4386746"/>
            <a:ext cx="5094851" cy="415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91" tIns="44149" rIns="89891" bIns="44149" anchor="t" anchorCtr="0">
            <a:norm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74688"/>
            <a:ext cx="4613275" cy="3460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6" name="Google Shape;3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7" name="Google Shape;35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26" name="Google Shape;42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44" name="Google Shape;44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58" name="Google Shape;45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92" name="Google Shape;49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14" name="Google Shape;51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38" name="Google Shape;53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c81270c25_0_4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45" name="Google Shape;545;gec81270c2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ec81270c25_0_10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52" name="Google Shape;552;gec81270c2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ec81270c25_0_4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59" name="Google Shape;559;gec81270c2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ec81270c25_0_5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66" name="Google Shape;566;gec81270c2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3" name="Google Shape;57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c81270c25_0_6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98" name="Google Shape;598;gec81270c2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c81270c25_0_6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98" name="Google Shape;598;gec81270c2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2159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c81270c25_0_6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98" name="Google Shape;598;gec81270c2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2533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c81270c25_0_6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98" name="Google Shape;598;gec81270c2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0544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c81270c25_0_6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98" name="Google Shape;598;gec81270c2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186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ec81270c25_0_9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05" name="Google Shape;605;gec81270c2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c81270c25_0_6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12" name="Google Shape;612;gec81270c2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ec81270c25_0_7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19" name="Google Shape;619;gec81270c2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c81270c25_0_8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26" name="Google Shape;626;gec81270c2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ec81270c25_0_12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33" name="Google Shape;633;gec81270c25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ec81270c25_0_11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40" name="Google Shape;640;gec81270c25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ec81270c25_0_11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40" name="Google Shape;640;gec81270c25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09538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ec81270c25_0_14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48" name="Google Shape;648;gec81270c2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ec81270c25_0_1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62" name="Google Shape;662;gec81270c2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ec81270c25_0_14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69" name="Google Shape;669;gec81270c2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ec81270c25_0_19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6" name="Google Shape;676;gec81270c25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ec81270c25_0_17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83" name="Google Shape;683;gec81270c2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ec81270c25_0_18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90" name="Google Shape;690;gec81270c25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92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ec81270c25_0_18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90" name="Google Shape;690;gec81270c25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04186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ec81270c25_0_17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97" name="Google Shape;697;gec81270c2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153" name="Google Shape;153;p9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t" anchorCtr="0">
            <a:normAutofit/>
          </a:bodyPr>
          <a:lstStyle/>
          <a:p>
            <a:pPr marL="0" indent="0" algn="just"/>
            <a:endParaRPr/>
          </a:p>
        </p:txBody>
      </p:sp>
      <p:sp>
        <p:nvSpPr>
          <p:cNvPr id="160" name="Google Shape;160;p10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0" tIns="46222" rIns="92470" bIns="4622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0" tIns="46222" rIns="92470" bIns="4622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8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@avinwater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@dropwater.ca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mailto:Systems@dropwater.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714348" y="92867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100345"/>
                </a:solidFill>
              </a:rPr>
              <a:t>Operation and Maintenance of </a:t>
            </a:r>
            <a:r>
              <a:rPr lang="en-US" b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Biofiltration </a:t>
            </a:r>
            <a:r>
              <a:rPr lang="en-US" b="1">
                <a:solidFill>
                  <a:srgbClr val="100345"/>
                </a:solidFill>
              </a:rPr>
              <a:t>and RO System</a:t>
            </a:r>
            <a:r>
              <a:rPr lang="en-US" b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814400" y="4249882"/>
            <a:ext cx="7572300" cy="144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B1F67"/>
              </a:buClr>
              <a:buSzPts val="3200"/>
              <a:buNone/>
            </a:pPr>
            <a:r>
              <a:rPr lang="en-US" dirty="0">
                <a:solidFill>
                  <a:srgbClr val="1B1F67"/>
                </a:solidFill>
              </a:rPr>
              <a:t>Dr. Babak Roshani, Ph.D., P.Eng.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B1F67"/>
              </a:buClr>
              <a:buSzPts val="3200"/>
              <a:buNone/>
            </a:pPr>
            <a:r>
              <a:rPr lang="en-US" dirty="0">
                <a:solidFill>
                  <a:srgbClr val="1B1F67"/>
                </a:solidFill>
              </a:rPr>
              <a:t>&amp;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1B1F67"/>
              </a:buClr>
              <a:buSzPts val="3200"/>
              <a:buNone/>
            </a:pPr>
            <a:r>
              <a:rPr lang="en-US" dirty="0">
                <a:solidFill>
                  <a:srgbClr val="1B1F67"/>
                </a:solidFill>
              </a:rPr>
              <a:t>		           Dillon Petrucha, P.Eng.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1B1F67"/>
              </a:buClr>
              <a:buSzPts val="3200"/>
              <a:buNone/>
            </a:pPr>
            <a:endParaRPr lang="en-US" sz="2400" dirty="0">
              <a:solidFill>
                <a:srgbClr val="1B1F67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B1F67"/>
              </a:buClr>
              <a:buSzPts val="3200"/>
              <a:buNone/>
            </a:pPr>
            <a:r>
              <a:rPr lang="en-US" sz="2000" dirty="0">
                <a:solidFill>
                  <a:srgbClr val="1B1F67"/>
                </a:solidFill>
                <a:hlinkClick r:id="rId3"/>
              </a:rPr>
              <a:t>Service@dropwater.ca</a:t>
            </a:r>
            <a:endParaRPr lang="en-US" sz="2000" dirty="0">
              <a:solidFill>
                <a:srgbClr val="1B1F67"/>
              </a:solidFill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3" name="Picture 2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5477A48D-76FD-11FA-ECEC-D88E55EF6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539" y="1822012"/>
            <a:ext cx="2800922" cy="28009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Pourbaix Diagram of Nitrogen</a:t>
            </a:r>
            <a:endParaRPr/>
          </a:p>
        </p:txBody>
      </p:sp>
      <p:sp>
        <p:nvSpPr>
          <p:cNvPr id="186" name="Google Shape;186;p12"/>
          <p:cNvSpPr txBox="1">
            <a:spLocks noGrp="1"/>
          </p:cNvSpPr>
          <p:nvPr>
            <p:ph type="sldNum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187" name="Google Shape;1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56" y="1714488"/>
            <a:ext cx="51181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/>
          <p:nvPr/>
        </p:nvSpPr>
        <p:spPr>
          <a:xfrm>
            <a:off x="4065679" y="6108298"/>
            <a:ext cx="49033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http://edafologia.ugr.es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 txBox="1"/>
          <p:nvPr/>
        </p:nvSpPr>
        <p:spPr>
          <a:xfrm>
            <a:off x="92318" y="385117"/>
            <a:ext cx="7950994" cy="73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Iron and Manganese Removal</a:t>
            </a:r>
            <a:endParaRPr sz="3600" dirty="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428728" y="3071810"/>
            <a:ext cx="6072230" cy="1535723"/>
            <a:chOff x="447306" y="1550559"/>
            <a:chExt cx="6769671" cy="1535723"/>
          </a:xfrm>
        </p:grpSpPr>
        <p:sp>
          <p:nvSpPr>
            <p:cNvPr id="196" name="Google Shape;196;p13"/>
            <p:cNvSpPr/>
            <p:nvPr/>
          </p:nvSpPr>
          <p:spPr>
            <a:xfrm>
              <a:off x="542804" y="1550559"/>
              <a:ext cx="6505696" cy="1439712"/>
            </a:xfrm>
            <a:prstGeom prst="rect">
              <a:avLst/>
            </a:prstGeom>
            <a:gradFill>
              <a:gsLst>
                <a:gs pos="0">
                  <a:srgbClr val="85312F"/>
                </a:gs>
                <a:gs pos="48000">
                  <a:srgbClr val="C15552"/>
                </a:gs>
                <a:gs pos="100000">
                  <a:srgbClr val="D99593"/>
                </a:gs>
              </a:gsLst>
              <a:lin ang="5400000" scaled="0"/>
            </a:gra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3"/>
            <p:cNvSpPr txBox="1"/>
            <p:nvPr/>
          </p:nvSpPr>
          <p:spPr>
            <a:xfrm>
              <a:off x="447306" y="1550559"/>
              <a:ext cx="6655779" cy="499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Chemical Oxidation of Iron</a:t>
              </a:r>
              <a:endParaRPr/>
            </a:p>
          </p:txBody>
        </p:sp>
        <p:pic>
          <p:nvPicPr>
            <p:cNvPr id="198" name="Google Shape;198;p13"/>
            <p:cNvPicPr preferRelativeResize="0"/>
            <p:nvPr/>
          </p:nvPicPr>
          <p:blipFill rotWithShape="1">
            <a:blip r:embed="rId3">
              <a:alphaModFix/>
            </a:blip>
            <a:srcRect l="6149" r="6802"/>
            <a:stretch/>
          </p:blipFill>
          <p:spPr>
            <a:xfrm>
              <a:off x="1799617" y="2046409"/>
              <a:ext cx="3921734" cy="86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"/>
            <p:cNvSpPr txBox="1"/>
            <p:nvPr/>
          </p:nvSpPr>
          <p:spPr>
            <a:xfrm>
              <a:off x="542803" y="2255285"/>
              <a:ext cx="13271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Calibri"/>
                <a:buNone/>
              </a:pPr>
              <a:r>
                <a:rPr lang="en-US" sz="2400" b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Ferrous</a:t>
              </a:r>
              <a:endParaRPr/>
            </a:p>
          </p:txBody>
        </p:sp>
        <p:sp>
          <p:nvSpPr>
            <p:cNvPr id="200" name="Google Shape;200;p13"/>
            <p:cNvSpPr txBox="1"/>
            <p:nvPr/>
          </p:nvSpPr>
          <p:spPr>
            <a:xfrm>
              <a:off x="5889827" y="2243425"/>
              <a:ext cx="1327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2400"/>
                <a:buFont typeface="Calibri"/>
                <a:buNone/>
              </a:pPr>
              <a:r>
                <a:rPr lang="en-US" sz="24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Ferric</a:t>
              </a:r>
              <a:endParaRPr/>
            </a:p>
          </p:txBody>
        </p:sp>
      </p:grpSp>
      <p:grpSp>
        <p:nvGrpSpPr>
          <p:cNvPr id="201" name="Google Shape;201;p13"/>
          <p:cNvGrpSpPr/>
          <p:nvPr/>
        </p:nvGrpSpPr>
        <p:grpSpPr>
          <a:xfrm>
            <a:off x="1991890" y="4861826"/>
            <a:ext cx="4404426" cy="1578597"/>
            <a:chOff x="680834" y="4619519"/>
            <a:chExt cx="5872568" cy="1578597"/>
          </a:xfrm>
        </p:grpSpPr>
        <p:sp>
          <p:nvSpPr>
            <p:cNvPr id="202" name="Google Shape;202;p13"/>
            <p:cNvSpPr txBox="1"/>
            <p:nvPr/>
          </p:nvSpPr>
          <p:spPr>
            <a:xfrm>
              <a:off x="1206379" y="4619519"/>
              <a:ext cx="5347023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stoichiometric dosing rates</a:t>
              </a:r>
              <a:endParaRPr/>
            </a:p>
          </p:txBody>
        </p:sp>
        <p:pic>
          <p:nvPicPr>
            <p:cNvPr id="203" name="Google Shape;203;p13"/>
            <p:cNvPicPr preferRelativeResize="0"/>
            <p:nvPr/>
          </p:nvPicPr>
          <p:blipFill rotWithShape="1">
            <a:blip r:embed="rId4">
              <a:alphaModFix/>
            </a:blip>
            <a:srcRect l="6425" r="13129"/>
            <a:stretch/>
          </p:blipFill>
          <p:spPr>
            <a:xfrm>
              <a:off x="680834" y="5157589"/>
              <a:ext cx="5749048" cy="10405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4" name="Google Shape;204;p13"/>
          <p:cNvGrpSpPr/>
          <p:nvPr/>
        </p:nvGrpSpPr>
        <p:grpSpPr>
          <a:xfrm>
            <a:off x="1256972" y="1427239"/>
            <a:ext cx="6458300" cy="1460036"/>
            <a:chOff x="4289898" y="3250768"/>
            <a:chExt cx="7739394" cy="1460036"/>
          </a:xfrm>
        </p:grpSpPr>
        <p:sp>
          <p:nvSpPr>
            <p:cNvPr id="205" name="Google Shape;205;p13"/>
            <p:cNvSpPr/>
            <p:nvPr/>
          </p:nvSpPr>
          <p:spPr>
            <a:xfrm>
              <a:off x="4289898" y="3250768"/>
              <a:ext cx="7671995" cy="1439712"/>
            </a:xfrm>
            <a:prstGeom prst="rect">
              <a:avLst/>
            </a:prstGeom>
            <a:gradFill>
              <a:gsLst>
                <a:gs pos="0">
                  <a:srgbClr val="632423"/>
                </a:gs>
                <a:gs pos="48000">
                  <a:srgbClr val="C15552"/>
                </a:gs>
                <a:gs pos="100000">
                  <a:srgbClr val="D99593"/>
                </a:gs>
              </a:gsLst>
              <a:lin ang="5400000" scaled="0"/>
            </a:gra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6" name="Google Shape;206;p13"/>
            <p:cNvPicPr preferRelativeResize="0"/>
            <p:nvPr/>
          </p:nvPicPr>
          <p:blipFill rotWithShape="1">
            <a:blip r:embed="rId5">
              <a:alphaModFix/>
            </a:blip>
            <a:srcRect t="2707" r="7499"/>
            <a:stretch/>
          </p:blipFill>
          <p:spPr>
            <a:xfrm>
              <a:off x="5271372" y="3822225"/>
              <a:ext cx="6012714" cy="486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"/>
            <p:cNvSpPr txBox="1"/>
            <p:nvPr/>
          </p:nvSpPr>
          <p:spPr>
            <a:xfrm>
              <a:off x="4862916" y="3282004"/>
              <a:ext cx="6655779" cy="499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Chemical Oxidation of Manganese</a:t>
              </a:r>
              <a:endParaRPr/>
            </a:p>
          </p:txBody>
        </p:sp>
        <p:sp>
          <p:nvSpPr>
            <p:cNvPr id="208" name="Google Shape;208;p13"/>
            <p:cNvSpPr txBox="1"/>
            <p:nvPr/>
          </p:nvSpPr>
          <p:spPr>
            <a:xfrm>
              <a:off x="4394201" y="4217450"/>
              <a:ext cx="132715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200"/>
                <a:buFont typeface="Calibri"/>
                <a:buNone/>
              </a:pPr>
              <a:r>
                <a:rPr lang="en-US" sz="2200" b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Mn(II)</a:t>
              </a:r>
              <a:endParaRPr/>
            </a:p>
          </p:txBody>
        </p:sp>
        <p:sp>
          <p:nvSpPr>
            <p:cNvPr id="209" name="Google Shape;209;p13"/>
            <p:cNvSpPr txBox="1"/>
            <p:nvPr/>
          </p:nvSpPr>
          <p:spPr>
            <a:xfrm>
              <a:off x="10702141" y="4249139"/>
              <a:ext cx="13271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2400"/>
                <a:buFont typeface="Calibri"/>
                <a:buNone/>
              </a:pPr>
              <a:r>
                <a:rPr lang="en-US" sz="24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Mn(IV)</a:t>
              </a:r>
              <a:endParaRPr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11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/>
          <p:nvPr/>
        </p:nvSpPr>
        <p:spPr>
          <a:xfrm>
            <a:off x="306600" y="357166"/>
            <a:ext cx="8837400" cy="73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Conventional Iron and Manganese Removal</a:t>
            </a:r>
            <a:endParaRPr dirty="0"/>
          </a:p>
        </p:txBody>
      </p:sp>
      <p:sp>
        <p:nvSpPr>
          <p:cNvPr id="217" name="Google Shape;217;p14"/>
          <p:cNvSpPr txBox="1"/>
          <p:nvPr/>
        </p:nvSpPr>
        <p:spPr>
          <a:xfrm>
            <a:off x="1405111" y="1680323"/>
            <a:ext cx="6172200" cy="55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long does it take?</a:t>
            </a:r>
            <a:endParaRPr/>
          </a:p>
        </p:txBody>
      </p:sp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111" y="2463799"/>
            <a:ext cx="6172200" cy="310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12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/>
          <p:nvPr/>
        </p:nvSpPr>
        <p:spPr>
          <a:xfrm>
            <a:off x="125289" y="142852"/>
            <a:ext cx="9018711" cy="57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Conventional Iron and Manganese Removal</a:t>
            </a:r>
            <a:endParaRPr/>
          </a:p>
        </p:txBody>
      </p:sp>
      <p:sp>
        <p:nvSpPr>
          <p:cNvPr id="226" name="Google Shape;226;p15"/>
          <p:cNvSpPr txBox="1"/>
          <p:nvPr/>
        </p:nvSpPr>
        <p:spPr>
          <a:xfrm>
            <a:off x="357158" y="928670"/>
            <a:ext cx="7129207" cy="457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Noto Sans Symbols"/>
              <a:buChar char="⮚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Intense aeration just for Iron removal</a:t>
            </a:r>
            <a:endParaRPr dirty="0"/>
          </a:p>
          <a:p>
            <a:pPr marL="514350" marR="0" lvl="0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Noto Sans Symbols"/>
              <a:buChar char="⮚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Special media </a:t>
            </a:r>
            <a:endParaRPr dirty="0"/>
          </a:p>
          <a:p>
            <a:pPr marL="971550" marR="0" lvl="2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Manganese Greensand</a:t>
            </a:r>
            <a:endParaRPr dirty="0"/>
          </a:p>
          <a:p>
            <a:pPr marL="971550" marR="0" lvl="2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Greensand Plus</a:t>
            </a:r>
            <a:endParaRPr dirty="0"/>
          </a:p>
          <a:p>
            <a:pPr marL="971550" marR="0" lvl="2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Pyrolusite</a:t>
            </a:r>
            <a:endParaRPr sz="28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Noto Sans Symbols"/>
              <a:buChar char="⮚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Chemical oxidation (Cl</a:t>
            </a:r>
            <a:r>
              <a:rPr lang="en-US" sz="2800" baseline="-25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KMnO</a:t>
            </a:r>
            <a:r>
              <a:rPr lang="en-US" sz="2800" baseline="-25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O</a:t>
            </a:r>
            <a:r>
              <a:rPr lang="en-US" sz="2800" baseline="-25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971550" marR="0" lvl="2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Chemical injection </a:t>
            </a:r>
            <a:endParaRPr sz="28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Noto Sans Symbols"/>
              <a:buChar char="⮚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Adsorption (Resin)</a:t>
            </a: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295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13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/>
          <p:nvPr/>
        </p:nvSpPr>
        <p:spPr>
          <a:xfrm>
            <a:off x="258117" y="214290"/>
            <a:ext cx="8537171" cy="80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Conventional Iron and Manganese Removal</a:t>
            </a:r>
            <a:endParaRPr sz="3600" dirty="0"/>
          </a:p>
        </p:txBody>
      </p:sp>
      <p:sp>
        <p:nvSpPr>
          <p:cNvPr id="234" name="Google Shape;234;p16"/>
          <p:cNvSpPr txBox="1"/>
          <p:nvPr/>
        </p:nvSpPr>
        <p:spPr>
          <a:xfrm>
            <a:off x="258117" y="2038399"/>
            <a:ext cx="7950994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Expense of chemical consumption</a:t>
            </a:r>
            <a:endParaRPr dirty="0"/>
          </a:p>
          <a:p>
            <a:pPr marL="342900" marR="0" lvl="0" indent="-1295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Frequent need for backwash : 18-24 hours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Storage and handling of strong oxidant</a:t>
            </a:r>
            <a:endParaRPr dirty="0"/>
          </a:p>
          <a:p>
            <a:pPr marL="342900" marR="0" lvl="0" indent="-1295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Limited filtration rates: Approximately 2.6USGPM/ft</a:t>
            </a:r>
            <a:r>
              <a:rPr lang="en-US" sz="2800" baseline="30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of media</a:t>
            </a:r>
            <a:endParaRPr dirty="0"/>
          </a:p>
          <a:p>
            <a:pPr marL="342900" marR="0" lvl="0" indent="-1295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Time-consuming operation and maintenance</a:t>
            </a:r>
            <a:endParaRPr dirty="0"/>
          </a:p>
          <a:p>
            <a:pPr marL="342900" marR="0" lvl="0" indent="-1295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6"/>
          <p:cNvSpPr/>
          <p:nvPr/>
        </p:nvSpPr>
        <p:spPr>
          <a:xfrm>
            <a:off x="118695" y="1267226"/>
            <a:ext cx="25537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Limitations</a:t>
            </a:r>
            <a:endParaRPr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"/>
          <p:cNvSpPr txBox="1"/>
          <p:nvPr/>
        </p:nvSpPr>
        <p:spPr>
          <a:xfrm>
            <a:off x="142844" y="142852"/>
            <a:ext cx="8636108" cy="73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Conventional Iron and Manganese Removal</a:t>
            </a:r>
            <a:endParaRPr sz="3600" dirty="0"/>
          </a:p>
        </p:txBody>
      </p:sp>
      <p:sp>
        <p:nvSpPr>
          <p:cNvPr id="243" name="Google Shape;243;p17"/>
          <p:cNvSpPr txBox="1"/>
          <p:nvPr/>
        </p:nvSpPr>
        <p:spPr>
          <a:xfrm>
            <a:off x="253946" y="1714488"/>
            <a:ext cx="8636108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Chemical feed pump maintenance, KMnO</a:t>
            </a:r>
            <a:r>
              <a:rPr lang="en-US" sz="2800" baseline="-25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make down</a:t>
            </a:r>
            <a:endParaRPr/>
          </a:p>
          <a:p>
            <a:pPr marL="457200" marR="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Oxidant carry over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Resulting in ‘pink water’ to reservoir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Possible damage to Membrane elements downstream</a:t>
            </a:r>
            <a:endParaRPr/>
          </a:p>
          <a:p>
            <a:pPr marL="342900" marR="0" lvl="0" indent="-1295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Loss of media bed due to frequent backwashing</a:t>
            </a:r>
            <a:endParaRPr/>
          </a:p>
          <a:p>
            <a:pPr marL="342900" marR="0" lvl="0" indent="-1295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60"/>
              <a:buFont typeface="Arial"/>
              <a:buChar char="•"/>
            </a:pPr>
            <a:r>
              <a:rPr lang="en-US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 Ammonia or DOC removal</a:t>
            </a:r>
            <a:endParaRPr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2954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7"/>
          <p:cNvSpPr/>
          <p:nvPr/>
        </p:nvSpPr>
        <p:spPr>
          <a:xfrm>
            <a:off x="285720" y="1000108"/>
            <a:ext cx="25537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Limitations</a:t>
            </a:r>
            <a:endParaRPr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"/>
          <p:cNvSpPr txBox="1"/>
          <p:nvPr/>
        </p:nvSpPr>
        <p:spPr>
          <a:xfrm>
            <a:off x="906843" y="471115"/>
            <a:ext cx="8503125" cy="65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Conventional Ammonia Removal</a:t>
            </a:r>
            <a:endParaRPr sz="3600" dirty="0"/>
          </a:p>
        </p:txBody>
      </p:sp>
      <p:sp>
        <p:nvSpPr>
          <p:cNvPr id="252" name="Google Shape;252;p18"/>
          <p:cNvSpPr/>
          <p:nvPr/>
        </p:nvSpPr>
        <p:spPr>
          <a:xfrm>
            <a:off x="1000100" y="1984014"/>
            <a:ext cx="73581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Break-point chlorination in Distribution Systems </a:t>
            </a:r>
            <a:endParaRPr/>
          </a:p>
        </p:txBody>
      </p:sp>
      <p:pic>
        <p:nvPicPr>
          <p:cNvPr id="253" name="Google Shape;25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7255" y="2830984"/>
            <a:ext cx="5815013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8"/>
          <p:cNvSpPr txBox="1"/>
          <p:nvPr/>
        </p:nvSpPr>
        <p:spPr>
          <a:xfrm>
            <a:off x="2054454" y="4080148"/>
            <a:ext cx="7509380" cy="65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8"/>
          <p:cNvSpPr/>
          <p:nvPr/>
        </p:nvSpPr>
        <p:spPr>
          <a:xfrm>
            <a:off x="1811614" y="4552141"/>
            <a:ext cx="6693581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Chlorine to NH</a:t>
            </a:r>
            <a:r>
              <a:rPr lang="en-US" sz="2800" baseline="-25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-N ratio is </a:t>
            </a:r>
            <a:r>
              <a:rPr lang="en-US" sz="4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10:1</a:t>
            </a:r>
          </a:p>
          <a:p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Toxic disinfection by-Products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16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 txBox="1"/>
          <p:nvPr/>
        </p:nvSpPr>
        <p:spPr>
          <a:xfrm>
            <a:off x="118695" y="486451"/>
            <a:ext cx="7950994" cy="73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Conventional Ammonia Removal</a:t>
            </a:r>
            <a:endParaRPr sz="3600" dirty="0"/>
          </a:p>
        </p:txBody>
      </p:sp>
      <p:sp>
        <p:nvSpPr>
          <p:cNvPr id="263" name="Google Shape;263;p19"/>
          <p:cNvSpPr/>
          <p:nvPr/>
        </p:nvSpPr>
        <p:spPr>
          <a:xfrm>
            <a:off x="118695" y="1267226"/>
            <a:ext cx="25537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Limitations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" name="Google Shape;264;p19"/>
          <p:cNvGrpSpPr/>
          <p:nvPr/>
        </p:nvGrpSpPr>
        <p:grpSpPr>
          <a:xfrm>
            <a:off x="242722" y="2105726"/>
            <a:ext cx="8997207" cy="2383147"/>
            <a:chOff x="2534118" y="4757578"/>
            <a:chExt cx="11996276" cy="1815717"/>
          </a:xfrm>
        </p:grpSpPr>
        <p:sp>
          <p:nvSpPr>
            <p:cNvPr id="265" name="Google Shape;265;p19"/>
            <p:cNvSpPr/>
            <p:nvPr/>
          </p:nvSpPr>
          <p:spPr>
            <a:xfrm>
              <a:off x="2534118" y="4757578"/>
              <a:ext cx="641098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Char char="•"/>
              </a:pPr>
              <a:r>
                <a:rPr lang="en-US" sz="2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Chlorine : NH</a:t>
              </a:r>
              <a:r>
                <a:rPr lang="en-US" sz="2800" baseline="-25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2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-N ratio is 10:1 </a:t>
              </a:r>
              <a:endParaRPr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2534118" y="5403826"/>
              <a:ext cx="7535676" cy="398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Toxic disinfection by-Products</a:t>
              </a:r>
              <a:endParaRPr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2534118" y="6050075"/>
              <a:ext cx="1199627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Deterioration of valves and fittings in distribution systems </a:t>
              </a:r>
              <a:endParaRPr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17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 txBox="1"/>
          <p:nvPr/>
        </p:nvSpPr>
        <p:spPr>
          <a:xfrm>
            <a:off x="118695" y="486451"/>
            <a:ext cx="7950994" cy="73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Breakpoint Chlorination Curve</a:t>
            </a:r>
            <a:endParaRPr sz="3600" dirty="0"/>
          </a:p>
        </p:txBody>
      </p:sp>
      <p:sp>
        <p:nvSpPr>
          <p:cNvPr id="268" name="Google Shape;26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18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8737E68-1FAC-46C0-8D8C-4F030F2C9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8" y="1681524"/>
            <a:ext cx="7476923" cy="38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Nutritional Balance</a:t>
            </a:r>
          </a:p>
        </p:txBody>
      </p:sp>
      <p:pic>
        <p:nvPicPr>
          <p:cNvPr id="274" name="Google Shape;274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64425" y="1600200"/>
            <a:ext cx="601515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19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Definition</a:t>
            </a:r>
            <a:endParaRPr/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142844" y="1142985"/>
            <a:ext cx="8858312" cy="342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en-US" sz="2800" dirty="0">
                <a:solidFill>
                  <a:srgbClr val="002060"/>
                </a:solidFill>
              </a:rPr>
              <a:t>Biological filtration is defined by AWWA Committee as: </a:t>
            </a:r>
            <a:endParaRPr dirty="0"/>
          </a:p>
          <a:p>
            <a:pPr marL="0" lvl="0" indent="0" algn="just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en-US" sz="2800" dirty="0">
                <a:solidFill>
                  <a:srgbClr val="002060"/>
                </a:solidFill>
              </a:rPr>
              <a:t>“The operational practice of managing, maintaining,</a:t>
            </a:r>
            <a:endParaRPr dirty="0"/>
          </a:p>
          <a:p>
            <a:pPr marL="0" lvl="0" indent="0" algn="just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en-US" sz="2800" dirty="0">
                <a:solidFill>
                  <a:srgbClr val="002060"/>
                </a:solidFill>
              </a:rPr>
              <a:t>and promoting biological activity on granular media in a filter to enhance the removal of organic and inorganic constituents before treated water is introduced into the distribution system” (Brown et al.2016).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85720" y="4500570"/>
            <a:ext cx="807249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the presence of :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 oxidant residuals, 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Indigenous organisms attach on the filter media surface and form a biofilm.</a:t>
            </a:r>
            <a:endParaRPr/>
          </a:p>
        </p:txBody>
      </p:sp>
      <p:sp>
        <p:nvSpPr>
          <p:cNvPr id="106" name="Google Shape;10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5904" y="1600200"/>
            <a:ext cx="603219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20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5" name="Google Shape;273;p20">
            <a:extLst>
              <a:ext uri="{FF2B5EF4-FFF2-40B4-BE49-F238E27FC236}">
                <a16:creationId xmlns:a16="http://schemas.microsoft.com/office/drawing/2014/main" id="{08F71D55-31B3-46DC-8B9C-20E678A81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Nutritional Balance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72824" y="1600200"/>
            <a:ext cx="599835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21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5" name="Google Shape;273;p20">
            <a:extLst>
              <a:ext uri="{FF2B5EF4-FFF2-40B4-BE49-F238E27FC236}">
                <a16:creationId xmlns:a16="http://schemas.microsoft.com/office/drawing/2014/main" id="{8AF81E47-7717-40C9-B4F1-8349E7447E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Nutritional Balance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60716" y="1600200"/>
            <a:ext cx="6022567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22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5" name="Google Shape;273;p20">
            <a:extLst>
              <a:ext uri="{FF2B5EF4-FFF2-40B4-BE49-F238E27FC236}">
                <a16:creationId xmlns:a16="http://schemas.microsoft.com/office/drawing/2014/main" id="{F0B140BD-035E-402B-BF60-0533B0DDE7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Nutritional Balance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02" name="Google Shape;30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63180" y="1600200"/>
            <a:ext cx="6017639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23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09" name="Google Shape;309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77733" y="1600200"/>
            <a:ext cx="5988534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24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Biofilm is Predominately Extracellular Polymeric Substances (EPS)</a:t>
            </a:r>
          </a:p>
        </p:txBody>
      </p:sp>
      <p:pic>
        <p:nvPicPr>
          <p:cNvPr id="316" name="Google Shape;316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19675" y="2286000"/>
            <a:ext cx="3443288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6"/>
          <p:cNvSpPr txBox="1"/>
          <p:nvPr/>
        </p:nvSpPr>
        <p:spPr>
          <a:xfrm>
            <a:off x="500034" y="1428736"/>
            <a:ext cx="3643338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EPS Benefits bacteria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Adhesion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Protection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Storage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Excess EPS impairs filter performance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Head loss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Clogging</a:t>
            </a:r>
            <a:endParaRPr dirty="0"/>
          </a:p>
        </p:txBody>
      </p:sp>
      <p:sp>
        <p:nvSpPr>
          <p:cNvPr id="318" name="Google Shape;31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0166" y="1357298"/>
            <a:ext cx="6389688" cy="484028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/>
          <p:nvPr/>
        </p:nvSpPr>
        <p:spPr>
          <a:xfrm>
            <a:off x="3729038" y="2155825"/>
            <a:ext cx="220662" cy="114300"/>
          </a:xfrm>
          <a:custGeom>
            <a:avLst/>
            <a:gdLst/>
            <a:ahLst/>
            <a:cxnLst/>
            <a:rect l="l" t="t" r="r" b="b"/>
            <a:pathLst>
              <a:path w="21600" h="21599" fill="none" extrusionOk="0">
                <a:moveTo>
                  <a:pt x="0" y="21599"/>
                </a:moveTo>
                <a:cubicBezTo>
                  <a:pt x="0" y="9730"/>
                  <a:pt x="9575" y="85"/>
                  <a:pt x="21443" y="-1"/>
                </a:cubicBezTo>
              </a:path>
              <a:path w="21600" h="21599" extrusionOk="0">
                <a:moveTo>
                  <a:pt x="0" y="21599"/>
                </a:moveTo>
                <a:cubicBezTo>
                  <a:pt x="0" y="9730"/>
                  <a:pt x="9575" y="85"/>
                  <a:pt x="21443" y="-1"/>
                </a:cubicBez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254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1" name="Google Shape;331;p28"/>
          <p:cNvCxnSpPr/>
          <p:nvPr/>
        </p:nvCxnSpPr>
        <p:spPr>
          <a:xfrm>
            <a:off x="3571875" y="2338388"/>
            <a:ext cx="312738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28"/>
          <p:cNvSpPr txBox="1">
            <a:spLocks noGrp="1"/>
          </p:cNvSpPr>
          <p:nvPr>
            <p:ph type="sldNum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333" name="Google Shape;33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806" y="675278"/>
            <a:ext cx="7010400" cy="527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"/>
          <p:cNvSpPr txBox="1">
            <a:spLocks noGrp="1"/>
          </p:cNvSpPr>
          <p:nvPr>
            <p:ph type="title"/>
          </p:nvPr>
        </p:nvSpPr>
        <p:spPr>
          <a:xfrm>
            <a:off x="785786" y="1428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100345"/>
              </a:buClr>
              <a:buSzPts val="3600"/>
            </a:pPr>
            <a:r>
              <a:rPr lang="en-US" sz="3600" b="1" dirty="0">
                <a:solidFill>
                  <a:srgbClr val="002060"/>
                </a:solidFill>
              </a:rPr>
              <a:t>Bacterial Growth</a:t>
            </a:r>
          </a:p>
        </p:txBody>
      </p:sp>
      <p:sp>
        <p:nvSpPr>
          <p:cNvPr id="339" name="Google Shape;339;p29"/>
          <p:cNvSpPr txBox="1">
            <a:spLocks noGrp="1"/>
          </p:cNvSpPr>
          <p:nvPr>
            <p:ph type="sldNum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340" name="Google Shape;340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33525" y="1457325"/>
            <a:ext cx="6400800" cy="481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"/>
          <p:cNvSpPr txBox="1">
            <a:spLocks noGrp="1"/>
          </p:cNvSpPr>
          <p:nvPr>
            <p:ph type="title"/>
          </p:nvPr>
        </p:nvSpPr>
        <p:spPr>
          <a:xfrm>
            <a:off x="240223" y="384745"/>
            <a:ext cx="8694549" cy="168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100345"/>
              </a:buClr>
              <a:buSzPts val="3600"/>
            </a:pP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Biofilter Performance Drivers and Their Impact</a:t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60" name="Google Shape;360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95475" y="2291556"/>
            <a:ext cx="535305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29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Biofilm</a:t>
            </a:r>
            <a:endParaRPr/>
          </a:p>
        </p:txBody>
      </p:sp>
      <p:sp>
        <p:nvSpPr>
          <p:cNvPr id="112" name="Google Shape;11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en-US" sz="2800" dirty="0">
                <a:solidFill>
                  <a:srgbClr val="002060"/>
                </a:solidFill>
              </a:rPr>
              <a:t>Once established, the quantity of biomass maintained within the biofilm matrix tends to remain consistent over time, </a:t>
            </a:r>
            <a:endParaRPr sz="2800" dirty="0">
              <a:solidFill>
                <a:srgbClr val="002060"/>
              </a:solidFill>
            </a:endParaRPr>
          </a:p>
          <a:p>
            <a:pPr marL="0" lvl="0" indent="0" algn="just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en-US" sz="2800" dirty="0">
                <a:solidFill>
                  <a:srgbClr val="002060"/>
                </a:solidFill>
              </a:rPr>
              <a:t>and the biomass is resilient to varying temperatures, backwashing, substrate loading rates, and in some cases, low concentrations (e.g.,&lt;0.1 mg/L free chlorine) of filter influent oxidant residuals </a:t>
            </a:r>
            <a:r>
              <a:rPr lang="en-US" sz="1400" dirty="0">
                <a:solidFill>
                  <a:srgbClr val="002060"/>
                </a:solidFill>
              </a:rPr>
              <a:t>(Evans et al. 2013a, Hooper et al. 2019, Lauderdale et al. 2018, </a:t>
            </a:r>
            <a:r>
              <a:rPr lang="en-US" sz="1400" dirty="0" err="1">
                <a:solidFill>
                  <a:srgbClr val="002060"/>
                </a:solidFill>
              </a:rPr>
              <a:t>Pharand</a:t>
            </a:r>
            <a:r>
              <a:rPr lang="en-US" sz="1400" dirty="0">
                <a:solidFill>
                  <a:srgbClr val="002060"/>
                </a:solidFill>
              </a:rPr>
              <a:t> et al. 2014).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113" name="Google Shape;113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100345"/>
              </a:buClr>
              <a:buSzPts val="3600"/>
            </a:pPr>
            <a:r>
              <a:rPr lang="en-US" sz="4000" b="1" dirty="0">
                <a:solidFill>
                  <a:srgbClr val="002060"/>
                </a:solidFill>
              </a:rPr>
              <a:t>Water Quality Monitoring</a:t>
            </a:r>
          </a:p>
        </p:txBody>
      </p:sp>
      <p:sp>
        <p:nvSpPr>
          <p:cNvPr id="429" name="Google Shape;429;p41"/>
          <p:cNvSpPr txBox="1">
            <a:spLocks noGrp="1"/>
          </p:cNvSpPr>
          <p:nvPr>
            <p:ph type="body" idx="1"/>
          </p:nvPr>
        </p:nvSpPr>
        <p:spPr>
          <a:xfrm>
            <a:off x="457200" y="1248508"/>
            <a:ext cx="8229600" cy="326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8000" dirty="0">
                <a:solidFill>
                  <a:srgbClr val="FF0000"/>
                </a:solidFill>
                <a:highlight>
                  <a:srgbClr val="FFFF00"/>
                </a:highlight>
              </a:rPr>
              <a:t>Temperature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8000" dirty="0">
                <a:solidFill>
                  <a:srgbClr val="FF0000"/>
                </a:solidFill>
                <a:highlight>
                  <a:srgbClr val="FFFF00"/>
                </a:highlight>
              </a:rPr>
              <a:t>pH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8000" dirty="0">
                <a:solidFill>
                  <a:srgbClr val="002060"/>
                </a:solidFill>
              </a:rPr>
              <a:t>Turbidity</a:t>
            </a:r>
          </a:p>
          <a:p>
            <a:pPr marL="342900" lvl="0">
              <a:spcBef>
                <a:spcPts val="0"/>
              </a:spcBef>
              <a:buSzPts val="3200"/>
            </a:pPr>
            <a:r>
              <a:rPr lang="en-US" sz="8000" dirty="0">
                <a:solidFill>
                  <a:srgbClr val="002060"/>
                </a:solidFill>
              </a:rPr>
              <a:t>Iron</a:t>
            </a:r>
          </a:p>
          <a:p>
            <a:pPr marL="342900" lvl="0">
              <a:spcBef>
                <a:spcPts val="640"/>
              </a:spcBef>
              <a:buSzPts val="3200"/>
            </a:pPr>
            <a:r>
              <a:rPr lang="en-US" sz="8000" dirty="0">
                <a:solidFill>
                  <a:srgbClr val="002060"/>
                </a:solidFill>
              </a:rPr>
              <a:t>Manganese</a:t>
            </a:r>
          </a:p>
          <a:p>
            <a:pPr marL="342900" lvl="0">
              <a:spcBef>
                <a:spcPts val="640"/>
              </a:spcBef>
              <a:buSzPts val="3200"/>
            </a:pPr>
            <a:r>
              <a:rPr lang="en-US" sz="8000" dirty="0">
                <a:solidFill>
                  <a:srgbClr val="002060"/>
                </a:solidFill>
              </a:rPr>
              <a:t>Ammonia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dirty="0"/>
          </a:p>
        </p:txBody>
      </p:sp>
      <p:sp>
        <p:nvSpPr>
          <p:cNvPr id="431" name="Google Shape;431;p41"/>
          <p:cNvSpPr txBox="1"/>
          <p:nvPr/>
        </p:nvSpPr>
        <p:spPr>
          <a:xfrm>
            <a:off x="498934" y="3319983"/>
            <a:ext cx="8229600" cy="168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30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7" name="Google Shape;43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34" y="4417255"/>
            <a:ext cx="8050923" cy="194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100345"/>
              </a:buClr>
              <a:buSzPts val="3600"/>
            </a:pPr>
            <a:r>
              <a:rPr lang="en-US" sz="3600" b="1" dirty="0">
                <a:solidFill>
                  <a:srgbClr val="002060"/>
                </a:solidFill>
              </a:rPr>
              <a:t>Recommended Biofilter Monitoring During Routine Operations</a:t>
            </a:r>
          </a:p>
        </p:txBody>
      </p:sp>
      <p:pic>
        <p:nvPicPr>
          <p:cNvPr id="447" name="Google Shape;447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1857364"/>
            <a:ext cx="8229600" cy="359567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31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ct val="100000"/>
              <a:buFont typeface="Calibri"/>
              <a:buNone/>
            </a:pPr>
            <a:br>
              <a:rPr lang="en-US" sz="3600" b="1" dirty="0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rgbClr val="002060"/>
                </a:solidFill>
              </a:rPr>
              <a:t>Optimization Strategies</a:t>
            </a:r>
            <a:br>
              <a:rPr lang="en-US" sz="3600" b="1" dirty="0"/>
            </a:br>
            <a:endParaRPr sz="3600" dirty="0"/>
          </a:p>
        </p:txBody>
      </p:sp>
      <p:sp>
        <p:nvSpPr>
          <p:cNvPr id="461" name="Google Shape;461;p45"/>
          <p:cNvSpPr txBox="1">
            <a:spLocks noGrp="1"/>
          </p:cNvSpPr>
          <p:nvPr>
            <p:ph type="body" idx="1"/>
          </p:nvPr>
        </p:nvSpPr>
        <p:spPr>
          <a:xfrm>
            <a:off x="428596" y="100010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sz="2600" dirty="0">
                <a:solidFill>
                  <a:srgbClr val="002060"/>
                </a:solidFill>
              </a:rPr>
              <a:t>Biofiltration optimization leverages design and operational strategies to enhance contaminant biodegradation kinetics, particle removal, and/or filter hydraulics. Biofilter optimization strategies that have been explored in drinking water treatment and will be discussed in this section include:</a:t>
            </a:r>
            <a:endParaRPr dirty="0"/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 dirty="0">
              <a:solidFill>
                <a:srgbClr val="002060"/>
              </a:solidFill>
            </a:endParaRPr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Media selection</a:t>
            </a:r>
            <a:endParaRPr sz="2800" b="1" dirty="0">
              <a:solidFill>
                <a:srgbClr val="002060"/>
              </a:solidFill>
            </a:endParaRPr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Backwash protocol</a:t>
            </a:r>
            <a:endParaRPr sz="2800" b="1" dirty="0">
              <a:solidFill>
                <a:srgbClr val="002060"/>
              </a:solidFill>
            </a:endParaRPr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Nutrient augmentation</a:t>
            </a:r>
            <a:endParaRPr sz="2800" b="1" dirty="0">
              <a:solidFill>
                <a:srgbClr val="002060"/>
              </a:solidFill>
            </a:endParaRPr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pH adjustment</a:t>
            </a:r>
            <a:endParaRPr sz="2800" b="1" dirty="0">
              <a:solidFill>
                <a:srgbClr val="002060"/>
              </a:solidFill>
            </a:endParaRPr>
          </a:p>
        </p:txBody>
      </p:sp>
      <p:sp>
        <p:nvSpPr>
          <p:cNvPr id="462" name="Google Shape;462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32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0"/>
          <p:cNvSpPr txBox="1">
            <a:spLocks noGrp="1"/>
          </p:cNvSpPr>
          <p:nvPr>
            <p:ph type="title"/>
          </p:nvPr>
        </p:nvSpPr>
        <p:spPr>
          <a:xfrm>
            <a:off x="332796" y="3110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Backwashing and Air Scour Frequency</a:t>
            </a:r>
          </a:p>
        </p:txBody>
      </p:sp>
      <p:pic>
        <p:nvPicPr>
          <p:cNvPr id="495" name="Google Shape;495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1643050"/>
            <a:ext cx="5800725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0"/>
          <p:cNvSpPr txBox="1"/>
          <p:nvPr/>
        </p:nvSpPr>
        <p:spPr>
          <a:xfrm>
            <a:off x="1142976" y="4643446"/>
            <a:ext cx="67151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*Backwashing depends on differential pressure for each filter 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33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4217" y="3460652"/>
            <a:ext cx="119575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Week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100345"/>
              </a:buClr>
              <a:buSzPts val="3600"/>
            </a:pPr>
            <a:r>
              <a:rPr lang="en-US" sz="3600" b="1" dirty="0">
                <a:solidFill>
                  <a:srgbClr val="002060"/>
                </a:solidFill>
              </a:rPr>
              <a:t>Operation and Maintenance</a:t>
            </a:r>
          </a:p>
        </p:txBody>
      </p:sp>
      <p:sp>
        <p:nvSpPr>
          <p:cNvPr id="517" name="Google Shape;517;p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20000" lvl="1" indent="-3599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rgbClr val="002060"/>
                </a:solidFill>
              </a:rPr>
              <a:t>Monitoring</a:t>
            </a:r>
            <a:endParaRPr/>
          </a:p>
          <a:p>
            <a:pPr marL="720000" lvl="1" indent="-3599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rgbClr val="002060"/>
                </a:solidFill>
              </a:rPr>
              <a:t>Start‐Up and Acclimation</a:t>
            </a:r>
            <a:endParaRPr/>
          </a:p>
          <a:p>
            <a:pPr marL="720000" lvl="1" indent="-3599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rgbClr val="002060"/>
                </a:solidFill>
              </a:rPr>
              <a:t>Steady‐State Operation</a:t>
            </a:r>
            <a:endParaRPr/>
          </a:p>
          <a:p>
            <a:pPr marL="720000" lvl="1" indent="-3599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rgbClr val="002060"/>
                </a:solidFill>
              </a:rPr>
              <a:t>Shutdown, Idling, and Restart</a:t>
            </a:r>
            <a:endParaRPr/>
          </a:p>
        </p:txBody>
      </p:sp>
      <p:sp>
        <p:nvSpPr>
          <p:cNvPr id="518" name="Google Shape;518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34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714348" y="92867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100345"/>
                </a:solidFill>
              </a:rPr>
              <a:t>Operation and Maintenance of Reverse Osmosis System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35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3" name="Picture 2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B0179EBE-71E4-E0BD-DFF5-FD4F5C7EB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539" y="1822012"/>
            <a:ext cx="2800922" cy="280092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Reverse Osmosis</a:t>
            </a:r>
          </a:p>
        </p:txBody>
      </p:sp>
      <p:sp>
        <p:nvSpPr>
          <p:cNvPr id="541" name="Google Shape;541;p56"/>
          <p:cNvSpPr txBox="1">
            <a:spLocks noGrp="1"/>
          </p:cNvSpPr>
          <p:nvPr>
            <p:ph type="body" idx="1"/>
          </p:nvPr>
        </p:nvSpPr>
        <p:spPr>
          <a:xfrm>
            <a:off x="457200" y="1961100"/>
            <a:ext cx="8229600" cy="29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2060"/>
                </a:solidFill>
              </a:rPr>
              <a:t>Topics for Reverse Osmosis Systems:</a:t>
            </a:r>
          </a:p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Fundamentals</a:t>
            </a:r>
            <a:endParaRPr sz="3000" dirty="0"/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Operation</a:t>
            </a:r>
            <a:endParaRPr sz="3000" dirty="0"/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Maintenance</a:t>
            </a:r>
            <a:endParaRPr sz="3000" dirty="0"/>
          </a:p>
          <a:p>
            <a:pPr marL="203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000" dirty="0"/>
          </a:p>
        </p:txBody>
      </p:sp>
      <p:sp>
        <p:nvSpPr>
          <p:cNvPr id="542" name="Google Shape;54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c81270c25_0_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Filtration Spectrum</a:t>
            </a:r>
          </a:p>
        </p:txBody>
      </p:sp>
      <p:pic>
        <p:nvPicPr>
          <p:cNvPr id="548" name="Google Shape;548;gec81270c25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348" y="1403570"/>
            <a:ext cx="7286100" cy="513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ec81270c25_0_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37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ec81270c25_0_1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Filtration Spectrum Types</a:t>
            </a:r>
          </a:p>
        </p:txBody>
      </p:sp>
      <p:pic>
        <p:nvPicPr>
          <p:cNvPr id="555" name="Google Shape;555;gec81270c25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911" y="1417638"/>
            <a:ext cx="6640210" cy="5289629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ec81270c25_0_1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38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ec81270c25_0_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Typical Flow Types</a:t>
            </a:r>
          </a:p>
        </p:txBody>
      </p:sp>
      <p:pic>
        <p:nvPicPr>
          <p:cNvPr id="562" name="Google Shape;562;gec81270c25_0_44" descr="C:\My Documents\fig14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3349" y="1417650"/>
            <a:ext cx="6537299" cy="4739374"/>
          </a:xfrm>
          <a:prstGeom prst="rect">
            <a:avLst/>
          </a:prstGeom>
          <a:noFill/>
          <a:ln w="57150" cap="flat" cmpd="sng">
            <a:solidFill>
              <a:srgbClr val="004C2B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63" name="Google Shape;563;gec81270c25_0_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39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428596" y="142852"/>
            <a:ext cx="8229600" cy="654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ct val="100000"/>
              <a:buFont typeface="Calibri"/>
              <a:buNone/>
            </a:pPr>
            <a:r>
              <a:rPr lang="en-US" sz="4000" b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Removal Mechanisms</a:t>
            </a:r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body" idx="1"/>
          </p:nvPr>
        </p:nvSpPr>
        <p:spPr>
          <a:xfrm>
            <a:off x="214282" y="2121392"/>
            <a:ext cx="871543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AutoNum type="arabicParenR"/>
            </a:pPr>
            <a:r>
              <a:rPr lang="en-US" sz="2800" dirty="0">
                <a:solidFill>
                  <a:srgbClr val="002060"/>
                </a:solidFill>
              </a:rPr>
              <a:t>Physical separation (i.e., particle removal by Sand) </a:t>
            </a:r>
            <a:endParaRPr sz="2800" dirty="0">
              <a:solidFill>
                <a:srgbClr val="002060"/>
              </a:solidFill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AutoNum type="arabicParenR"/>
            </a:pPr>
            <a:r>
              <a:rPr lang="en-US" sz="2800" dirty="0">
                <a:solidFill>
                  <a:srgbClr val="002060"/>
                </a:solidFill>
              </a:rPr>
              <a:t>Adsorption (DOC removal by GAC)</a:t>
            </a:r>
            <a:endParaRPr dirty="0"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AutoNum type="arabicParenR"/>
            </a:pPr>
            <a:r>
              <a:rPr lang="en-US" sz="2800" dirty="0">
                <a:solidFill>
                  <a:srgbClr val="002060"/>
                </a:solidFill>
              </a:rPr>
              <a:t>Biodegradation/biotransformation (Fe, Mn, NH3)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128" name="Google Shape;128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ec81270c25_0_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100345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Basic Reverse Osmosis Principle</a:t>
            </a:r>
          </a:p>
        </p:txBody>
      </p:sp>
      <p:pic>
        <p:nvPicPr>
          <p:cNvPr id="569" name="Google Shape;569;gec81270c25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163" y="1520625"/>
            <a:ext cx="7083673" cy="38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ec81270c25_0_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40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The Spiral Wound Membrane</a:t>
            </a:r>
          </a:p>
        </p:txBody>
      </p:sp>
      <p:sp>
        <p:nvSpPr>
          <p:cNvPr id="576" name="Google Shape;576;p57"/>
          <p:cNvSpPr txBox="1"/>
          <p:nvPr/>
        </p:nvSpPr>
        <p:spPr>
          <a:xfrm>
            <a:off x="355725" y="2553663"/>
            <a:ext cx="36528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57" descr="Picture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6463" y="2656038"/>
            <a:ext cx="4076700" cy="266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57"/>
          <p:cNvCxnSpPr/>
          <p:nvPr/>
        </p:nvCxnSpPr>
        <p:spPr>
          <a:xfrm rot="10800000" flipH="1">
            <a:off x="2027363" y="4268125"/>
            <a:ext cx="857400" cy="4620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p57"/>
          <p:cNvCxnSpPr/>
          <p:nvPr/>
        </p:nvCxnSpPr>
        <p:spPr>
          <a:xfrm flipH="1">
            <a:off x="2309938" y="4569788"/>
            <a:ext cx="800100" cy="4047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p57"/>
          <p:cNvSpPr txBox="1"/>
          <p:nvPr/>
        </p:nvSpPr>
        <p:spPr>
          <a:xfrm>
            <a:off x="141325" y="4485150"/>
            <a:ext cx="192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Feedwater Inlet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7"/>
          <p:cNvSpPr txBox="1"/>
          <p:nvPr/>
        </p:nvSpPr>
        <p:spPr>
          <a:xfrm>
            <a:off x="408825" y="4885350"/>
            <a:ext cx="203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Permeate Outlet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2" name="Google Shape;582;p57"/>
          <p:cNvCxnSpPr/>
          <p:nvPr/>
        </p:nvCxnSpPr>
        <p:spPr>
          <a:xfrm rot="10800000" flipH="1">
            <a:off x="5789738" y="2286925"/>
            <a:ext cx="857400" cy="4620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3" name="Google Shape;583;p57"/>
          <p:cNvSpPr txBox="1"/>
          <p:nvPr/>
        </p:nvSpPr>
        <p:spPr>
          <a:xfrm>
            <a:off x="6594600" y="2061550"/>
            <a:ext cx="239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Concentrate Outlet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4" name="Google Shape;584;p57"/>
          <p:cNvCxnSpPr/>
          <p:nvPr/>
        </p:nvCxnSpPr>
        <p:spPr>
          <a:xfrm rot="10800000" flipH="1">
            <a:off x="6024688" y="2520300"/>
            <a:ext cx="706500" cy="3969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5" name="Google Shape;585;p57"/>
          <p:cNvSpPr txBox="1"/>
          <p:nvPr/>
        </p:nvSpPr>
        <p:spPr>
          <a:xfrm>
            <a:off x="6705725" y="2361575"/>
            <a:ext cx="209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Permeate Outlet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Google Shape;586;p57"/>
          <p:cNvCxnSpPr/>
          <p:nvPr/>
        </p:nvCxnSpPr>
        <p:spPr>
          <a:xfrm>
            <a:off x="2544888" y="3268038"/>
            <a:ext cx="971700" cy="462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7" name="Google Shape;587;p57"/>
          <p:cNvSpPr txBox="1"/>
          <p:nvPr/>
        </p:nvSpPr>
        <p:spPr>
          <a:xfrm>
            <a:off x="457200" y="2837250"/>
            <a:ext cx="3266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Fiberglass Outerwrap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8" name="Google Shape;588;p57"/>
          <p:cNvCxnSpPr>
            <a:stCxn id="589" idx="1"/>
          </p:cNvCxnSpPr>
          <p:nvPr/>
        </p:nvCxnSpPr>
        <p:spPr>
          <a:xfrm rot="10800000">
            <a:off x="5349825" y="3318725"/>
            <a:ext cx="850200" cy="1560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0" name="Google Shape;590;p57"/>
          <p:cNvCxnSpPr>
            <a:stCxn id="589" idx="1"/>
          </p:cNvCxnSpPr>
          <p:nvPr/>
        </p:nvCxnSpPr>
        <p:spPr>
          <a:xfrm rot="10800000">
            <a:off x="5524725" y="4195025"/>
            <a:ext cx="675300" cy="684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9" name="Google Shape;589;p57"/>
          <p:cNvSpPr txBox="1"/>
          <p:nvPr/>
        </p:nvSpPr>
        <p:spPr>
          <a:xfrm>
            <a:off x="6200025" y="4679225"/>
            <a:ext cx="157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Membrane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1" name="Google Shape;591;p57"/>
          <p:cNvCxnSpPr/>
          <p:nvPr/>
        </p:nvCxnSpPr>
        <p:spPr>
          <a:xfrm rot="10800000">
            <a:off x="5610325" y="3689525"/>
            <a:ext cx="899700" cy="410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2" name="Google Shape;592;p57"/>
          <p:cNvSpPr txBox="1"/>
          <p:nvPr/>
        </p:nvSpPr>
        <p:spPr>
          <a:xfrm>
            <a:off x="6510025" y="3949825"/>
            <a:ext cx="228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Permeate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Carrier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3" name="Google Shape;593;p57"/>
          <p:cNvCxnSpPr/>
          <p:nvPr/>
        </p:nvCxnSpPr>
        <p:spPr>
          <a:xfrm rot="10800000">
            <a:off x="5778688" y="3409250"/>
            <a:ext cx="1084200" cy="9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4" name="Google Shape;594;p57"/>
          <p:cNvSpPr txBox="1"/>
          <p:nvPr/>
        </p:nvSpPr>
        <p:spPr>
          <a:xfrm>
            <a:off x="6908925" y="3220413"/>
            <a:ext cx="131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Spacer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41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ec81270c25_0_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Typical Reverse Osmosis Equipment</a:t>
            </a:r>
          </a:p>
        </p:txBody>
      </p:sp>
      <p:pic>
        <p:nvPicPr>
          <p:cNvPr id="601" name="Google Shape;601;gec81270c25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863" y="1650309"/>
            <a:ext cx="6602276" cy="3557374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ec81270c25_0_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42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ec81270c25_0_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One Stage RO System</a:t>
            </a:r>
          </a:p>
        </p:txBody>
      </p:sp>
      <p:sp>
        <p:nvSpPr>
          <p:cNvPr id="602" name="Google Shape;602;gec81270c25_0_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43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5DF5A64-03F8-4F4C-828F-1257900FF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12" y="2066925"/>
            <a:ext cx="54387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36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ec81270c25_0_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2 Stages RO system</a:t>
            </a:r>
          </a:p>
        </p:txBody>
      </p:sp>
      <p:sp>
        <p:nvSpPr>
          <p:cNvPr id="602" name="Google Shape;602;gec81270c25_0_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44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29268AA-DABA-487B-8E13-090BE160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22" y="1648632"/>
            <a:ext cx="77438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ec81270c25_0_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RO System for Saline Water</a:t>
            </a:r>
          </a:p>
        </p:txBody>
      </p:sp>
      <p:sp>
        <p:nvSpPr>
          <p:cNvPr id="602" name="Google Shape;602;gec81270c25_0_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45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161417A-57D8-492A-B1DC-BB938DB7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448" y="2014673"/>
            <a:ext cx="4816380" cy="30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22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ec81270c25_0_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RO Skid with Antiscalant</a:t>
            </a:r>
          </a:p>
        </p:txBody>
      </p:sp>
      <p:sp>
        <p:nvSpPr>
          <p:cNvPr id="602" name="Google Shape;602;gec81270c25_0_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46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A9758E-AEB2-4ACC-856D-A6CA29463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94" y="1628523"/>
            <a:ext cx="7421011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60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37836990-DAAB-4FE7-B569-B11A31BBC7E0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1052513"/>
            <a:ext cx="5702300" cy="1687512"/>
            <a:chOff x="166688" y="1052736"/>
            <a:chExt cx="5702300" cy="1687512"/>
          </a:xfrm>
        </p:grpSpPr>
        <p:grpSp>
          <p:nvGrpSpPr>
            <p:cNvPr id="20502" name="Group 3">
              <a:extLst>
                <a:ext uri="{FF2B5EF4-FFF2-40B4-BE49-F238E27FC236}">
                  <a16:creationId xmlns:a16="http://schemas.microsoft.com/office/drawing/2014/main" id="{168305A7-DEC9-4220-B142-29A61995AC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688" y="1052736"/>
              <a:ext cx="5702300" cy="1687512"/>
              <a:chOff x="105" y="843"/>
              <a:chExt cx="3592" cy="1063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E05EC8A-CEDD-4D5B-BE72-21CDA9621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" y="1035"/>
                <a:ext cx="1624" cy="446"/>
              </a:xfrm>
              <a:prstGeom prst="rect">
                <a:avLst/>
              </a:prstGeom>
              <a:solidFill>
                <a:schemeClr val="accent3">
                  <a:lumMod val="75000"/>
                  <a:alpha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dirty="0">
                    <a:latin typeface="Berlin Sans FB Demi" pitchFamily="34" charset="0"/>
                  </a:rPr>
                  <a:t>1. Bio-organic Fouling </a:t>
                </a:r>
              </a:p>
            </p:txBody>
          </p:sp>
          <p:pic>
            <p:nvPicPr>
              <p:cNvPr id="20505" name="Picture 5">
                <a:extLst>
                  <a:ext uri="{FF2B5EF4-FFF2-40B4-BE49-F238E27FC236}">
                    <a16:creationId xmlns:a16="http://schemas.microsoft.com/office/drawing/2014/main" id="{B1759371-F869-457C-B257-B01EDCDE427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5" y="843"/>
                <a:ext cx="1382" cy="1063"/>
              </a:xfrm>
              <a:prstGeom prst="rect">
                <a:avLst/>
              </a:prstGeom>
              <a:noFill/>
              <a:ln w="9525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tx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843710A-1C27-47FA-A932-1C45EA19264B}"/>
                </a:ext>
              </a:extLst>
            </p:cNvPr>
            <p:cNvCxnSpPr/>
            <p:nvPr/>
          </p:nvCxnSpPr>
          <p:spPr>
            <a:xfrm>
              <a:off x="2800350" y="1700436"/>
              <a:ext cx="739775" cy="0"/>
            </a:xfrm>
            <a:prstGeom prst="straightConnector1">
              <a:avLst/>
            </a:prstGeom>
            <a:ln w="2222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Box 2">
            <a:extLst>
              <a:ext uri="{FF2B5EF4-FFF2-40B4-BE49-F238E27FC236}">
                <a16:creationId xmlns:a16="http://schemas.microsoft.com/office/drawing/2014/main" id="{61910832-CF97-4D46-B4E8-713869BB6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49" y="136525"/>
            <a:ext cx="39538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2060"/>
                </a:solidFill>
                <a:latin typeface="Calibri"/>
                <a:cs typeface="Calibri"/>
              </a:rPr>
              <a:t>The Issues...</a:t>
            </a: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2DE5FFB5-B44A-4102-9609-65550B41338E}"/>
              </a:ext>
            </a:extLst>
          </p:cNvPr>
          <p:cNvGrpSpPr>
            <a:grpSpLocks/>
          </p:cNvGrpSpPr>
          <p:nvPr/>
        </p:nvGrpSpPr>
        <p:grpSpPr bwMode="auto">
          <a:xfrm>
            <a:off x="2320925" y="2184400"/>
            <a:ext cx="2844800" cy="1160463"/>
            <a:chOff x="1462" y="1376"/>
            <a:chExt cx="1792" cy="731"/>
          </a:xfrm>
        </p:grpSpPr>
        <p:sp>
          <p:nvSpPr>
            <p:cNvPr id="20499" name="Line 15">
              <a:extLst>
                <a:ext uri="{FF2B5EF4-FFF2-40B4-BE49-F238E27FC236}">
                  <a16:creationId xmlns:a16="http://schemas.microsoft.com/office/drawing/2014/main" id="{841B072C-5796-43D8-AFF2-48497FE59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4" y="1376"/>
              <a:ext cx="0" cy="28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500" name="Line 16">
              <a:extLst>
                <a:ext uri="{FF2B5EF4-FFF2-40B4-BE49-F238E27FC236}">
                  <a16:creationId xmlns:a16="http://schemas.microsoft.com/office/drawing/2014/main" id="{502A7AC5-C7D7-4380-8922-8E6A8D92F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0" y="1784"/>
              <a:ext cx="0" cy="32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501" name="Text Box 17">
              <a:extLst>
                <a:ext uri="{FF2B5EF4-FFF2-40B4-BE49-F238E27FC236}">
                  <a16:creationId xmlns:a16="http://schemas.microsoft.com/office/drawing/2014/main" id="{64DABD50-D822-416F-81DB-E035E441F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2" y="1797"/>
              <a:ext cx="1536" cy="25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Molecular Adsorption</a:t>
              </a:r>
            </a:p>
          </p:txBody>
        </p:sp>
      </p:grpSp>
      <p:sp>
        <p:nvSpPr>
          <p:cNvPr id="13" name="Rectangle 8">
            <a:extLst>
              <a:ext uri="{FF2B5EF4-FFF2-40B4-BE49-F238E27FC236}">
                <a16:creationId xmlns:a16="http://schemas.microsoft.com/office/drawing/2014/main" id="{5559F145-95EC-4DE4-B2E3-8AC54E2A0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4164013"/>
            <a:ext cx="3052763" cy="708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atin typeface="Berlin Sans FB Demi" pitchFamily="34" charset="0"/>
              </a:rPr>
              <a:t>2. Physico-Chemical Integrity</a:t>
            </a:r>
          </a:p>
        </p:txBody>
      </p:sp>
      <p:grpSp>
        <p:nvGrpSpPr>
          <p:cNvPr id="14" name="Group 68">
            <a:extLst>
              <a:ext uri="{FF2B5EF4-FFF2-40B4-BE49-F238E27FC236}">
                <a16:creationId xmlns:a16="http://schemas.microsoft.com/office/drawing/2014/main" id="{1845718C-EADA-4B01-BBF6-BF0B35EB05DB}"/>
              </a:ext>
            </a:extLst>
          </p:cNvPr>
          <p:cNvGrpSpPr>
            <a:grpSpLocks/>
          </p:cNvGrpSpPr>
          <p:nvPr/>
        </p:nvGrpSpPr>
        <p:grpSpPr bwMode="auto">
          <a:xfrm>
            <a:off x="5921375" y="3479800"/>
            <a:ext cx="1757363" cy="1968500"/>
            <a:chOff x="1752" y="2427"/>
            <a:chExt cx="1107" cy="1240"/>
          </a:xfrm>
        </p:grpSpPr>
        <p:grpSp>
          <p:nvGrpSpPr>
            <p:cNvPr id="20493" name="Group 63">
              <a:extLst>
                <a:ext uri="{FF2B5EF4-FFF2-40B4-BE49-F238E27FC236}">
                  <a16:creationId xmlns:a16="http://schemas.microsoft.com/office/drawing/2014/main" id="{197F9FA1-FC25-4BE3-902F-0A302B1852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" y="2427"/>
              <a:ext cx="1107" cy="1240"/>
              <a:chOff x="1752" y="2427"/>
              <a:chExt cx="1107" cy="1240"/>
            </a:xfrm>
          </p:grpSpPr>
          <p:pic>
            <p:nvPicPr>
              <p:cNvPr id="20495" name="Picture 9" descr="G:\hr\em007a.jpg">
                <a:extLst>
                  <a:ext uri="{FF2B5EF4-FFF2-40B4-BE49-F238E27FC236}">
                    <a16:creationId xmlns:a16="http://schemas.microsoft.com/office/drawing/2014/main" id="{166377A0-A9F0-4334-A9C0-9BF68CD8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51" t="6599" r="2345" b="12851"/>
              <a:stretch>
                <a:fillRect/>
              </a:stretch>
            </p:blipFill>
            <p:spPr bwMode="auto">
              <a:xfrm>
                <a:off x="1764" y="2571"/>
                <a:ext cx="1057" cy="1076"/>
              </a:xfrm>
              <a:prstGeom prst="rect">
                <a:avLst/>
              </a:prstGeom>
              <a:noFill/>
              <a:ln w="12700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24">
                <a:extLst>
                  <a:ext uri="{FF2B5EF4-FFF2-40B4-BE49-F238E27FC236}">
                    <a16:creationId xmlns:a16="http://schemas.microsoft.com/office/drawing/2014/main" id="{BB162923-E801-4904-BE83-94FC386F37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2" y="2427"/>
                <a:ext cx="1107" cy="2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b="1" i="1" dirty="0"/>
                  <a:t>De-lamination</a:t>
                </a:r>
              </a:p>
            </p:txBody>
          </p:sp>
          <p:sp>
            <p:nvSpPr>
              <p:cNvPr id="19" name="Text Box 49">
                <a:extLst>
                  <a:ext uri="{FF2B5EF4-FFF2-40B4-BE49-F238E27FC236}">
                    <a16:creationId xmlns:a16="http://schemas.microsoft.com/office/drawing/2014/main" id="{BED09E3D-1C46-4A96-9EFB-62E998827F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5" y="2843"/>
                <a:ext cx="372" cy="2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PA</a:t>
                </a:r>
              </a:p>
            </p:txBody>
          </p:sp>
          <p:sp>
            <p:nvSpPr>
              <p:cNvPr id="20498" name="Text Box 50">
                <a:extLst>
                  <a:ext uri="{FF2B5EF4-FFF2-40B4-BE49-F238E27FC236}">
                    <a16:creationId xmlns:a16="http://schemas.microsoft.com/office/drawing/2014/main" id="{5E701EBF-F80C-406D-8407-43DDB946CF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9" y="3379"/>
                <a:ext cx="3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FFCCFF"/>
                    </a:solidFill>
                    <a:latin typeface="Times New Roman" panose="02020603050405020304" pitchFamily="18" charset="0"/>
                  </a:rPr>
                  <a:t>PS</a:t>
                </a:r>
              </a:p>
            </p:txBody>
          </p:sp>
        </p:grpSp>
        <p:sp>
          <p:nvSpPr>
            <p:cNvPr id="20494" name="Line 51">
              <a:extLst>
                <a:ext uri="{FF2B5EF4-FFF2-40B4-BE49-F238E27FC236}">
                  <a16:creationId xmlns:a16="http://schemas.microsoft.com/office/drawing/2014/main" id="{E38C0C83-9073-437C-B739-14CA4A8EF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0" y="3081"/>
              <a:ext cx="128" cy="19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7EEBEE52-909C-4B73-9A45-250A84E9BA23}"/>
              </a:ext>
            </a:extLst>
          </p:cNvPr>
          <p:cNvSpPr>
            <a:spLocks/>
          </p:cNvSpPr>
          <p:nvPr/>
        </p:nvSpPr>
        <p:spPr bwMode="auto">
          <a:xfrm>
            <a:off x="6229350" y="3141663"/>
            <a:ext cx="1766888" cy="3019425"/>
          </a:xfrm>
          <a:custGeom>
            <a:avLst/>
            <a:gdLst>
              <a:gd name="T0" fmla="*/ 0 w 971"/>
              <a:gd name="T1" fmla="*/ 2147483646 h 1681"/>
              <a:gd name="T2" fmla="*/ 2147483646 w 971"/>
              <a:gd name="T3" fmla="*/ 2147483646 h 1681"/>
              <a:gd name="T4" fmla="*/ 2147483646 w 971"/>
              <a:gd name="T5" fmla="*/ 2147483646 h 1681"/>
              <a:gd name="T6" fmla="*/ 2147483646 w 971"/>
              <a:gd name="T7" fmla="*/ 2147483646 h 1681"/>
              <a:gd name="T8" fmla="*/ 2147483646 w 971"/>
              <a:gd name="T9" fmla="*/ 2147483646 h 1681"/>
              <a:gd name="T10" fmla="*/ 2147483646 w 971"/>
              <a:gd name="T11" fmla="*/ 2147483646 h 1681"/>
              <a:gd name="T12" fmla="*/ 2147483646 w 971"/>
              <a:gd name="T13" fmla="*/ 2147483646 h 1681"/>
              <a:gd name="T14" fmla="*/ 2147483646 w 971"/>
              <a:gd name="T15" fmla="*/ 2147483646 h 1681"/>
              <a:gd name="T16" fmla="*/ 2147483646 w 971"/>
              <a:gd name="T17" fmla="*/ 2147483646 h 1681"/>
              <a:gd name="T18" fmla="*/ 2147483646 w 971"/>
              <a:gd name="T19" fmla="*/ 2147483646 h 1681"/>
              <a:gd name="T20" fmla="*/ 2147483646 w 971"/>
              <a:gd name="T21" fmla="*/ 2147483646 h 1681"/>
              <a:gd name="T22" fmla="*/ 2147483646 w 971"/>
              <a:gd name="T23" fmla="*/ 2147483646 h 1681"/>
              <a:gd name="T24" fmla="*/ 2147483646 w 971"/>
              <a:gd name="T25" fmla="*/ 2147483646 h 1681"/>
              <a:gd name="T26" fmla="*/ 2147483646 w 971"/>
              <a:gd name="T27" fmla="*/ 2147483646 h 1681"/>
              <a:gd name="T28" fmla="*/ 2147483646 w 971"/>
              <a:gd name="T29" fmla="*/ 2147483646 h 1681"/>
              <a:gd name="T30" fmla="*/ 2147483646 w 971"/>
              <a:gd name="T31" fmla="*/ 2147483646 h 1681"/>
              <a:gd name="T32" fmla="*/ 2147483646 w 971"/>
              <a:gd name="T33" fmla="*/ 2147483646 h 1681"/>
              <a:gd name="T34" fmla="*/ 2147483646 w 971"/>
              <a:gd name="T35" fmla="*/ 2147483646 h 1681"/>
              <a:gd name="T36" fmla="*/ 2147483646 w 971"/>
              <a:gd name="T37" fmla="*/ 2147483646 h 1681"/>
              <a:gd name="T38" fmla="*/ 2147483646 w 971"/>
              <a:gd name="T39" fmla="*/ 0 h 16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1" h="1681">
                <a:moveTo>
                  <a:pt x="0" y="1681"/>
                </a:moveTo>
                <a:cubicBezTo>
                  <a:pt x="48" y="1633"/>
                  <a:pt x="72" y="1563"/>
                  <a:pt x="118" y="1515"/>
                </a:cubicBezTo>
                <a:cubicBezTo>
                  <a:pt x="138" y="1435"/>
                  <a:pt x="111" y="1353"/>
                  <a:pt x="126" y="1270"/>
                </a:cubicBezTo>
                <a:cubicBezTo>
                  <a:pt x="134" y="1223"/>
                  <a:pt x="164" y="1190"/>
                  <a:pt x="190" y="1152"/>
                </a:cubicBezTo>
                <a:cubicBezTo>
                  <a:pt x="201" y="1136"/>
                  <a:pt x="237" y="1120"/>
                  <a:pt x="237" y="1120"/>
                </a:cubicBezTo>
                <a:cubicBezTo>
                  <a:pt x="264" y="1081"/>
                  <a:pt x="281" y="1041"/>
                  <a:pt x="308" y="1002"/>
                </a:cubicBezTo>
                <a:cubicBezTo>
                  <a:pt x="313" y="995"/>
                  <a:pt x="310" y="984"/>
                  <a:pt x="316" y="978"/>
                </a:cubicBezTo>
                <a:cubicBezTo>
                  <a:pt x="322" y="972"/>
                  <a:pt x="331" y="973"/>
                  <a:pt x="339" y="971"/>
                </a:cubicBezTo>
                <a:cubicBezTo>
                  <a:pt x="367" y="888"/>
                  <a:pt x="323" y="1011"/>
                  <a:pt x="363" y="923"/>
                </a:cubicBezTo>
                <a:cubicBezTo>
                  <a:pt x="396" y="849"/>
                  <a:pt x="401" y="788"/>
                  <a:pt x="489" y="757"/>
                </a:cubicBezTo>
                <a:cubicBezTo>
                  <a:pt x="510" y="696"/>
                  <a:pt x="481" y="774"/>
                  <a:pt x="513" y="710"/>
                </a:cubicBezTo>
                <a:cubicBezTo>
                  <a:pt x="540" y="657"/>
                  <a:pt x="556" y="612"/>
                  <a:pt x="616" y="592"/>
                </a:cubicBezTo>
                <a:cubicBezTo>
                  <a:pt x="629" y="571"/>
                  <a:pt x="640" y="549"/>
                  <a:pt x="655" y="529"/>
                </a:cubicBezTo>
                <a:cubicBezTo>
                  <a:pt x="671" y="508"/>
                  <a:pt x="702" y="466"/>
                  <a:pt x="702" y="466"/>
                </a:cubicBezTo>
                <a:cubicBezTo>
                  <a:pt x="717" y="420"/>
                  <a:pt x="723" y="371"/>
                  <a:pt x="750" y="331"/>
                </a:cubicBezTo>
                <a:cubicBezTo>
                  <a:pt x="759" y="279"/>
                  <a:pt x="759" y="220"/>
                  <a:pt x="805" y="189"/>
                </a:cubicBezTo>
                <a:cubicBezTo>
                  <a:pt x="817" y="172"/>
                  <a:pt x="833" y="159"/>
                  <a:pt x="844" y="142"/>
                </a:cubicBezTo>
                <a:cubicBezTo>
                  <a:pt x="849" y="135"/>
                  <a:pt x="846" y="124"/>
                  <a:pt x="852" y="118"/>
                </a:cubicBezTo>
                <a:cubicBezTo>
                  <a:pt x="866" y="105"/>
                  <a:pt x="900" y="87"/>
                  <a:pt x="900" y="87"/>
                </a:cubicBezTo>
                <a:cubicBezTo>
                  <a:pt x="919" y="56"/>
                  <a:pt x="945" y="26"/>
                  <a:pt x="971" y="0"/>
                </a:cubicBezTo>
              </a:path>
            </a:pathLst>
          </a:custGeom>
          <a:noFill/>
          <a:ln w="920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61A17E9-4EB0-4B58-97C9-0E2CEE02775A}"/>
              </a:ext>
            </a:extLst>
          </p:cNvPr>
          <p:cNvGrpSpPr>
            <a:grpSpLocks/>
          </p:cNvGrpSpPr>
          <p:nvPr/>
        </p:nvGrpSpPr>
        <p:grpSpPr bwMode="auto">
          <a:xfrm>
            <a:off x="5930900" y="277813"/>
            <a:ext cx="3048000" cy="2508250"/>
            <a:chOff x="5930900" y="278395"/>
            <a:chExt cx="3047669" cy="2507670"/>
          </a:xfrm>
        </p:grpSpPr>
        <p:pic>
          <p:nvPicPr>
            <p:cNvPr id="20490" name="Picture 12" descr="C:\work\COLONY1.JPG">
              <a:extLst>
                <a:ext uri="{FF2B5EF4-FFF2-40B4-BE49-F238E27FC236}">
                  <a16:creationId xmlns:a16="http://schemas.microsoft.com/office/drawing/2014/main" id="{68A8CA13-3DEF-40F3-80E4-047E92D19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6" b="21297"/>
            <a:stretch>
              <a:fillRect/>
            </a:stretch>
          </p:blipFill>
          <p:spPr bwMode="auto">
            <a:xfrm>
              <a:off x="6775119" y="1092202"/>
              <a:ext cx="2203450" cy="1693863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0DC9C6-039B-4FEC-9827-119A897EDEC1}"/>
                </a:ext>
              </a:extLst>
            </p:cNvPr>
            <p:cNvCxnSpPr/>
            <p:nvPr/>
          </p:nvCxnSpPr>
          <p:spPr>
            <a:xfrm>
              <a:off x="5930900" y="1700466"/>
              <a:ext cx="739695" cy="0"/>
            </a:xfrm>
            <a:prstGeom prst="straightConnector1">
              <a:avLst/>
            </a:prstGeom>
            <a:ln w="2222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E581010E-EB75-41F0-9ED4-BFAEB2D2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262" y="278395"/>
              <a:ext cx="2154004" cy="707861"/>
            </a:xfrm>
            <a:prstGeom prst="rect">
              <a:avLst/>
            </a:prstGeom>
            <a:solidFill>
              <a:schemeClr val="accent3">
                <a:lumMod val="75000"/>
                <a:alpha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eaLnBrk="1" hangingPunct="1">
                <a:buFont typeface="Wingdings" pitchFamily="2" charset="2"/>
                <a:buChar char="§"/>
                <a:defRPr/>
              </a:pPr>
              <a:r>
                <a:rPr lang="en-US" sz="2000" dirty="0">
                  <a:latin typeface="Aparajita" pitchFamily="34" charset="0"/>
                  <a:cs typeface="Aparajita" pitchFamily="34" charset="0"/>
                </a:rPr>
                <a:t>Flux loss</a:t>
              </a:r>
            </a:p>
            <a:p>
              <a:pPr marL="342900" indent="-342900" eaLnBrk="1" hangingPunct="1">
                <a:buFont typeface="Wingdings" pitchFamily="2" charset="2"/>
                <a:buChar char="§"/>
                <a:defRPr/>
              </a:pPr>
              <a:r>
                <a:rPr lang="en-US" sz="2000" dirty="0">
                  <a:latin typeface="Aparajita" pitchFamily="34" charset="0"/>
                  <a:cs typeface="Aparajita" pitchFamily="34" charset="0"/>
                </a:rPr>
                <a:t>Solute passage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07298B-D35A-4529-8DCE-33C84A4F29F7}"/>
              </a:ext>
            </a:extLst>
          </p:cNvPr>
          <p:cNvCxnSpPr/>
          <p:nvPr/>
        </p:nvCxnSpPr>
        <p:spPr>
          <a:xfrm>
            <a:off x="3419475" y="4511675"/>
            <a:ext cx="2089150" cy="6350"/>
          </a:xfrm>
          <a:prstGeom prst="straightConnector1">
            <a:avLst/>
          </a:prstGeom>
          <a:ln w="22225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0493C413-EFE3-41F5-909C-67BB9761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657" y="312947"/>
            <a:ext cx="3057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PH" altLang="en-US" sz="3600" b="1" dirty="0">
                <a:solidFill>
                  <a:srgbClr val="002060"/>
                </a:solidFill>
                <a:latin typeface="Calibri"/>
                <a:cs typeface="Calibri"/>
              </a:rPr>
              <a:t>Cartridge Filter</a:t>
            </a:r>
            <a:endParaRPr lang="en-US" altLang="en-US" sz="36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icture containing indoor, plant&#10;&#10;Description automatically generated">
            <a:extLst>
              <a:ext uri="{FF2B5EF4-FFF2-40B4-BE49-F238E27FC236}">
                <a16:creationId xmlns:a16="http://schemas.microsoft.com/office/drawing/2014/main" id="{5561579C-62E4-66CF-6148-0D9EA04F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9" y="1225296"/>
            <a:ext cx="3456432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00498"/>
      </p:ext>
    </p:extLst>
  </p:cSld>
  <p:clrMapOvr>
    <a:masterClrMapping/>
  </p:clrMapOvr>
  <p:transition spd="slow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0493C413-EFE3-41F5-909C-67BB9761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197" y="312947"/>
            <a:ext cx="3756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PH" altLang="en-US" sz="3600" b="1" dirty="0">
                <a:solidFill>
                  <a:srgbClr val="002060"/>
                </a:solidFill>
                <a:latin typeface="Calibri"/>
                <a:cs typeface="Calibri"/>
              </a:rPr>
              <a:t>Membrane Scaling</a:t>
            </a:r>
            <a:endParaRPr lang="en-US" altLang="en-US" sz="36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picture containing indoor, basket, container, sliced&#10;&#10;Description automatically generated">
            <a:extLst>
              <a:ext uri="{FF2B5EF4-FFF2-40B4-BE49-F238E27FC236}">
                <a16:creationId xmlns:a16="http://schemas.microsoft.com/office/drawing/2014/main" id="{EFFEE635-0F34-40ED-B7E4-A80BAD201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739" y="1572836"/>
            <a:ext cx="3810000" cy="2828925"/>
          </a:xfrm>
          <a:prstGeom prst="rect">
            <a:avLst/>
          </a:prstGeom>
        </p:spPr>
      </p:pic>
      <p:pic>
        <p:nvPicPr>
          <p:cNvPr id="8" name="Picture 7" descr="A picture containing dirty&#10;&#10;Description automatically generated">
            <a:extLst>
              <a:ext uri="{FF2B5EF4-FFF2-40B4-BE49-F238E27FC236}">
                <a16:creationId xmlns:a16="http://schemas.microsoft.com/office/drawing/2014/main" id="{0A8B972B-4345-4302-B035-4844EA6F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42" y="1572835"/>
            <a:ext cx="38100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289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8662" y="357166"/>
            <a:ext cx="7368038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/>
          <p:nvPr/>
        </p:nvSpPr>
        <p:spPr>
          <a:xfrm>
            <a:off x="857224" y="5143512"/>
            <a:ext cx="77867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Effluent Concentration as a Function of Time Comparing Removal Trends Using an Inert Filter Media (e.g., Sand, Anthracite) and Fresh Adsorptive Media (e.g., GAC) from Start‐Up.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 Brown et al. 2018.</a:t>
            </a:r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0493C413-EFE3-41F5-909C-67BB9761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76" y="312947"/>
            <a:ext cx="752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PH" altLang="en-US" sz="3600" b="1" dirty="0">
                <a:solidFill>
                  <a:srgbClr val="002060"/>
                </a:solidFill>
                <a:latin typeface="Calibri"/>
                <a:cs typeface="Calibri"/>
              </a:rPr>
              <a:t>RO Direct Feed without Pre-treatment</a:t>
            </a:r>
            <a:endParaRPr lang="en-US" altLang="en-US" sz="36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close up of a wheel&#10;&#10;Description automatically generated with medium confidence">
            <a:extLst>
              <a:ext uri="{FF2B5EF4-FFF2-40B4-BE49-F238E27FC236}">
                <a16:creationId xmlns:a16="http://schemas.microsoft.com/office/drawing/2014/main" id="{CF860284-6C25-3666-1992-5C55A5775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2" y="1124712"/>
            <a:ext cx="3456432" cy="4608576"/>
          </a:xfrm>
          <a:prstGeom prst="rect">
            <a:avLst/>
          </a:prstGeom>
        </p:spPr>
      </p:pic>
      <p:pic>
        <p:nvPicPr>
          <p:cNvPr id="6" name="Picture 5" descr="A picture containing ground, pipe, wall, lined&#10;&#10;Description automatically generated">
            <a:extLst>
              <a:ext uri="{FF2B5EF4-FFF2-40B4-BE49-F238E27FC236}">
                <a16:creationId xmlns:a16="http://schemas.microsoft.com/office/drawing/2014/main" id="{428699A2-7E45-1CE2-5A67-4A1BE0B42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92808"/>
            <a:ext cx="4096512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27845"/>
      </p:ext>
    </p:extLst>
  </p:cSld>
  <p:clrMapOvr>
    <a:masterClrMapping/>
  </p:clrMapOvr>
  <p:transition spd="slow"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0493C413-EFE3-41F5-909C-67BB9761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76" y="312947"/>
            <a:ext cx="752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PH" altLang="en-US" sz="3600" b="1" dirty="0">
                <a:solidFill>
                  <a:srgbClr val="002060"/>
                </a:solidFill>
                <a:latin typeface="Calibri"/>
                <a:cs typeface="Calibri"/>
              </a:rPr>
              <a:t>RO Direct Feed without Pre-treatment</a:t>
            </a:r>
            <a:endParaRPr lang="en-US" altLang="en-US" sz="36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picture containing auto part, wheel, machine, indoor&#10;&#10;Description automatically generated">
            <a:extLst>
              <a:ext uri="{FF2B5EF4-FFF2-40B4-BE49-F238E27FC236}">
                <a16:creationId xmlns:a16="http://schemas.microsoft.com/office/drawing/2014/main" id="{9D7D7323-B8BE-7C07-0ED4-E4D05351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1380744"/>
            <a:ext cx="3072384" cy="4096512"/>
          </a:xfrm>
          <a:prstGeom prst="rect">
            <a:avLst/>
          </a:prstGeom>
        </p:spPr>
      </p:pic>
      <p:pic>
        <p:nvPicPr>
          <p:cNvPr id="7" name="Picture 6" descr="A picture containing cylinder, waste container, pipe, ground&#10;&#10;Description automatically generated">
            <a:extLst>
              <a:ext uri="{FF2B5EF4-FFF2-40B4-BE49-F238E27FC236}">
                <a16:creationId xmlns:a16="http://schemas.microsoft.com/office/drawing/2014/main" id="{B2D6BCD2-67B3-E474-C60C-DA92249EE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266" y="1380744"/>
            <a:ext cx="307238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13927"/>
      </p:ext>
    </p:extLst>
  </p:cSld>
  <p:clrMapOvr>
    <a:masterClrMapping/>
  </p:clrMapOvr>
  <p:transition spd="slow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0493C413-EFE3-41F5-909C-67BB9761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732" y="312947"/>
            <a:ext cx="38250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PH" altLang="en-US" sz="3600" b="1" dirty="0">
                <a:solidFill>
                  <a:srgbClr val="002060"/>
                </a:solidFill>
                <a:latin typeface="Calibri"/>
                <a:cs typeface="Calibri"/>
              </a:rPr>
              <a:t>Membrane Fouling</a:t>
            </a:r>
            <a:endParaRPr lang="en-US" altLang="en-US" sz="36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46F8A-160F-42E1-A226-165BC2D6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80" y="1422627"/>
            <a:ext cx="6906589" cy="215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E0A11A-8C13-4667-BDA0-525AD611E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68" y="3929797"/>
            <a:ext cx="8164064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86015"/>
      </p:ext>
    </p:extLst>
  </p:cSld>
  <p:clrMapOvr>
    <a:masterClrMapping/>
  </p:clrMapOvr>
  <p:transition spd="slow">
    <p:circl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0493C413-EFE3-41F5-909C-67BB9761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2414" y="312947"/>
            <a:ext cx="4379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PH" altLang="en-US" sz="3600" b="1" dirty="0">
                <a:solidFill>
                  <a:srgbClr val="002060"/>
                </a:solidFill>
                <a:latin typeface="Calibri"/>
                <a:cs typeface="Calibri"/>
              </a:rPr>
              <a:t>Membrane Biofouling</a:t>
            </a:r>
            <a:endParaRPr lang="en-US" altLang="en-US" sz="36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picture containing indoor, cylinder, table, ground&#10;&#10;Description automatically generated">
            <a:extLst>
              <a:ext uri="{FF2B5EF4-FFF2-40B4-BE49-F238E27FC236}">
                <a16:creationId xmlns:a16="http://schemas.microsoft.com/office/drawing/2014/main" id="{C1BF5AB7-1AAA-43B4-29AE-67599BE65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42" y="1307592"/>
            <a:ext cx="3072384" cy="4096512"/>
          </a:xfrm>
          <a:prstGeom prst="rect">
            <a:avLst/>
          </a:prstGeom>
        </p:spPr>
      </p:pic>
      <p:pic>
        <p:nvPicPr>
          <p:cNvPr id="7" name="Picture 6" descr="A picture containing wheel, transport, auto part, sink&#10;&#10;Description automatically generated">
            <a:extLst>
              <a:ext uri="{FF2B5EF4-FFF2-40B4-BE49-F238E27FC236}">
                <a16:creationId xmlns:a16="http://schemas.microsoft.com/office/drawing/2014/main" id="{6E8F2622-FC5C-6195-E5BE-D08F4750F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010" y="1307592"/>
            <a:ext cx="307238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6041"/>
      </p:ext>
    </p:extLst>
  </p:cSld>
  <p:clrMapOvr>
    <a:masterClrMapping/>
  </p:clrMapOvr>
  <p:transition spd="slow">
    <p:circl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9106E-082D-48EB-B2E7-FB55BA4DC79A}"/>
              </a:ext>
            </a:extLst>
          </p:cNvPr>
          <p:cNvSpPr/>
          <p:nvPr/>
        </p:nvSpPr>
        <p:spPr>
          <a:xfrm>
            <a:off x="831850" y="876300"/>
            <a:ext cx="8066088" cy="1338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dirty="0">
                <a:latin typeface="Centaur" pitchFamily="18" charset="0"/>
                <a:ea typeface="Gulim" pitchFamily="34" charset="-127"/>
                <a:cs typeface="Arial" charset="0"/>
              </a:rPr>
              <a:t>Membrane fouling is referred to as the deposition or adsorption of the particles 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ko-KR" dirty="0">
                <a:latin typeface="Centaur" pitchFamily="18" charset="0"/>
                <a:ea typeface="Gulim" pitchFamily="34" charset="-127"/>
                <a:cs typeface="Arial" charset="0"/>
              </a:rPr>
              <a:t>    contained in the feed stream on the membrane surface or in the membrane pores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dirty="0">
                <a:latin typeface="Centaur" pitchFamily="18" charset="0"/>
                <a:ea typeface="Gulim" pitchFamily="34" charset="-127"/>
                <a:cs typeface="Arial" charset="0"/>
              </a:rPr>
              <a:t>This gel layer forms a secondary barrier to flow through the membrane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6896D023-D9CC-459D-ADAC-3FFD18EC6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30225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ko-KR" sz="1800">
                <a:latin typeface="Centaur" panose="02030504050205020304" pitchFamily="18" charset="0"/>
                <a:ea typeface="Gulim" panose="020B0503020000020004" pitchFamily="34" charset="-127"/>
              </a:rPr>
              <a:t>Membrane fouling has a negative impact on filtration performance as it decreases the permeate flux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2C0DD5-C10E-4109-9B52-79792E80A2DB}"/>
              </a:ext>
            </a:extLst>
          </p:cNvPr>
          <p:cNvSpPr/>
          <p:nvPr/>
        </p:nvSpPr>
        <p:spPr>
          <a:xfrm>
            <a:off x="1588" y="0"/>
            <a:ext cx="9144000" cy="941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509" name="Rectangle 11">
            <a:extLst>
              <a:ext uri="{FF2B5EF4-FFF2-40B4-BE49-F238E27FC236}">
                <a16:creationId xmlns:a16="http://schemas.microsoft.com/office/drawing/2014/main" id="{FF05C20A-B2A8-45E7-884F-2C1C7D410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838" y="2752725"/>
            <a:ext cx="20161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Tw Cen MT Condensed Extra Bold" panose="020B0803020202020204" pitchFamily="34" charset="0"/>
              </a:rPr>
              <a:t>↓  flux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Tw Cen MT Condensed Extra Bold" panose="020B0803020202020204" pitchFamily="34" charset="0"/>
              </a:rPr>
              <a:t>↓  membrane life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Tw Cen MT Condensed Extra Bold" panose="020B0803020202020204" pitchFamily="34" charset="0"/>
              </a:rPr>
              <a:t> ↑  energy use</a:t>
            </a:r>
          </a:p>
        </p:txBody>
      </p:sp>
      <p:pic>
        <p:nvPicPr>
          <p:cNvPr id="21510" name="Picture 1202">
            <a:extLst>
              <a:ext uri="{FF2B5EF4-FFF2-40B4-BE49-F238E27FC236}">
                <a16:creationId xmlns:a16="http://schemas.microsoft.com/office/drawing/2014/main" id="{B399B323-D07B-414F-83F3-376DD52E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17725"/>
            <a:ext cx="48768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Rectangle 9">
            <a:extLst>
              <a:ext uri="{FF2B5EF4-FFF2-40B4-BE49-F238E27FC236}">
                <a16:creationId xmlns:a16="http://schemas.microsoft.com/office/drawing/2014/main" id="{F7C1E3DA-A1D8-4750-B078-102DE36D2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78" y="180390"/>
            <a:ext cx="38250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3600" b="1" dirty="0">
                <a:solidFill>
                  <a:srgbClr val="002060"/>
                </a:solidFill>
                <a:latin typeface="Calibri"/>
                <a:cs typeface="Calibri"/>
              </a:rPr>
              <a:t>Membrane Fouling</a:t>
            </a:r>
          </a:p>
        </p:txBody>
      </p:sp>
      <p:sp>
        <p:nvSpPr>
          <p:cNvPr id="21512" name="Rectangle 10">
            <a:extLst>
              <a:ext uri="{FF2B5EF4-FFF2-40B4-BE49-F238E27FC236}">
                <a16:creationId xmlns:a16="http://schemas.microsoft.com/office/drawing/2014/main" id="{43F13FDD-AF40-4C25-ABE6-D55193EA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4695825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400" i="1">
                <a:latin typeface="Times New Roman" panose="02020603050405020304" pitchFamily="18" charset="0"/>
                <a:ea typeface="Gulim" panose="020B0503020000020004" pitchFamily="34" charset="-127"/>
              </a:rPr>
              <a:t>Schematics of membrane fouling mechanisms: (A) pore blockage, (B) pore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400" i="1">
                <a:latin typeface="Times New Roman" panose="02020603050405020304" pitchFamily="18" charset="0"/>
                <a:ea typeface="Gulim" panose="020B0503020000020004" pitchFamily="34" charset="-127"/>
              </a:rPr>
              <a:t>constriction, (C) intermediate blockage and (D) cake filtration.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05E6DD-7352-4472-8FD0-A3A0C3A2B53E}"/>
              </a:ext>
            </a:extLst>
          </p:cNvPr>
          <p:cNvCxnSpPr>
            <a:stCxn id="21510" idx="3"/>
          </p:cNvCxnSpPr>
          <p:nvPr/>
        </p:nvCxnSpPr>
        <p:spPr>
          <a:xfrm>
            <a:off x="6496050" y="3422650"/>
            <a:ext cx="452438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8">
            <a:extLst>
              <a:ext uri="{FF2B5EF4-FFF2-40B4-BE49-F238E27FC236}">
                <a16:creationId xmlns:a16="http://schemas.microsoft.com/office/drawing/2014/main" id="{FBAD834B-09B5-49E8-9B55-66F4A41B3A61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1557338"/>
            <a:ext cx="6248400" cy="3771900"/>
            <a:chOff x="1187624" y="1556792"/>
            <a:chExt cx="6248400" cy="3771900"/>
          </a:xfrm>
        </p:grpSpPr>
        <p:graphicFrame>
          <p:nvGraphicFramePr>
            <p:cNvPr id="23556" name="Object 3">
              <a:extLst>
                <a:ext uri="{FF2B5EF4-FFF2-40B4-BE49-F238E27FC236}">
                  <a16:creationId xmlns:a16="http://schemas.microsoft.com/office/drawing/2014/main" id="{3625A623-A4C2-48C2-9049-0FEF63A936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87624" y="1556792"/>
            <a:ext cx="6248400" cy="3771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n de mapa de bits" r:id="rId2" imgW="4420217" imgH="2666667" progId="PBrush">
                    <p:embed/>
                  </p:oleObj>
                </mc:Choice>
                <mc:Fallback>
                  <p:oleObj name="Imagen de mapa de bits" r:id="rId2" imgW="4420217" imgH="2666667" progId="PBrush">
                    <p:embed/>
                    <p:pic>
                      <p:nvPicPr>
                        <p:cNvPr id="23556" name="Object 3">
                          <a:extLst>
                            <a:ext uri="{FF2B5EF4-FFF2-40B4-BE49-F238E27FC236}">
                              <a16:creationId xmlns:a16="http://schemas.microsoft.com/office/drawing/2014/main" id="{3625A623-A4C2-48C2-9049-0FEF63A936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624" y="1556792"/>
                          <a:ext cx="6248400" cy="3771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57" name="TextBox 4">
              <a:extLst>
                <a:ext uri="{FF2B5EF4-FFF2-40B4-BE49-F238E27FC236}">
                  <a16:creationId xmlns:a16="http://schemas.microsoft.com/office/drawing/2014/main" id="{BCA15584-0C5E-491B-8A05-830BD51D8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219" y="2798684"/>
              <a:ext cx="121219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Bodoni MT" panose="02070603080606020203" pitchFamily="18" charset="0"/>
                </a:rPr>
                <a:t>Membrane</a:t>
              </a:r>
            </a:p>
          </p:txBody>
        </p:sp>
        <p:sp>
          <p:nvSpPr>
            <p:cNvPr id="23558" name="TextBox 5">
              <a:extLst>
                <a:ext uri="{FF2B5EF4-FFF2-40B4-BE49-F238E27FC236}">
                  <a16:creationId xmlns:a16="http://schemas.microsoft.com/office/drawing/2014/main" id="{59993A0B-54AB-499E-912A-228247A79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3648" y="3645024"/>
              <a:ext cx="266429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Bodoni MT" panose="02070603080606020203" pitchFamily="18" charset="0"/>
                </a:rPr>
                <a:t>Cleaning chemicals (</a:t>
              </a:r>
              <a:r>
                <a:rPr lang="en-US" altLang="en-US" sz="1400" b="1" i="1">
                  <a:latin typeface="Bodoni MT" panose="02070603080606020203" pitchFamily="18" charset="0"/>
                </a:rPr>
                <a:t>if needed</a:t>
              </a:r>
              <a:r>
                <a:rPr lang="en-US" altLang="en-US" sz="1400" b="1">
                  <a:latin typeface="Bodoni MT" panose="02070603080606020203" pitchFamily="18" charset="0"/>
                </a:rPr>
                <a:t>)</a:t>
              </a:r>
            </a:p>
          </p:txBody>
        </p:sp>
        <p:sp>
          <p:nvSpPr>
            <p:cNvPr id="23559" name="TextBox 6">
              <a:extLst>
                <a:ext uri="{FF2B5EF4-FFF2-40B4-BE49-F238E27FC236}">
                  <a16:creationId xmlns:a16="http://schemas.microsoft.com/office/drawing/2014/main" id="{AB2960D7-5BE1-4345-B569-09F5E711B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991" y="4518982"/>
              <a:ext cx="144789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Bodoni MT" panose="02070603080606020203" pitchFamily="18" charset="0"/>
                </a:rPr>
                <a:t>Filtrate Tank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E9A60BB-42D5-4FEA-B9E3-C6E21A58E0B6}"/>
              </a:ext>
            </a:extLst>
          </p:cNvPr>
          <p:cNvSpPr/>
          <p:nvPr/>
        </p:nvSpPr>
        <p:spPr>
          <a:xfrm>
            <a:off x="0" y="176213"/>
            <a:ext cx="9144000" cy="88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buSzPct val="85000"/>
              <a:defRPr/>
            </a:pPr>
            <a:r>
              <a:rPr lang="es-ES_tradnl" sz="3600" b="1" i="1" dirty="0">
                <a:solidFill>
                  <a:schemeClr val="tx1"/>
                </a:solidFill>
                <a:latin typeface="Bodoni MT" pitchFamily="18" charset="0"/>
              </a:rPr>
              <a:t>    </a:t>
            </a:r>
            <a:r>
              <a:rPr lang="es-ES_tradnl" sz="3600" b="1" dirty="0">
                <a:solidFill>
                  <a:srgbClr val="002060"/>
                </a:solidFill>
                <a:latin typeface="Calibri"/>
                <a:cs typeface="Calibri"/>
              </a:rPr>
              <a:t>Cleaning in Backwash </a:t>
            </a:r>
            <a:r>
              <a:rPr lang="es-ES_tradnl" sz="3600" b="1" dirty="0" err="1">
                <a:solidFill>
                  <a:srgbClr val="002060"/>
                </a:solidFill>
                <a:latin typeface="Calibri"/>
                <a:cs typeface="Calibri"/>
              </a:rPr>
              <a:t>Mode</a:t>
            </a:r>
            <a:endParaRPr lang="es-ES_tradnl" sz="36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circl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468AB5-2F9C-46B1-93D7-57E7FA4BE86F}"/>
              </a:ext>
            </a:extLst>
          </p:cNvPr>
          <p:cNvSpPr/>
          <p:nvPr/>
        </p:nvSpPr>
        <p:spPr>
          <a:xfrm>
            <a:off x="0" y="176213"/>
            <a:ext cx="9144000" cy="88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buSzPct val="85000"/>
              <a:defRPr/>
            </a:pPr>
            <a:r>
              <a:rPr lang="es-ES_tradnl" sz="3600" b="1" i="1" dirty="0">
                <a:solidFill>
                  <a:schemeClr val="tx1"/>
                </a:solidFill>
                <a:latin typeface="Bodoni MT" pitchFamily="18" charset="0"/>
              </a:rPr>
              <a:t>    </a:t>
            </a:r>
            <a:r>
              <a:rPr lang="es-ES_tradnl" sz="3600" b="1" dirty="0">
                <a:solidFill>
                  <a:srgbClr val="002060"/>
                </a:solidFill>
                <a:latin typeface="Calibri"/>
                <a:cs typeface="Calibri"/>
              </a:rPr>
              <a:t>Cleaning in Forward Flush Mode</a:t>
            </a:r>
          </a:p>
        </p:txBody>
      </p:sp>
      <p:grpSp>
        <p:nvGrpSpPr>
          <p:cNvPr id="24579" name="Group 14">
            <a:extLst>
              <a:ext uri="{FF2B5EF4-FFF2-40B4-BE49-F238E27FC236}">
                <a16:creationId xmlns:a16="http://schemas.microsoft.com/office/drawing/2014/main" id="{E92B418C-6818-4078-8880-C6CD02F73879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870075"/>
            <a:ext cx="7239000" cy="2482850"/>
            <a:chOff x="971600" y="1869440"/>
            <a:chExt cx="7239000" cy="2482850"/>
          </a:xfrm>
        </p:grpSpPr>
        <p:graphicFrame>
          <p:nvGraphicFramePr>
            <p:cNvPr id="24580" name="Object 3">
              <a:extLst>
                <a:ext uri="{FF2B5EF4-FFF2-40B4-BE49-F238E27FC236}">
                  <a16:creationId xmlns:a16="http://schemas.microsoft.com/office/drawing/2014/main" id="{51221A34-7712-43C5-8D40-1F27C38F58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71600" y="1869440"/>
            <a:ext cx="7239000" cy="2482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n de mapa de bits" r:id="rId2" imgW="5219048" imgH="1790476" progId="PBrush">
                    <p:embed/>
                  </p:oleObj>
                </mc:Choice>
                <mc:Fallback>
                  <p:oleObj name="Imagen de mapa de bits" r:id="rId2" imgW="5219048" imgH="1790476" progId="PBrush">
                    <p:embed/>
                    <p:pic>
                      <p:nvPicPr>
                        <p:cNvPr id="24580" name="Object 3">
                          <a:extLst>
                            <a:ext uri="{FF2B5EF4-FFF2-40B4-BE49-F238E27FC236}">
                              <a16:creationId xmlns:a16="http://schemas.microsoft.com/office/drawing/2014/main" id="{51221A34-7712-43C5-8D40-1F27C38F58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600" y="1869440"/>
                          <a:ext cx="7239000" cy="2482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81" name="TextBox 10">
              <a:extLst>
                <a:ext uri="{FF2B5EF4-FFF2-40B4-BE49-F238E27FC236}">
                  <a16:creationId xmlns:a16="http://schemas.microsoft.com/office/drawing/2014/main" id="{E91F75E4-498D-4A5F-8D9C-E700E272C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3768" y="3555260"/>
              <a:ext cx="62388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Bodoni MT" panose="02070603080606020203" pitchFamily="18" charset="0"/>
                </a:rPr>
                <a:t>Pump</a:t>
              </a:r>
            </a:p>
          </p:txBody>
        </p:sp>
        <p:sp>
          <p:nvSpPr>
            <p:cNvPr id="24582" name="TextBox 11">
              <a:extLst>
                <a:ext uri="{FF2B5EF4-FFF2-40B4-BE49-F238E27FC236}">
                  <a16:creationId xmlns:a16="http://schemas.microsoft.com/office/drawing/2014/main" id="{56764138-73D5-446E-9034-634DF24FC3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8510" y="2817424"/>
              <a:ext cx="63196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Bodoni MT" panose="02070603080606020203" pitchFamily="18" charset="0"/>
                </a:rPr>
                <a:t>Feed</a:t>
              </a:r>
            </a:p>
          </p:txBody>
        </p:sp>
        <p:sp>
          <p:nvSpPr>
            <p:cNvPr id="24583" name="TextBox 12">
              <a:extLst>
                <a:ext uri="{FF2B5EF4-FFF2-40B4-BE49-F238E27FC236}">
                  <a16:creationId xmlns:a16="http://schemas.microsoft.com/office/drawing/2014/main" id="{266C427E-23B1-4B0D-8544-6E032C338B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250" y="3320496"/>
              <a:ext cx="119680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Bodoni MT" panose="02070603080606020203" pitchFamily="18" charset="0"/>
                </a:rPr>
                <a:t>Membrane</a:t>
              </a:r>
            </a:p>
          </p:txBody>
        </p:sp>
        <p:sp>
          <p:nvSpPr>
            <p:cNvPr id="24584" name="TextBox 13">
              <a:extLst>
                <a:ext uri="{FF2B5EF4-FFF2-40B4-BE49-F238E27FC236}">
                  <a16:creationId xmlns:a16="http://schemas.microsoft.com/office/drawing/2014/main" id="{686B8120-DA18-43B7-9A0F-ED6FC7BC0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1587" y="2744432"/>
              <a:ext cx="132023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Bodoni MT" panose="02070603080606020203" pitchFamily="18" charset="0"/>
                </a:rPr>
                <a:t>Concentrate</a:t>
              </a:r>
            </a:p>
          </p:txBody>
        </p:sp>
      </p:grpSp>
    </p:spTree>
  </p:cSld>
  <p:clrMapOvr>
    <a:masterClrMapping/>
  </p:clrMapOvr>
  <p:transition spd="slow"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ec81270c25_0_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Operation Overview</a:t>
            </a:r>
          </a:p>
        </p:txBody>
      </p:sp>
      <p:sp>
        <p:nvSpPr>
          <p:cNvPr id="608" name="Google Shape;608;gec81270c25_0_91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Check correct setting of all valves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Purge feed water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Purge system at low pressure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Partially close feed pressure control valve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Ramp up or start high pressure pump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Slowly open feed control valve or adjust pump speed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Slowly close concentrate control valve to adjust to design recovery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Check all chemical dosages rates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Let system stabilize (1 hour)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Record all operating parameters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Check permeate conductivity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Take water samples and analyze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Compare performance to prediction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Record operating data daily (recommended)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75861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Flush with permeate to shut down</a:t>
            </a:r>
            <a:endParaRPr sz="3000" dirty="0">
              <a:solidFill>
                <a:srgbClr val="002060"/>
              </a:solidFill>
            </a:endParaRPr>
          </a:p>
        </p:txBody>
      </p:sp>
      <p:sp>
        <p:nvSpPr>
          <p:cNvPr id="609" name="Google Shape;609;gec81270c25_0_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57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ec81270c25_0_67"/>
          <p:cNvSpPr txBox="1">
            <a:spLocks noGrp="1"/>
          </p:cNvSpPr>
          <p:nvPr>
            <p:ph type="title"/>
          </p:nvPr>
        </p:nvSpPr>
        <p:spPr>
          <a:xfrm>
            <a:off x="204040" y="274638"/>
            <a:ext cx="84827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Monitoring Reverse Osmosis Numbers</a:t>
            </a:r>
          </a:p>
        </p:txBody>
      </p:sp>
      <p:sp>
        <p:nvSpPr>
          <p:cNvPr id="615" name="Google Shape;615;gec81270c25_0_67"/>
          <p:cNvSpPr txBox="1">
            <a:spLocks noGrp="1"/>
          </p:cNvSpPr>
          <p:nvPr>
            <p:ph type="body" idx="1"/>
          </p:nvPr>
        </p:nvSpPr>
        <p:spPr>
          <a:xfrm>
            <a:off x="457200" y="1961100"/>
            <a:ext cx="8229600" cy="42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2060"/>
                </a:solidFill>
              </a:rPr>
              <a:t>Main parameters affecting operation:</a:t>
            </a:r>
            <a:endParaRPr sz="300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Temperature</a:t>
            </a:r>
            <a:endParaRPr sz="300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Recovery</a:t>
            </a:r>
            <a:endParaRPr sz="3000"/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Pressure</a:t>
            </a:r>
            <a:endParaRPr sz="300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Flow</a:t>
            </a:r>
            <a:endParaRPr sz="300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Salt Rejection (Conductivity)</a:t>
            </a:r>
            <a:endParaRPr sz="300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and sometimes pH</a:t>
            </a:r>
            <a:endParaRPr sz="3000">
              <a:solidFill>
                <a:srgbClr val="002060"/>
              </a:solidFill>
            </a:endParaRPr>
          </a:p>
        </p:txBody>
      </p:sp>
      <p:sp>
        <p:nvSpPr>
          <p:cNvPr id="616" name="Google Shape;616;gec81270c25_0_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58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c81270c25_0_75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Calibri"/>
              <a:buNone/>
            </a:pPr>
            <a:r>
              <a:rPr lang="en-US" sz="4000" b="1" dirty="0">
                <a:solidFill>
                  <a:srgbClr val="002060"/>
                </a:solidFill>
              </a:rPr>
              <a:t>How to Monitor Reverse Osmosis Performance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622" name="Google Shape;622;gec81270c25_0_75"/>
          <p:cNvSpPr txBox="1">
            <a:spLocks noGrp="1"/>
          </p:cNvSpPr>
          <p:nvPr>
            <p:ph type="body" idx="1"/>
          </p:nvPr>
        </p:nvSpPr>
        <p:spPr>
          <a:xfrm>
            <a:off x="457200" y="1858500"/>
            <a:ext cx="8229600" cy="31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2060"/>
                </a:solidFill>
              </a:rPr>
              <a:t>Parameters affecting operation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Normalized Parameters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3048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Permeate Flow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3048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Differential Pressure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3048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Salt Rejection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Overall vs per Stage Performance</a:t>
            </a:r>
            <a:endParaRPr sz="3000" dirty="0">
              <a:solidFill>
                <a:srgbClr val="002060"/>
              </a:solidFill>
            </a:endParaRPr>
          </a:p>
        </p:txBody>
      </p:sp>
      <p:sp>
        <p:nvSpPr>
          <p:cNvPr id="623" name="Google Shape;623;gec81270c25_0_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59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7158" y="1071546"/>
            <a:ext cx="8229600" cy="359562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/>
          <p:nvPr/>
        </p:nvSpPr>
        <p:spPr>
          <a:xfrm>
            <a:off x="285688" y="5000636"/>
            <a:ext cx="88583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 of Contaminant Removal Mechanisms by Biological Filtration with a Porous Media.</a:t>
            </a:r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ec81270c25_0_86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Normalized</a:t>
            </a:r>
            <a:r>
              <a:rPr lang="en-US" sz="4000" b="1" dirty="0">
                <a:solidFill>
                  <a:srgbClr val="002060"/>
                </a:solidFill>
              </a:rPr>
              <a:t> Parameters</a:t>
            </a:r>
          </a:p>
        </p:txBody>
      </p:sp>
      <p:sp>
        <p:nvSpPr>
          <p:cNvPr id="629" name="Google Shape;629;gec81270c25_0_86"/>
          <p:cNvSpPr txBox="1">
            <a:spLocks noGrp="1"/>
          </p:cNvSpPr>
          <p:nvPr>
            <p:ph type="body" idx="1"/>
          </p:nvPr>
        </p:nvSpPr>
        <p:spPr>
          <a:xfrm>
            <a:off x="457200" y="1583400"/>
            <a:ext cx="8229600" cy="41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2060"/>
                </a:solidFill>
              </a:rPr>
              <a:t>Why?</a:t>
            </a:r>
            <a:endParaRPr sz="300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Fluctuation in operating conditions cause permeate flow and salt passage changes</a:t>
            </a:r>
            <a:endParaRPr sz="300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Detecting performance changes from membrane properties</a:t>
            </a:r>
            <a:endParaRPr sz="300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>
                <a:solidFill>
                  <a:srgbClr val="002060"/>
                </a:solidFill>
              </a:rPr>
              <a:t>Eliminating effects of fluctuating operating conditions gives a better perspective of membrane health</a:t>
            </a:r>
            <a:endParaRPr sz="3000">
              <a:solidFill>
                <a:srgbClr val="002060"/>
              </a:solidFill>
            </a:endParaRPr>
          </a:p>
        </p:txBody>
      </p:sp>
      <p:sp>
        <p:nvSpPr>
          <p:cNvPr id="630" name="Google Shape;630;gec81270c25_0_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60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c81270c25_0_127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Reverse Osmosis Maintenance</a:t>
            </a:r>
          </a:p>
        </p:txBody>
      </p:sp>
      <p:sp>
        <p:nvSpPr>
          <p:cNvPr id="636" name="Google Shape;636;gec81270c25_0_127"/>
          <p:cNvSpPr txBox="1">
            <a:spLocks noGrp="1"/>
          </p:cNvSpPr>
          <p:nvPr>
            <p:ph type="body" idx="1"/>
          </p:nvPr>
        </p:nvSpPr>
        <p:spPr>
          <a:xfrm>
            <a:off x="457200" y="1858500"/>
            <a:ext cx="8229600" cy="31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2060"/>
                </a:solidFill>
              </a:rPr>
              <a:t>What determines membrane health?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Normalized flow declines by 10%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Pressure drop increases by 10-15%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Normalized salt passage increases by 5-10%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3048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Depending on system design</a:t>
            </a:r>
            <a:endParaRPr sz="3000" dirty="0">
              <a:solidFill>
                <a:srgbClr val="002060"/>
              </a:solidFill>
            </a:endParaRPr>
          </a:p>
        </p:txBody>
      </p:sp>
      <p:sp>
        <p:nvSpPr>
          <p:cNvPr id="637" name="Google Shape;637;gec81270c25_0_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61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ec81270c25_0_117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Normalized Permeate Flow</a:t>
            </a:r>
          </a:p>
        </p:txBody>
      </p:sp>
      <p:pic>
        <p:nvPicPr>
          <p:cNvPr id="643" name="Google Shape;643;gec81270c25_0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50" y="3018563"/>
            <a:ext cx="78105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ec81270c25_0_117"/>
          <p:cNvSpPr txBox="1">
            <a:spLocks noGrp="1"/>
          </p:cNvSpPr>
          <p:nvPr>
            <p:ph type="body" idx="1"/>
          </p:nvPr>
        </p:nvSpPr>
        <p:spPr>
          <a:xfrm>
            <a:off x="457200" y="1511150"/>
            <a:ext cx="82296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2060"/>
                </a:solidFill>
              </a:rPr>
              <a:t>The main parameter of importance</a:t>
            </a:r>
            <a:endParaRPr sz="3000">
              <a:solidFill>
                <a:srgbClr val="002060"/>
              </a:solidFill>
            </a:endParaRPr>
          </a:p>
          <a:p>
            <a:pPr marL="719999" lvl="1" indent="-318724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>
                <a:solidFill>
                  <a:srgbClr val="002060"/>
                </a:solidFill>
              </a:rPr>
              <a:t>Cleaning after 10-15% decline maximizes performance</a:t>
            </a:r>
            <a:endParaRPr sz="3000">
              <a:solidFill>
                <a:srgbClr val="002060"/>
              </a:solidFill>
            </a:endParaRPr>
          </a:p>
          <a:p>
            <a:pPr marL="742950" lvl="1" indent="-33337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>
                <a:solidFill>
                  <a:srgbClr val="002060"/>
                </a:solidFill>
              </a:rPr>
              <a:t>Waiting too long reduces performance and lifespan</a:t>
            </a:r>
            <a:endParaRPr sz="3000">
              <a:solidFill>
                <a:srgbClr val="002060"/>
              </a:solidFill>
            </a:endParaRPr>
          </a:p>
        </p:txBody>
      </p:sp>
      <p:sp>
        <p:nvSpPr>
          <p:cNvPr id="645" name="Google Shape;645;gec81270c25_0_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62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ec81270c25_0_117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Normalized Permeate Flow</a:t>
            </a:r>
          </a:p>
        </p:txBody>
      </p:sp>
      <p:sp>
        <p:nvSpPr>
          <p:cNvPr id="645" name="Google Shape;645;gec81270c25_0_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63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B3EEA-A665-42EB-881E-9EB9167BC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42" y="2071498"/>
            <a:ext cx="7278116" cy="271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E93A0-0D5F-46B0-AD95-41B0099C8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733" y="5133215"/>
            <a:ext cx="5258534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0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ec81270c25_0_141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100345"/>
                </a:solidFill>
              </a:rPr>
              <a:t>Membrane Health Degradation</a:t>
            </a:r>
            <a:endParaRPr sz="3600" b="1" dirty="0">
              <a:solidFill>
                <a:srgbClr val="100345"/>
              </a:solidFill>
            </a:endParaRPr>
          </a:p>
        </p:txBody>
      </p:sp>
      <p:sp>
        <p:nvSpPr>
          <p:cNvPr id="651" name="Google Shape;651;gec81270c25_0_141"/>
          <p:cNvSpPr txBox="1">
            <a:spLocks noGrp="1"/>
          </p:cNvSpPr>
          <p:nvPr>
            <p:ph type="body" idx="1"/>
          </p:nvPr>
        </p:nvSpPr>
        <p:spPr>
          <a:xfrm>
            <a:off x="457200" y="1409750"/>
            <a:ext cx="8229600" cy="4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0000"/>
                </a:solidFill>
              </a:rPr>
              <a:t>Scale</a:t>
            </a:r>
            <a:endParaRPr sz="3000" b="1" dirty="0">
              <a:solidFill>
                <a:srgbClr val="FF0000"/>
              </a:solidFill>
            </a:endParaRPr>
          </a:p>
          <a:p>
            <a:pPr marL="719999" lvl="1" indent="-30443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Effects the backend of the system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0443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Mineral build up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0443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Lower permeate flow, higher pressure, higher salt passage</a:t>
            </a:r>
            <a:endParaRPr sz="3000" dirty="0">
              <a:solidFill>
                <a:srgbClr val="002060"/>
              </a:solidFill>
            </a:endParaRPr>
          </a:p>
          <a:p>
            <a:pPr marL="0" lvl="0" indent="45720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B050"/>
                </a:solidFill>
              </a:rPr>
              <a:t>Fouling</a:t>
            </a:r>
            <a:endParaRPr sz="3000" b="1" dirty="0">
              <a:solidFill>
                <a:srgbClr val="00B050"/>
              </a:solidFill>
            </a:endParaRPr>
          </a:p>
          <a:p>
            <a:pPr marL="719999" lvl="1" indent="-304436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Effects the frontend of the system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04436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Organic material build up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04436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higher pressure, lower permeate flow, lower salt passage</a:t>
            </a:r>
            <a:endParaRPr sz="3000" dirty="0">
              <a:solidFill>
                <a:srgbClr val="002060"/>
              </a:solidFill>
            </a:endParaRPr>
          </a:p>
          <a:p>
            <a:pPr marL="0" lvl="0" indent="45720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Oxidation</a:t>
            </a:r>
            <a:endParaRPr sz="3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719999" lvl="1" indent="-304436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Effects the whole system but starts at frontend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04436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lower pressure, lower permeate flow, higher salt passage</a:t>
            </a:r>
            <a:endParaRPr sz="3000" dirty="0">
              <a:solidFill>
                <a:srgbClr val="002060"/>
              </a:solidFill>
            </a:endParaRPr>
          </a:p>
        </p:txBody>
      </p:sp>
      <p:sp>
        <p:nvSpPr>
          <p:cNvPr id="652" name="Google Shape;652;gec81270c25_0_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64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ec81270c25_0_111"/>
          <p:cNvSpPr txBox="1">
            <a:spLocks noGrp="1"/>
          </p:cNvSpPr>
          <p:nvPr>
            <p:ph type="title"/>
          </p:nvPr>
        </p:nvSpPr>
        <p:spPr>
          <a:xfrm>
            <a:off x="120912" y="266738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General Membrane Cleaning Guidelines</a:t>
            </a:r>
          </a:p>
        </p:txBody>
      </p:sp>
      <p:sp>
        <p:nvSpPr>
          <p:cNvPr id="665" name="Google Shape;665;gec81270c25_0_111"/>
          <p:cNvSpPr txBox="1">
            <a:spLocks noGrp="1"/>
          </p:cNvSpPr>
          <p:nvPr>
            <p:ph type="body" idx="1"/>
          </p:nvPr>
        </p:nvSpPr>
        <p:spPr>
          <a:xfrm>
            <a:off x="457200" y="1181687"/>
            <a:ext cx="8229600" cy="56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Determine location of fouling or scaling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Obtain detailed feed water source analysis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Identify pH and temperature limits of membrane element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Permeate flush between cleanings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Permeate for cleaning chemical solution preparation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Inspect CIP tank prior to each cleaning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Measure pH during cleaning: adjust pH when needed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Typical cleaning pH limits 3.5 – 10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Harsh cleaning pH limits 2 - 12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Chemical solution preparation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Alkaline cleanings at elevated temperatures: 35°C (95°F)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Acid cleanings can be carried out at minimum 25°C (77°F)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When using commercial cleaners</a:t>
            </a:r>
            <a:endParaRPr sz="3000" dirty="0">
              <a:solidFill>
                <a:srgbClr val="002060"/>
              </a:solidFill>
            </a:endParaRPr>
          </a:p>
          <a:p>
            <a:pPr marL="720000" lvl="2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Never use household cleaners</a:t>
            </a:r>
            <a:endParaRPr sz="3000" dirty="0">
              <a:solidFill>
                <a:srgbClr val="002060"/>
              </a:solidFill>
            </a:endParaRPr>
          </a:p>
        </p:txBody>
      </p:sp>
      <p:sp>
        <p:nvSpPr>
          <p:cNvPr id="666" name="Google Shape;666;gec81270c25_0_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65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ec81270c25_0_148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</a:rPr>
              <a:t>Membrane Clean-in-Place System</a:t>
            </a:r>
          </a:p>
        </p:txBody>
      </p:sp>
      <p:pic>
        <p:nvPicPr>
          <p:cNvPr id="672" name="Google Shape;672;gec81270c25_0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62138"/>
            <a:ext cx="8839199" cy="5019633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ec81270c25_0_1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66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ec81270c25_0_192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Membrane Cleaning Types</a:t>
            </a:r>
          </a:p>
        </p:txBody>
      </p:sp>
      <p:sp>
        <p:nvSpPr>
          <p:cNvPr id="679" name="Google Shape;679;gec81270c25_0_192"/>
          <p:cNvSpPr txBox="1">
            <a:spLocks noGrp="1"/>
          </p:cNvSpPr>
          <p:nvPr>
            <p:ph type="body" idx="1"/>
          </p:nvPr>
        </p:nvSpPr>
        <p:spPr>
          <a:xfrm>
            <a:off x="457200" y="1409750"/>
            <a:ext cx="8229600" cy="4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0000"/>
                </a:solidFill>
              </a:rPr>
              <a:t>Scale</a:t>
            </a:r>
            <a:endParaRPr sz="3000" b="1" dirty="0">
              <a:solidFill>
                <a:srgbClr val="FF0000"/>
              </a:solidFill>
            </a:endParaRPr>
          </a:p>
          <a:p>
            <a:pPr marL="719999" lvl="1" indent="-29014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Dissolve mineral build up with low pH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90149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Minerals can solidify the membrane material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247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Can prevent membrane from producing permeate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2476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Results in need for membrane replacement</a:t>
            </a:r>
            <a:endParaRPr sz="3000" dirty="0">
              <a:solidFill>
                <a:srgbClr val="002060"/>
              </a:solidFill>
            </a:endParaRPr>
          </a:p>
          <a:p>
            <a:pPr marL="0" lvl="0" indent="45720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B050"/>
                </a:solidFill>
              </a:rPr>
              <a:t>Fouling</a:t>
            </a:r>
            <a:endParaRPr sz="3000" b="1" dirty="0">
              <a:solidFill>
                <a:srgbClr val="00B050"/>
              </a:solidFill>
            </a:endParaRPr>
          </a:p>
          <a:p>
            <a:pPr marL="719999" lvl="1" indent="-29014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Break down organic material with high pH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9014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Organics can break down membrane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2476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Can behave similarly to oxidation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2476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repeated organic breakdown results in the need for membrane replacement</a:t>
            </a:r>
            <a:endParaRPr sz="3000" dirty="0">
              <a:solidFill>
                <a:srgbClr val="002060"/>
              </a:solidFill>
            </a:endParaRPr>
          </a:p>
          <a:p>
            <a:pPr marL="0" lvl="0" indent="45720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Oxidation</a:t>
            </a:r>
            <a:endParaRPr sz="3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719999" lvl="1" indent="-29014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This cannot be cleaned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29014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Severe oxidation results in membrane replacement</a:t>
            </a:r>
            <a:endParaRPr sz="3000" dirty="0">
              <a:solidFill>
                <a:srgbClr val="002060"/>
              </a:solidFill>
            </a:endParaRPr>
          </a:p>
        </p:txBody>
      </p:sp>
      <p:sp>
        <p:nvSpPr>
          <p:cNvPr id="680" name="Google Shape;680;gec81270c25_0_1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67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ec81270c25_0_170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Membrane Cleaning Types</a:t>
            </a:r>
          </a:p>
        </p:txBody>
      </p:sp>
      <p:sp>
        <p:nvSpPr>
          <p:cNvPr id="686" name="Google Shape;686;gec81270c25_0_170"/>
          <p:cNvSpPr txBox="1">
            <a:spLocks noGrp="1"/>
          </p:cNvSpPr>
          <p:nvPr>
            <p:ph type="body" idx="1"/>
          </p:nvPr>
        </p:nvSpPr>
        <p:spPr>
          <a:xfrm>
            <a:off x="457200" y="1409750"/>
            <a:ext cx="8229600" cy="4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2060"/>
                </a:solidFill>
              </a:rPr>
              <a:t>High or Low pH Cleaning?</a:t>
            </a:r>
            <a:endParaRPr sz="3000" dirty="0">
              <a:solidFill>
                <a:srgbClr val="002060"/>
              </a:solidFill>
            </a:endParaRPr>
          </a:p>
          <a:p>
            <a:pPr marL="719999" lvl="1" indent="-347299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BOTH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30480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Typically, high pH then low pH</a:t>
            </a:r>
            <a:endParaRPr sz="3000" dirty="0">
              <a:solidFill>
                <a:srgbClr val="002060"/>
              </a:solidFill>
            </a:endParaRPr>
          </a:p>
          <a:p>
            <a:pPr marL="742950" lvl="1" indent="-3619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Monitor the membrane degradation to determine what type of cleaning is needed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30480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Membrane autopsies are helpful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30480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Feed water analysis is helpful</a:t>
            </a:r>
            <a:endParaRPr sz="3000" dirty="0">
              <a:solidFill>
                <a:srgbClr val="002060"/>
              </a:solidFill>
            </a:endParaRPr>
          </a:p>
          <a:p>
            <a:pPr marL="1143000" lvl="2" indent="-30480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</a:pPr>
            <a:r>
              <a:rPr lang="en-US" sz="3000" dirty="0">
                <a:solidFill>
                  <a:srgbClr val="002060"/>
                </a:solidFill>
              </a:rPr>
              <a:t>Trial and error can be helpful</a:t>
            </a:r>
            <a:endParaRPr sz="3000" dirty="0">
              <a:solidFill>
                <a:srgbClr val="002060"/>
              </a:solidFill>
            </a:endParaRPr>
          </a:p>
        </p:txBody>
      </p:sp>
      <p:sp>
        <p:nvSpPr>
          <p:cNvPr id="687" name="Google Shape;687;gec81270c25_0_1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68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ec81270c25_0_181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Membrane Cleaning</a:t>
            </a:r>
          </a:p>
        </p:txBody>
      </p:sp>
      <p:sp>
        <p:nvSpPr>
          <p:cNvPr id="694" name="Google Shape;694;gec81270c25_0_1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69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B11B6-B856-4AB3-9475-4CDDF1B28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37" y="1952419"/>
            <a:ext cx="7173326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5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/>
        </p:nvSpPr>
        <p:spPr>
          <a:xfrm>
            <a:off x="1357290" y="857232"/>
            <a:ext cx="7243412" cy="2196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Iron and Manganese</a:t>
            </a:r>
            <a:endParaRPr/>
          </a:p>
          <a:p>
            <a:pPr marL="1371600" marR="0" lvl="1" indent="-9144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AutoNum type="alphaLcParenR"/>
            </a:pPr>
            <a:r>
              <a:rPr lang="en-US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Soluble </a:t>
            </a:r>
            <a:endParaRPr/>
          </a:p>
          <a:p>
            <a:pPr marL="1371600" marR="0" lvl="1" indent="-9144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AutoNum type="alphaLcParenR"/>
            </a:pPr>
            <a:r>
              <a:rPr lang="en-US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Insoluble</a:t>
            </a:r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7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ec81270c25_0_181"/>
          <p:cNvSpPr txBox="1">
            <a:spLocks noGrp="1"/>
          </p:cNvSpPr>
          <p:nvPr>
            <p:ph type="title"/>
          </p:nvPr>
        </p:nvSpPr>
        <p:spPr>
          <a:xfrm>
            <a:off x="457200" y="266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002060"/>
                </a:solidFill>
              </a:rPr>
              <a:t>Membrane Autopsy</a:t>
            </a:r>
          </a:p>
        </p:txBody>
      </p:sp>
      <p:sp>
        <p:nvSpPr>
          <p:cNvPr id="694" name="Google Shape;694;gec81270c25_0_1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70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E5185-551B-4F4F-A501-B817CE4F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36" y="1211941"/>
            <a:ext cx="4514528" cy="50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290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ec81270c25_0_175"/>
          <p:cNvSpPr txBox="1">
            <a:spLocks noGrp="1"/>
          </p:cNvSpPr>
          <p:nvPr>
            <p:ph type="title"/>
          </p:nvPr>
        </p:nvSpPr>
        <p:spPr>
          <a:xfrm>
            <a:off x="494985" y="2221992"/>
            <a:ext cx="8191815" cy="3574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br>
              <a:rPr lang="en-US" sz="3600" b="1" dirty="0">
                <a:solidFill>
                  <a:srgbClr val="100345"/>
                </a:solidFill>
              </a:rPr>
            </a:br>
            <a:br>
              <a:rPr lang="en-US" sz="3600" b="1" dirty="0">
                <a:solidFill>
                  <a:srgbClr val="100345"/>
                </a:solidFill>
              </a:rPr>
            </a:br>
            <a:br>
              <a:rPr lang="en-US" sz="3600" b="1" dirty="0">
                <a:solidFill>
                  <a:srgbClr val="100345"/>
                </a:solidFill>
              </a:rPr>
            </a:br>
            <a:r>
              <a:rPr lang="en-US" sz="3600" b="1" dirty="0">
                <a:solidFill>
                  <a:srgbClr val="100345"/>
                </a:solidFill>
              </a:rPr>
              <a:t>Thank You</a:t>
            </a:r>
            <a:br>
              <a:rPr lang="en-US" sz="3600" b="1" dirty="0">
                <a:solidFill>
                  <a:srgbClr val="100345"/>
                </a:solidFill>
              </a:rPr>
            </a:br>
            <a:r>
              <a:rPr lang="en-US" sz="3600" b="1" dirty="0">
                <a:solidFill>
                  <a:srgbClr val="100345"/>
                </a:solidFill>
              </a:rPr>
              <a:t>&amp; </a:t>
            </a:r>
            <a:br>
              <a:rPr lang="en-US" sz="3600" b="1" dirty="0">
                <a:solidFill>
                  <a:srgbClr val="100345"/>
                </a:solidFill>
              </a:rPr>
            </a:br>
            <a:r>
              <a:rPr lang="en-US" sz="3600" b="1" dirty="0">
                <a:solidFill>
                  <a:srgbClr val="100345"/>
                </a:solidFill>
              </a:rPr>
              <a:t>Questions?</a:t>
            </a:r>
            <a:br>
              <a:rPr lang="en-US" sz="3600" b="1" dirty="0">
                <a:solidFill>
                  <a:srgbClr val="100345"/>
                </a:solidFill>
              </a:rPr>
            </a:br>
            <a:r>
              <a:rPr lang="en-US" sz="3600" b="1" dirty="0">
                <a:solidFill>
                  <a:srgbClr val="100345"/>
                </a:solidFill>
                <a:hlinkClick r:id="rId3"/>
              </a:rPr>
              <a:t>Service@dropwater.ca</a:t>
            </a:r>
            <a:br>
              <a:rPr lang="en-US" sz="3600" b="1" dirty="0">
                <a:solidFill>
                  <a:srgbClr val="100345"/>
                </a:solidFill>
              </a:rPr>
            </a:br>
            <a:r>
              <a:rPr lang="en-US" sz="3600" b="1" dirty="0">
                <a:solidFill>
                  <a:srgbClr val="100345"/>
                </a:solidFill>
                <a:hlinkClick r:id="rId4"/>
              </a:rPr>
              <a:t>Systems@dropwater.ca</a:t>
            </a:r>
            <a:br>
              <a:rPr lang="en-US" sz="3600" b="1" dirty="0">
                <a:solidFill>
                  <a:srgbClr val="100345"/>
                </a:solidFill>
              </a:rPr>
            </a:br>
            <a:br>
              <a:rPr lang="en-US" sz="3600" b="1" dirty="0">
                <a:solidFill>
                  <a:srgbClr val="100345"/>
                </a:solidFill>
              </a:rPr>
            </a:br>
            <a:endParaRPr sz="3600" b="1" dirty="0">
              <a:solidFill>
                <a:srgbClr val="100345"/>
              </a:solidFill>
            </a:endParaRPr>
          </a:p>
        </p:txBody>
      </p:sp>
      <p:sp>
        <p:nvSpPr>
          <p:cNvPr id="701" name="Google Shape;701;gec81270c25_0_1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71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2" name="Picture 1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1EB3205D-46E1-CB4B-0E01-9C6B1D6C6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272" y="133402"/>
            <a:ext cx="2800922" cy="25366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959383" y="1147059"/>
            <a:ext cx="2900135" cy="5218179"/>
            <a:chOff x="2057400" y="1147058"/>
            <a:chExt cx="3866846" cy="5218179"/>
          </a:xfrm>
        </p:grpSpPr>
        <p:pic>
          <p:nvPicPr>
            <p:cNvPr id="163" name="Google Shape;163;p10" descr="Image result for Fe Eh Ph diagra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57400" y="1577136"/>
              <a:ext cx="3866846" cy="4788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0"/>
            <p:cNvSpPr/>
            <p:nvPr/>
          </p:nvSpPr>
          <p:spPr>
            <a:xfrm>
              <a:off x="3903690" y="1147058"/>
              <a:ext cx="10525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Iron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4234726" y="3754877"/>
              <a:ext cx="525293" cy="972766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10"/>
          <p:cNvGrpSpPr/>
          <p:nvPr/>
        </p:nvGrpSpPr>
        <p:grpSpPr>
          <a:xfrm>
            <a:off x="3838970" y="1156947"/>
            <a:ext cx="4646452" cy="5494495"/>
            <a:chOff x="5896847" y="1156947"/>
            <a:chExt cx="6195268" cy="5494495"/>
          </a:xfrm>
        </p:grpSpPr>
        <p:pic>
          <p:nvPicPr>
            <p:cNvPr id="167" name="Google Shape;167;p10" descr="Image result for Mn Eh Ph diagram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75296" y="1601414"/>
              <a:ext cx="3888812" cy="4788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0"/>
            <p:cNvSpPr/>
            <p:nvPr/>
          </p:nvSpPr>
          <p:spPr>
            <a:xfrm>
              <a:off x="9265225" y="1156947"/>
              <a:ext cx="254420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Manganese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5896847" y="6282110"/>
              <a:ext cx="61952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Source: http://edafologia.ugr.es</a:t>
              </a: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0076031" y="2964481"/>
              <a:ext cx="525293" cy="972766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0"/>
          <p:cNvSpPr txBox="1"/>
          <p:nvPr/>
        </p:nvSpPr>
        <p:spPr>
          <a:xfrm>
            <a:off x="714348" y="71414"/>
            <a:ext cx="8229600" cy="96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Pourbaix Diagrams for Fe &amp; Mn</a:t>
            </a:r>
            <a:endParaRPr sz="3600" b="1">
              <a:solidFill>
                <a:srgbClr val="1003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8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>
            <a:spLocks noGrp="1"/>
          </p:cNvSpPr>
          <p:nvPr>
            <p:ph type="title"/>
          </p:nvPr>
        </p:nvSpPr>
        <p:spPr>
          <a:xfrm>
            <a:off x="152400" y="428604"/>
            <a:ext cx="8991600" cy="135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0345"/>
              </a:buClr>
              <a:buSzPts val="4000"/>
              <a:buFont typeface="Calibri"/>
              <a:buNone/>
            </a:pPr>
            <a:r>
              <a:rPr lang="en-US" sz="4000" b="1" dirty="0" err="1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Pourbaix</a:t>
            </a:r>
            <a:r>
              <a:rPr lang="en-US" sz="4000" b="1" dirty="0">
                <a:solidFill>
                  <a:srgbClr val="100345"/>
                </a:solidFill>
                <a:latin typeface="Calibri"/>
                <a:ea typeface="Calibri"/>
                <a:cs typeface="Calibri"/>
                <a:sym typeface="Calibri"/>
              </a:rPr>
              <a:t> Diagram (Electrode potential/ PH diagram)</a:t>
            </a:r>
            <a:endParaRPr sz="4000" b="1" dirty="0">
              <a:solidFill>
                <a:srgbClr val="1003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14475" y="2236788"/>
            <a:ext cx="6696075" cy="3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1"/>
          <p:cNvSpPr txBox="1">
            <a:spLocks noGrp="1"/>
          </p:cNvSpPr>
          <p:nvPr>
            <p:ph type="sldNum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4020337" y="6130969"/>
            <a:ext cx="50016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http://edafologia.ugr.es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1514</Words>
  <Application>Microsoft Office PowerPoint</Application>
  <PresentationFormat>On-screen Show (4:3)</PresentationFormat>
  <Paragraphs>355</Paragraphs>
  <Slides>71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Aparajita</vt:lpstr>
      <vt:lpstr>Arial</vt:lpstr>
      <vt:lpstr>Berlin Sans FB Demi</vt:lpstr>
      <vt:lpstr>Bodoni MT</vt:lpstr>
      <vt:lpstr>Calibri</vt:lpstr>
      <vt:lpstr>Centaur</vt:lpstr>
      <vt:lpstr>Noto Sans Symbols</vt:lpstr>
      <vt:lpstr>Times New Roman</vt:lpstr>
      <vt:lpstr>Tw Cen MT Condensed Extra Bold</vt:lpstr>
      <vt:lpstr>Wingdings</vt:lpstr>
      <vt:lpstr>Office Theme</vt:lpstr>
      <vt:lpstr>Imagen de mapa de bits</vt:lpstr>
      <vt:lpstr>Operation and Maintenance of Biofiltration and RO Systems</vt:lpstr>
      <vt:lpstr>Definition</vt:lpstr>
      <vt:lpstr>Biofilm</vt:lpstr>
      <vt:lpstr>Removal Mechanisms</vt:lpstr>
      <vt:lpstr>PowerPoint Presentation</vt:lpstr>
      <vt:lpstr>PowerPoint Presentation</vt:lpstr>
      <vt:lpstr>PowerPoint Presentation</vt:lpstr>
      <vt:lpstr>PowerPoint Presentation</vt:lpstr>
      <vt:lpstr>Pourbaix Diagram (Electrode potential/ PH diagram)</vt:lpstr>
      <vt:lpstr>Pourbaix Diagram of Nitrogen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Nutritional Balance</vt:lpstr>
      <vt:lpstr>Nutritional Balance</vt:lpstr>
      <vt:lpstr>Nutritional Balance</vt:lpstr>
      <vt:lpstr>Nutritional Balance</vt:lpstr>
      <vt:lpstr>PowerPoint Presentation</vt:lpstr>
      <vt:lpstr>PowerPoint Presentation</vt:lpstr>
      <vt:lpstr>Biofilm is Predominately Extracellular Polymeric Substances (EPS)</vt:lpstr>
      <vt:lpstr>PowerPoint Presentation</vt:lpstr>
      <vt:lpstr>PowerPoint Presentation</vt:lpstr>
      <vt:lpstr>Bacterial Growth</vt:lpstr>
      <vt:lpstr> Biofilter Performance Drivers and Their Impact </vt:lpstr>
      <vt:lpstr>Water Quality Monitoring</vt:lpstr>
      <vt:lpstr>Recommended Biofilter Monitoring During Routine Operations</vt:lpstr>
      <vt:lpstr> Optimization Strategies </vt:lpstr>
      <vt:lpstr>Backwashing and Air Scour Frequency</vt:lpstr>
      <vt:lpstr>Operation and Maintenance</vt:lpstr>
      <vt:lpstr>Operation and Maintenance of Reverse Osmosis System</vt:lpstr>
      <vt:lpstr>Reverse Osmosis</vt:lpstr>
      <vt:lpstr>Filtration Spectrum</vt:lpstr>
      <vt:lpstr>Filtration Spectrum Types</vt:lpstr>
      <vt:lpstr>Typical Flow Types</vt:lpstr>
      <vt:lpstr> Basic Reverse Osmosis Principle</vt:lpstr>
      <vt:lpstr>The Spiral Wound Membrane</vt:lpstr>
      <vt:lpstr>Typical Reverse Osmosis Equipment</vt:lpstr>
      <vt:lpstr>One Stage RO System</vt:lpstr>
      <vt:lpstr>2 Stages RO system</vt:lpstr>
      <vt:lpstr>RO System for Saline Water</vt:lpstr>
      <vt:lpstr>RO Skid with Antiscalant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 Overview</vt:lpstr>
      <vt:lpstr>Monitoring Reverse Osmosis Numbers</vt:lpstr>
      <vt:lpstr>How to Monitor Reverse Osmosis Performance</vt:lpstr>
      <vt:lpstr>Normalized Parameters</vt:lpstr>
      <vt:lpstr>Reverse Osmosis Maintenance</vt:lpstr>
      <vt:lpstr>Normalized Permeate Flow</vt:lpstr>
      <vt:lpstr>Normalized Permeate Flow</vt:lpstr>
      <vt:lpstr>Membrane Health Degradation</vt:lpstr>
      <vt:lpstr>General Membrane Cleaning Guidelines</vt:lpstr>
      <vt:lpstr>Membrane Clean-in-Place System</vt:lpstr>
      <vt:lpstr>Membrane Cleaning Types</vt:lpstr>
      <vt:lpstr>Membrane Cleaning Types</vt:lpstr>
      <vt:lpstr>Membrane Cleaning</vt:lpstr>
      <vt:lpstr>Membrane Autopsy</vt:lpstr>
      <vt:lpstr>   Thank You &amp;  Questions? Service@dropwater.ca Systems@dropwater.ca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 and Maintenance of Biofiltration and RO Systems</dc:title>
  <dc:creator>User</dc:creator>
  <cp:lastModifiedBy>Babak Roshani</cp:lastModifiedBy>
  <cp:revision>38</cp:revision>
  <cp:lastPrinted>2022-04-11T20:08:04Z</cp:lastPrinted>
  <dcterms:created xsi:type="dcterms:W3CDTF">2021-08-29T16:58:01Z</dcterms:created>
  <dcterms:modified xsi:type="dcterms:W3CDTF">2023-06-13T01:49:11Z</dcterms:modified>
</cp:coreProperties>
</file>