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71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2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2"/>
    <p:restoredTop sz="94651"/>
  </p:normalViewPr>
  <p:slideViewPr>
    <p:cSldViewPr snapToGrid="0" snapToObjects="1" showGuides="1">
      <p:cViewPr varScale="1">
        <p:scale>
          <a:sx n="114" d="100"/>
          <a:sy n="114" d="100"/>
        </p:scale>
        <p:origin x="6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30438" y="2624442"/>
            <a:ext cx="8531123" cy="147161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20DFF8B-0CA2-444E-B3B8-516B41CBE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4"/>
          <a:stretch/>
        </p:blipFill>
        <p:spPr bwMode="auto">
          <a:xfrm>
            <a:off x="5397231" y="745523"/>
            <a:ext cx="1168573" cy="143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5C5819-15D5-134D-9ACE-EB35435DD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3914" y="4598843"/>
            <a:ext cx="6337921" cy="536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7498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5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23" y="335242"/>
            <a:ext cx="10630647" cy="106967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224" y="1795742"/>
            <a:ext cx="10654552" cy="3511364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83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39781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38585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2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449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934B5-63C9-2842-AB2D-E575537010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9937" y="3045791"/>
            <a:ext cx="6365875" cy="92868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5217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7788" y="2603500"/>
            <a:ext cx="4214812" cy="1873250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1789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or Large Graphic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32" y="5791200"/>
            <a:ext cx="3552445" cy="7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or Large Graphics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4"/>
          <a:stretch/>
        </p:blipFill>
        <p:spPr bwMode="auto">
          <a:xfrm>
            <a:off x="11209866" y="5780616"/>
            <a:ext cx="607785" cy="74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85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224" y="335242"/>
            <a:ext cx="10515600" cy="1069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24" y="1795742"/>
            <a:ext cx="10515600" cy="3511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FFFE-D9D4-D649-9D1F-5FA64CDC0CC2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898C-0EB9-3C44-9E25-661E8EC4CB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ppt screen_Header_6-9_1920x1080 Wid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171"/>
            <a:ext cx="12196659" cy="13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5780616"/>
            <a:ext cx="3553126" cy="74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4" r:id="rId4"/>
    <p:sldLayoutId id="2147483655" r:id="rId5"/>
    <p:sldLayoutId id="2147483663" r:id="rId6"/>
    <p:sldLayoutId id="2147483660" r:id="rId7"/>
    <p:sldLayoutId id="2147483662" r:id="rId8"/>
    <p:sldLayoutId id="2147483664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AD0053-8966-2647-86CC-EEE2E46B5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Water and Wastewater Technician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81075-FE89-FD46-A299-C39C9A64CC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Darren Demchuk, Chair - WWW</a:t>
            </a:r>
          </a:p>
        </p:txBody>
      </p:sp>
    </p:spTree>
    <p:extLst>
      <p:ext uri="{BB962C8B-B14F-4D97-AF65-F5344CB8AC3E}">
        <p14:creationId xmlns:p14="http://schemas.microsoft.com/office/powerpoint/2010/main" val="256906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Courses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WWWT 1191 Industry Practicum</a:t>
            </a:r>
          </a:p>
          <a:p>
            <a:pPr lvl="1"/>
            <a:r>
              <a:rPr lang="en-CA" dirty="0"/>
              <a:t>Examples of industry practicum employers:</a:t>
            </a:r>
          </a:p>
          <a:p>
            <a:pPr lvl="2"/>
            <a:r>
              <a:rPr lang="en-CA" dirty="0"/>
              <a:t>EPCOR </a:t>
            </a:r>
          </a:p>
          <a:p>
            <a:pPr lvl="2"/>
            <a:r>
              <a:rPr lang="en-CA" dirty="0"/>
              <a:t>Town of Edson</a:t>
            </a:r>
          </a:p>
          <a:p>
            <a:pPr lvl="2"/>
            <a:r>
              <a:rPr lang="en-CA" dirty="0"/>
              <a:t>Strathcona County</a:t>
            </a:r>
          </a:p>
          <a:p>
            <a:pPr lvl="2"/>
            <a:r>
              <a:rPr lang="en-CA" dirty="0"/>
              <a:t>City of Red Deer</a:t>
            </a:r>
          </a:p>
          <a:p>
            <a:pPr lvl="2"/>
            <a:r>
              <a:rPr lang="en-CA" dirty="0"/>
              <a:t>City of Spruce Grove</a:t>
            </a:r>
          </a:p>
          <a:p>
            <a:pPr lvl="2"/>
            <a:r>
              <a:rPr lang="en-CA" dirty="0"/>
              <a:t>Dow Chemical</a:t>
            </a:r>
          </a:p>
          <a:p>
            <a:pPr lvl="2"/>
            <a:r>
              <a:rPr lang="en-CA" dirty="0"/>
              <a:t>Many more…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4114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0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Admission Requirements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55812" y="1720050"/>
            <a:ext cx="4040188" cy="1635125"/>
          </a:xfrm>
        </p:spPr>
        <p:txBody>
          <a:bodyPr/>
          <a:lstStyle/>
          <a:p>
            <a:r>
              <a:rPr lang="en-CA" dirty="0"/>
              <a:t>Grade 12 English</a:t>
            </a:r>
          </a:p>
          <a:p>
            <a:r>
              <a:rPr lang="en-CA" dirty="0"/>
              <a:t>Grade 11 Math</a:t>
            </a:r>
          </a:p>
          <a:p>
            <a:r>
              <a:rPr lang="en-CA" dirty="0"/>
              <a:t>Grade 11 Science (one)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977" y="3124342"/>
            <a:ext cx="8063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CA" sz="2400" dirty="0"/>
              <a:t>  Career Investigation not required but recommended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480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Post Graduation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/>
          <a:lstStyle/>
          <a:p>
            <a:r>
              <a:rPr lang="en-CA" dirty="0"/>
              <a:t>Graduates find employment with:</a:t>
            </a:r>
          </a:p>
          <a:p>
            <a:pPr lvl="1"/>
            <a:r>
              <a:rPr lang="en-CA" dirty="0"/>
              <a:t>Cities, Towns, Villages, Counties, &amp; Municipal Districts</a:t>
            </a:r>
          </a:p>
          <a:p>
            <a:pPr lvl="1"/>
            <a:r>
              <a:rPr lang="en-CA" dirty="0"/>
              <a:t> Private Water and Wastewater Maintenance Companies</a:t>
            </a:r>
          </a:p>
          <a:p>
            <a:pPr lvl="1"/>
            <a:r>
              <a:rPr lang="en-CA" dirty="0"/>
              <a:t>Water and Wastewater suppliers</a:t>
            </a:r>
          </a:p>
          <a:p>
            <a:pPr lvl="1"/>
            <a:r>
              <a:rPr lang="en-CA" dirty="0"/>
              <a:t>Municipal Engineering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5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Program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r>
              <a:rPr lang="en-CA" dirty="0"/>
              <a:t>Full Time Day program worth 90 continuing education units (CEU) with attendance requirement met through Alberta Environment &amp; Protected Areas</a:t>
            </a:r>
          </a:p>
          <a:p>
            <a:pPr>
              <a:buNone/>
            </a:pP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1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NAIT Industry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Continuing Education Department</a:t>
            </a:r>
          </a:p>
          <a:p>
            <a:pPr lvl="1"/>
            <a:r>
              <a:rPr lang="en-US" dirty="0"/>
              <a:t>Individual registrations to multiple areas including business, technologies, etc. via classroom, online or a combination  </a:t>
            </a:r>
          </a:p>
          <a:p>
            <a:r>
              <a:rPr lang="en-US" b="1" dirty="0"/>
              <a:t>Cooperate/International Training Department</a:t>
            </a:r>
          </a:p>
          <a:p>
            <a:pPr lvl="1"/>
            <a:r>
              <a:rPr lang="en-US" dirty="0"/>
              <a:t>Customized training for groups/clients in areas of business leadership, trades and technologies, international and aboriginal initiatives</a:t>
            </a:r>
          </a:p>
        </p:txBody>
      </p:sp>
    </p:spTree>
    <p:extLst>
      <p:ext uri="{BB962C8B-B14F-4D97-AF65-F5344CB8AC3E}">
        <p14:creationId xmlns:p14="http://schemas.microsoft.com/office/powerpoint/2010/main" val="44202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Continuing Education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Theory courses: flexible, self-paced online format, 4 months to complete.</a:t>
            </a:r>
          </a:p>
          <a:p>
            <a:endParaRPr lang="en-US" sz="2400" dirty="0"/>
          </a:p>
          <a:p>
            <a:r>
              <a:rPr lang="en-US" sz="2400" dirty="0"/>
              <a:t>Recognized by Alberta Environment &amp; Protected Areas for CEUs.</a:t>
            </a:r>
          </a:p>
          <a:p>
            <a:endParaRPr lang="en-US" sz="2400" dirty="0"/>
          </a:p>
          <a:p>
            <a:pPr algn="ctr"/>
            <a:r>
              <a:rPr lang="en-US" sz="2400" dirty="0"/>
              <a:t>Please visit our website www.nait.ca for more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800" b="1" dirty="0"/>
              <a:t>WWW Contact Info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/>
              <a:t>Darren Demchuk, Chair</a:t>
            </a:r>
          </a:p>
          <a:p>
            <a:pPr lvl="1"/>
            <a:r>
              <a:rPr lang="en-CA" dirty="0"/>
              <a:t>demchukd@nait.ca</a:t>
            </a:r>
            <a:endParaRPr lang="en-US" dirty="0"/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WWW program general email</a:t>
            </a:r>
          </a:p>
          <a:p>
            <a:pPr lvl="1"/>
            <a:r>
              <a:rPr lang="en-CA" dirty="0"/>
              <a:t>www@nait.ca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Any other info. refer to www.nait.ca</a:t>
            </a:r>
          </a:p>
          <a:p>
            <a:pPr marL="0" indent="0">
              <a:buNone/>
            </a:pPr>
            <a:endParaRPr lang="en-CA" dirty="0"/>
          </a:p>
          <a:p>
            <a:pPr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778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CA" sz="4800" b="1" dirty="0"/>
              <a:t>WWW Program Overview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r>
              <a:rPr lang="en-CA" dirty="0"/>
              <a:t>One year certificate </a:t>
            </a:r>
          </a:p>
          <a:p>
            <a:r>
              <a:rPr lang="en-CA" dirty="0"/>
              <a:t>Three semesters</a:t>
            </a:r>
          </a:p>
          <a:p>
            <a:r>
              <a:rPr lang="en-CA" dirty="0"/>
              <a:t>Theory on Water and Wastewater Treatment, Water Distribution &amp; Wastewater Collection Systems aligned with ABC Need-to-Know Criteria</a:t>
            </a:r>
          </a:p>
          <a:p>
            <a:r>
              <a:rPr lang="en-CA" dirty="0"/>
              <a:t>Hands on lab training</a:t>
            </a:r>
          </a:p>
          <a:p>
            <a:r>
              <a:rPr lang="en-CA" dirty="0"/>
              <a:t>Industry Practicum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0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Program</a:t>
            </a:r>
            <a:r>
              <a:rPr lang="en-CA" sz="4800" dirty="0"/>
              <a:t> </a:t>
            </a:r>
            <a:r>
              <a:rPr lang="en-CA" sz="4800" b="1" dirty="0"/>
              <a:t>Locations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r>
              <a:rPr lang="en-CA" dirty="0"/>
              <a:t>NAIT Main Campus </a:t>
            </a:r>
          </a:p>
          <a:p>
            <a:pPr lvl="1"/>
            <a:r>
              <a:rPr lang="en-CA" dirty="0"/>
              <a:t>Four discipline specific labs</a:t>
            </a:r>
          </a:p>
          <a:p>
            <a:pPr lvl="1"/>
            <a:r>
              <a:rPr lang="en-CA" dirty="0"/>
              <a:t>Simulators, lab </a:t>
            </a:r>
            <a:br>
              <a:rPr lang="en-CA" dirty="0"/>
            </a:br>
            <a:r>
              <a:rPr lang="en-CA" dirty="0"/>
              <a:t>testing equipment, </a:t>
            </a:r>
            <a:br>
              <a:rPr lang="en-CA" dirty="0"/>
            </a:br>
            <a:r>
              <a:rPr lang="en-CA" dirty="0"/>
              <a:t>and www specific</a:t>
            </a:r>
            <a:br>
              <a:rPr lang="en-CA" dirty="0"/>
            </a:br>
            <a:r>
              <a:rPr lang="en-CA" dirty="0"/>
              <a:t>tools.</a:t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  <a:p>
            <a:pPr>
              <a:buNone/>
            </a:pPr>
            <a:endParaRPr lang="en-CA" dirty="0"/>
          </a:p>
          <a:p>
            <a:pPr lvl="1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674" y="2856979"/>
            <a:ext cx="60293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Semesters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4040188" cy="639762"/>
          </a:xfrm>
        </p:spPr>
        <p:txBody>
          <a:bodyPr/>
          <a:lstStyle/>
          <a:p>
            <a:r>
              <a:rPr lang="en-CA" sz="3200" dirty="0"/>
              <a:t>WWW Fall Intake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81200" y="2667001"/>
            <a:ext cx="4040188" cy="3311525"/>
          </a:xfrm>
        </p:spPr>
        <p:txBody>
          <a:bodyPr/>
          <a:lstStyle/>
          <a:p>
            <a:r>
              <a:rPr lang="en-CA" dirty="0"/>
              <a:t>Semester One (Theory) </a:t>
            </a:r>
          </a:p>
          <a:p>
            <a:pPr lvl="1"/>
            <a:r>
              <a:rPr lang="en-CA" dirty="0"/>
              <a:t>September to December</a:t>
            </a:r>
          </a:p>
          <a:p>
            <a:r>
              <a:rPr lang="en-CA" dirty="0"/>
              <a:t>Semester Two (Theory)</a:t>
            </a:r>
          </a:p>
          <a:p>
            <a:pPr lvl="1"/>
            <a:r>
              <a:rPr lang="en-CA" dirty="0"/>
              <a:t>January to April</a:t>
            </a:r>
          </a:p>
          <a:p>
            <a:r>
              <a:rPr lang="en-CA" dirty="0"/>
              <a:t>Semester Three </a:t>
            </a:r>
          </a:p>
          <a:p>
            <a:pPr marL="0" indent="0">
              <a:buNone/>
            </a:pPr>
            <a:r>
              <a:rPr lang="en-CA" dirty="0"/>
              <a:t>    (Industry Practicum)</a:t>
            </a:r>
          </a:p>
          <a:p>
            <a:pPr lvl="1"/>
            <a:r>
              <a:rPr lang="en-CA" dirty="0"/>
              <a:t>May to August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752600"/>
            <a:ext cx="4041775" cy="639762"/>
          </a:xfrm>
        </p:spPr>
        <p:txBody>
          <a:bodyPr/>
          <a:lstStyle/>
          <a:p>
            <a:r>
              <a:rPr lang="en-CA" sz="3200" dirty="0"/>
              <a:t>WWW Winter Intake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90801"/>
            <a:ext cx="4041775" cy="3387725"/>
          </a:xfrm>
        </p:spPr>
        <p:txBody>
          <a:bodyPr/>
          <a:lstStyle/>
          <a:p>
            <a:r>
              <a:rPr lang="en-CA" dirty="0"/>
              <a:t>Semester One (theory)</a:t>
            </a:r>
          </a:p>
          <a:p>
            <a:pPr lvl="1"/>
            <a:r>
              <a:rPr lang="en-CA" dirty="0"/>
              <a:t>January to April</a:t>
            </a:r>
          </a:p>
          <a:p>
            <a:r>
              <a:rPr lang="en-CA" dirty="0"/>
              <a:t>Semester Two </a:t>
            </a:r>
          </a:p>
          <a:p>
            <a:pPr>
              <a:buNone/>
            </a:pPr>
            <a:r>
              <a:rPr lang="en-CA" dirty="0"/>
              <a:t>	(Industry Practicum)</a:t>
            </a:r>
          </a:p>
          <a:p>
            <a:pPr lvl="1"/>
            <a:r>
              <a:rPr lang="en-CA" dirty="0"/>
              <a:t>May to August</a:t>
            </a:r>
            <a:endParaRPr lang="en-US" dirty="0"/>
          </a:p>
          <a:p>
            <a:r>
              <a:rPr lang="en-CA" dirty="0"/>
              <a:t>Semester Three (Theory)</a:t>
            </a:r>
          </a:p>
          <a:p>
            <a:pPr lvl="1"/>
            <a:r>
              <a:rPr lang="en-CA" dirty="0"/>
              <a:t>September to December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Courses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8" y="1404921"/>
            <a:ext cx="9423802" cy="3503244"/>
          </a:xfrm>
        </p:spPr>
        <p:txBody>
          <a:bodyPr/>
          <a:lstStyle/>
          <a:p>
            <a:r>
              <a:rPr lang="en-CA" b="1" dirty="0"/>
              <a:t>Water Distribution Foundations &amp; Intermediate</a:t>
            </a:r>
          </a:p>
          <a:p>
            <a:pPr lvl="1"/>
            <a:r>
              <a:rPr lang="en-CA" dirty="0"/>
              <a:t>Learn about components and operation </a:t>
            </a:r>
            <a:br>
              <a:rPr lang="en-CA" dirty="0"/>
            </a:br>
            <a:r>
              <a:rPr lang="en-CA" dirty="0"/>
              <a:t>of water distribution systems including </a:t>
            </a:r>
            <a:br>
              <a:rPr lang="en-CA" dirty="0"/>
            </a:br>
            <a:r>
              <a:rPr lang="en-CA" dirty="0"/>
              <a:t>water main repair, valve/hydrant </a:t>
            </a:r>
            <a:br>
              <a:rPr lang="en-CA" dirty="0"/>
            </a:br>
            <a:r>
              <a:rPr lang="en-CA" dirty="0"/>
              <a:t>maintenance &amp; repair, </a:t>
            </a:r>
            <a:br>
              <a:rPr lang="en-CA" dirty="0"/>
            </a:br>
            <a:r>
              <a:rPr lang="en-CA" dirty="0"/>
              <a:t>water meter installation, etc.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Content Placeholder 7" descr="2011-Water-Edmo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4120" y="1883770"/>
            <a:ext cx="1981200" cy="2773363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70" y="2273617"/>
            <a:ext cx="3124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1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Courses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8" y="1413427"/>
            <a:ext cx="10654552" cy="3511364"/>
          </a:xfrm>
        </p:spPr>
        <p:txBody>
          <a:bodyPr/>
          <a:lstStyle/>
          <a:p>
            <a:r>
              <a:rPr lang="en-CA" b="1" dirty="0"/>
              <a:t>Water Treatment Foundations &amp; Intermediate</a:t>
            </a:r>
          </a:p>
          <a:p>
            <a:pPr lvl="1"/>
            <a:r>
              <a:rPr lang="en-CA" dirty="0"/>
              <a:t>Topics covered include raw water sources, </a:t>
            </a:r>
            <a:br>
              <a:rPr lang="en-CA" dirty="0"/>
            </a:br>
            <a:r>
              <a:rPr lang="en-CA" dirty="0"/>
              <a:t>reservoir management, coagulation/flocculation/</a:t>
            </a:r>
            <a:br>
              <a:rPr lang="en-CA" dirty="0"/>
            </a:br>
            <a:r>
              <a:rPr lang="en-CA" dirty="0"/>
              <a:t>sedimentation process, disinfection, filtration, </a:t>
            </a:r>
            <a:br>
              <a:rPr lang="en-CA" dirty="0"/>
            </a:br>
            <a:r>
              <a:rPr lang="en-CA" dirty="0"/>
              <a:t>taste/odour, softening, etc.</a:t>
            </a:r>
          </a:p>
          <a:p>
            <a:pPr lvl="1"/>
            <a:r>
              <a:rPr lang="en-CA" dirty="0"/>
              <a:t>Water quality analysis, testing and </a:t>
            </a:r>
            <a:br>
              <a:rPr lang="en-CA" dirty="0"/>
            </a:br>
            <a:r>
              <a:rPr lang="en-CA" dirty="0"/>
              <a:t>calibration of equipment in a laboratory setting. </a:t>
            </a:r>
          </a:p>
          <a:p>
            <a:pPr lvl="1"/>
            <a:endParaRPr lang="en-CA" dirty="0"/>
          </a:p>
          <a:p>
            <a:endParaRPr lang="en-US" dirty="0"/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53" y="3541522"/>
            <a:ext cx="2779499" cy="176558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53" y="1653726"/>
            <a:ext cx="2779499" cy="16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Courses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70" y="1472071"/>
            <a:ext cx="10654552" cy="3511364"/>
          </a:xfrm>
        </p:spPr>
        <p:txBody>
          <a:bodyPr/>
          <a:lstStyle/>
          <a:p>
            <a:r>
              <a:rPr lang="en-CA" b="1" dirty="0"/>
              <a:t>Wastewater Collection Foundations &amp; Intermediate</a:t>
            </a:r>
          </a:p>
          <a:p>
            <a:pPr lvl="1"/>
            <a:r>
              <a:rPr lang="en-CA" dirty="0"/>
              <a:t>Operation and maintenance of collection </a:t>
            </a:r>
            <a:br>
              <a:rPr lang="en-CA" dirty="0"/>
            </a:br>
            <a:r>
              <a:rPr lang="en-CA" dirty="0"/>
              <a:t>systems including inspections, </a:t>
            </a:r>
            <a:br>
              <a:rPr lang="en-CA" dirty="0"/>
            </a:br>
            <a:r>
              <a:rPr lang="en-CA" dirty="0"/>
              <a:t>confined space awareness, </a:t>
            </a:r>
            <a:br>
              <a:rPr lang="en-CA" dirty="0"/>
            </a:br>
            <a:r>
              <a:rPr lang="en-CA" dirty="0"/>
              <a:t>locating of utilities, lift station operation, </a:t>
            </a:r>
            <a:br>
              <a:rPr lang="en-CA" dirty="0"/>
            </a:br>
            <a:r>
              <a:rPr lang="en-CA" dirty="0"/>
              <a:t>pump and valve repair, etc.</a:t>
            </a:r>
          </a:p>
          <a:p>
            <a:pPr lvl="1"/>
            <a:r>
              <a:rPr lang="en-CA" dirty="0"/>
              <a:t>Hydraulics, piping, pumps, compressors, </a:t>
            </a:r>
            <a:br>
              <a:rPr lang="en-CA" dirty="0"/>
            </a:br>
            <a:r>
              <a:rPr lang="en-CA" dirty="0"/>
              <a:t>maintenance and troubleshooting </a:t>
            </a:r>
            <a:br>
              <a:rPr lang="en-CA" dirty="0"/>
            </a:br>
            <a:r>
              <a:rPr lang="en-CA" dirty="0"/>
              <a:t>of the equipment.</a:t>
            </a:r>
          </a:p>
          <a:p>
            <a:pPr lvl="1"/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38" y="2279737"/>
            <a:ext cx="3473885" cy="31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Courses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24" y="1404921"/>
            <a:ext cx="10654552" cy="3902185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Wastewater Treatment Foundations &amp; Intermediate</a:t>
            </a:r>
          </a:p>
          <a:p>
            <a:pPr lvl="1"/>
            <a:r>
              <a:rPr lang="en-CA" dirty="0"/>
              <a:t>Components of the wastewater treatment </a:t>
            </a:r>
            <a:br>
              <a:rPr lang="en-CA" dirty="0"/>
            </a:br>
            <a:r>
              <a:rPr lang="en-CA" dirty="0"/>
              <a:t>processes covered including maintenance of </a:t>
            </a:r>
            <a:br>
              <a:rPr lang="en-CA" dirty="0"/>
            </a:br>
            <a:r>
              <a:rPr lang="en-CA" dirty="0"/>
              <a:t>screens/racks, grit removal, sedimentation, </a:t>
            </a:r>
            <a:br>
              <a:rPr lang="en-CA" dirty="0"/>
            </a:br>
            <a:r>
              <a:rPr lang="en-CA" dirty="0"/>
              <a:t>RBCs, activated sludge, digestion, lagoons, </a:t>
            </a:r>
            <a:br>
              <a:rPr lang="en-CA" dirty="0"/>
            </a:br>
            <a:r>
              <a:rPr lang="en-CA" dirty="0"/>
              <a:t>disinfection, filtration, etc.</a:t>
            </a:r>
          </a:p>
          <a:p>
            <a:pPr lvl="1"/>
            <a:r>
              <a:rPr lang="en-CA" dirty="0"/>
              <a:t>Students introduced to </a:t>
            </a:r>
            <a:br>
              <a:rPr lang="en-CA" dirty="0"/>
            </a:br>
            <a:r>
              <a:rPr lang="en-CA" dirty="0"/>
              <a:t>wastewater lab equipment, </a:t>
            </a:r>
            <a:br>
              <a:rPr lang="en-CA" dirty="0"/>
            </a:br>
            <a:r>
              <a:rPr lang="en-CA" dirty="0"/>
              <a:t>testing and analysis using </a:t>
            </a:r>
            <a:br>
              <a:rPr lang="en-CA" dirty="0"/>
            </a:br>
            <a:r>
              <a:rPr lang="en-CA" dirty="0"/>
              <a:t>QA/QC methods.</a:t>
            </a:r>
          </a:p>
          <a:p>
            <a:pPr lvl="1"/>
            <a:r>
              <a:rPr lang="en-CA" dirty="0"/>
              <a:t>Basic automation and control concepts used </a:t>
            </a:r>
            <a:br>
              <a:rPr lang="en-CA" dirty="0"/>
            </a:br>
            <a:r>
              <a:rPr lang="en-CA" dirty="0"/>
              <a:t>to control equipment in water and wastewater facilities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30" y="2105574"/>
            <a:ext cx="2372051" cy="2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6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/>
              <a:t>WWW Courses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04922"/>
            <a:ext cx="7908524" cy="3895048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Water and Wastewater Industry Awareness</a:t>
            </a:r>
          </a:p>
          <a:p>
            <a:pPr lvl="1"/>
            <a:r>
              <a:rPr lang="en-US" b="0" i="0" dirty="0">
                <a:solidFill>
                  <a:srgbClr val="05090E"/>
                </a:solidFill>
                <a:effectLst/>
                <a:latin typeface="Source Sans Pro" panose="020B0604020202020204" pitchFamily="34" charset="0"/>
              </a:rPr>
              <a:t>Describe and interpret applicable water and wastewater industry standards and legislation, safety standards and legislation and how these are applied to protect the public and environment. </a:t>
            </a:r>
          </a:p>
          <a:p>
            <a:pPr lvl="1"/>
            <a:r>
              <a:rPr lang="en-US" b="0" i="0" dirty="0">
                <a:solidFill>
                  <a:srgbClr val="05090E"/>
                </a:solidFill>
                <a:effectLst/>
                <a:latin typeface="Source Sans Pro" panose="020B0604020202020204" pitchFamily="34" charset="0"/>
              </a:rPr>
              <a:t>Work integration learning concepts and skills will be covered including reviewing professional employment documents tailored to the water and wastewater industry. </a:t>
            </a:r>
          </a:p>
          <a:p>
            <a:pPr lvl="1"/>
            <a:r>
              <a:rPr lang="en-US" b="0" i="0" dirty="0">
                <a:solidFill>
                  <a:srgbClr val="05090E"/>
                </a:solidFill>
                <a:effectLst/>
                <a:latin typeface="Source Sans Pro" panose="020B0604020202020204" pitchFamily="34" charset="0"/>
              </a:rPr>
              <a:t>Become proficient in the use of various hand/power tools/equipment used in water and wastewater systems and facilities.</a:t>
            </a:r>
            <a:r>
              <a:rPr lang="en-CA" dirty="0"/>
              <a:t>.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147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IT Blues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00498D"/>
      </a:accent2>
      <a:accent3>
        <a:srgbClr val="8CC63F"/>
      </a:accent3>
      <a:accent4>
        <a:srgbClr val="482F91"/>
      </a:accent4>
      <a:accent5>
        <a:srgbClr val="F26E23"/>
      </a:accent5>
      <a:accent6>
        <a:srgbClr val="A9A9A9"/>
      </a:accent6>
      <a:hlink>
        <a:srgbClr val="00ACED"/>
      </a:hlink>
      <a:folHlink>
        <a:srgbClr val="00A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IT BRANDED TEMPLATE 2018" id="{A17660D0-5E4B-6048-8040-BE3D07DD0F01}" vid="{A666AA04-69E3-404E-B466-9B2BAF18C6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785ec0f-2cf4-45e5-bfd9-5606b31f8e01">WDME2K6H5UUD-858621022-1415</_dlc_DocId>
    <_dlc_DocIdUrl xmlns="2785ec0f-2cf4-45e5-bfd9-5606b31f8e01">
      <Url>https://naitca.sharepoint.com/sites/wwt/_layouts/15/DocIdRedir.aspx?ID=WDME2K6H5UUD-858621022-1415</Url>
      <Description>WDME2K6H5UUD-858621022-1415</Description>
    </_dlc_DocIdUrl>
    <TaxCatchAll xmlns="52bb52fc-fb4a-47ec-96af-1ca16eda3341" xsi:nil="true"/>
    <lcf76f155ced4ddcb4097134ff3c332f xmlns="1f0af066-a475-471c-90e7-bbbf44ed9c44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BB2CB94ABBB45B558915E79F0F4A8" ma:contentTypeVersion="15" ma:contentTypeDescription="Create a new document." ma:contentTypeScope="" ma:versionID="a5c791bd575088cdfa1979d67cfa8e65">
  <xsd:schema xmlns:xsd="http://www.w3.org/2001/XMLSchema" xmlns:xs="http://www.w3.org/2001/XMLSchema" xmlns:p="http://schemas.microsoft.com/office/2006/metadata/properties" xmlns:ns2="2785ec0f-2cf4-45e5-bfd9-5606b31f8e01" xmlns:ns3="1f0af066-a475-471c-90e7-bbbf44ed9c44" xmlns:ns4="52bb52fc-fb4a-47ec-96af-1ca16eda3341" targetNamespace="http://schemas.microsoft.com/office/2006/metadata/properties" ma:root="true" ma:fieldsID="f7bd664580bc56f73f8175e1e0fca3c9" ns2:_="" ns3:_="" ns4:_="">
    <xsd:import namespace="2785ec0f-2cf4-45e5-bfd9-5606b31f8e01"/>
    <xsd:import namespace="1f0af066-a475-471c-90e7-bbbf44ed9c44"/>
    <xsd:import namespace="52bb52fc-fb4a-47ec-96af-1ca16eda33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5ec0f-2cf4-45e5-bfd9-5606b31f8e0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af066-a475-471c-90e7-bbbf44ed9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ce3a7a1-84a7-46f6-b9ea-52be05fcf1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b52fc-fb4a-47ec-96af-1ca16eda3341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b0acc56-d40f-40ee-b8ab-a29dfeee7706}" ma:internalName="TaxCatchAll" ma:showField="CatchAllData" ma:web="2785ec0f-2cf4-45e5-bfd9-5606b31f8e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C6F86-A34A-44B0-B2B3-26D987516DA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5DED3FB-68A0-40A9-9124-7821DBD17E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4E484-C489-4C3F-AD2E-407882F21393}">
  <ds:schemaRefs>
    <ds:schemaRef ds:uri="http://purl.org/dc/terms/"/>
    <ds:schemaRef ds:uri="http://schemas.microsoft.com/sharepoint/v3"/>
    <ds:schemaRef ds:uri="http://schemas.microsoft.com/office/2006/documentManagement/types"/>
    <ds:schemaRef ds:uri="a1931c98-6bbb-40b1-967f-8cf7447a3553"/>
    <ds:schemaRef ds:uri="http://purl.org/dc/elements/1.1/"/>
    <ds:schemaRef ds:uri="http://schemas.microsoft.com/office/infopath/2007/PartnerControls"/>
    <ds:schemaRef ds:uri="52bb52fc-fb4a-47ec-96af-1ca16eda3341"/>
    <ds:schemaRef ds:uri="http://schemas.openxmlformats.org/package/2006/metadata/core-properties"/>
    <ds:schemaRef ds:uri="http://schemas.microsoft.com/office/2006/metadata/properties"/>
    <ds:schemaRef ds:uri="82b3bded-9174-49ad-922b-f495aa64e0c3"/>
    <ds:schemaRef ds:uri="http://www.w3.org/XML/1998/namespace"/>
    <ds:schemaRef ds:uri="http://purl.org/dc/dcmitype/"/>
    <ds:schemaRef ds:uri="2785ec0f-2cf4-45e5-bfd9-5606b31f8e01"/>
    <ds:schemaRef ds:uri="1f0af066-a475-471c-90e7-bbbf44ed9c44"/>
  </ds:schemaRefs>
</ds:datastoreItem>
</file>

<file path=customXml/itemProps4.xml><?xml version="1.0" encoding="utf-8"?>
<ds:datastoreItem xmlns:ds="http://schemas.openxmlformats.org/officeDocument/2006/customXml" ds:itemID="{760FA840-F145-4D2F-B4EE-0CB9CA462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5ec0f-2cf4-45e5-bfd9-5606b31f8e01"/>
    <ds:schemaRef ds:uri="1f0af066-a475-471c-90e7-bbbf44ed9c44"/>
    <ds:schemaRef ds:uri="52bb52fc-fb4a-47ec-96af-1ca16eda3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NAIT BRANDED TEMPLATE 2018</Template>
  <TotalTime>256</TotalTime>
  <Words>666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Source Sans Pro</vt:lpstr>
      <vt:lpstr>Office Theme</vt:lpstr>
      <vt:lpstr>PowerPoint Presentation</vt:lpstr>
      <vt:lpstr>WWW Program Overview</vt:lpstr>
      <vt:lpstr>Program Locations</vt:lpstr>
      <vt:lpstr>WWW Semesters</vt:lpstr>
      <vt:lpstr>WWW Courses</vt:lpstr>
      <vt:lpstr>WWW Courses</vt:lpstr>
      <vt:lpstr>WWW Courses</vt:lpstr>
      <vt:lpstr>WWW Courses</vt:lpstr>
      <vt:lpstr>WWW Courses</vt:lpstr>
      <vt:lpstr>WWW Courses</vt:lpstr>
      <vt:lpstr>Admission Requirements</vt:lpstr>
      <vt:lpstr>Post Graduation</vt:lpstr>
      <vt:lpstr>WWW Program </vt:lpstr>
      <vt:lpstr>NAIT Industry Solutions</vt:lpstr>
      <vt:lpstr>WWW Continuing Education</vt:lpstr>
      <vt:lpstr>WWW Contact Info.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Kendra Parker</dc:creator>
  <cp:lastModifiedBy>Monica Bradley</cp:lastModifiedBy>
  <cp:revision>25</cp:revision>
  <dcterms:created xsi:type="dcterms:W3CDTF">2018-01-05T15:53:23Z</dcterms:created>
  <dcterms:modified xsi:type="dcterms:W3CDTF">2023-06-12T18:08:19Z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 - Department">
    <vt:lpwstr>197;#Brand|943f07b5-0abf-4eba-9a92-bb911ec4797c</vt:lpwstr>
  </property>
  <property fmtid="{D5CDD505-2E9C-101B-9397-08002B2CF9AE}" pid="3" name="Topic">
    <vt:lpwstr/>
  </property>
  <property fmtid="{D5CDD505-2E9C-101B-9397-08002B2CF9AE}" pid="4" name="Building">
    <vt:lpwstr/>
  </property>
  <property fmtid="{D5CDD505-2E9C-101B-9397-08002B2CF9AE}" pid="5" name="ContentTypeId">
    <vt:lpwstr>0x010100975BB2CB94ABBB45B558915E79F0F4A8</vt:lpwstr>
  </property>
  <property fmtid="{D5CDD505-2E9C-101B-9397-08002B2CF9AE}" pid="6" name="Target Audience">
    <vt:lpwstr/>
  </property>
  <property fmtid="{D5CDD505-2E9C-101B-9397-08002B2CF9AE}" pid="7" name="_dlc_DocIdItemGuid">
    <vt:lpwstr>1cc43a97-9a12-488f-a800-8347145a24b7</vt:lpwstr>
  </property>
  <property fmtid="{D5CDD505-2E9C-101B-9397-08002B2CF9AE}" pid="8" name="PublishedDocument.Location">
    <vt:lpwstr/>
  </property>
  <property fmtid="{D5CDD505-2E9C-101B-9397-08002B2CF9AE}" pid="9" name="Program">
    <vt:lpwstr/>
  </property>
</Properties>
</file>