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4"/>
  </p:notesMasterIdLst>
  <p:handoutMasterIdLst>
    <p:handoutMasterId r:id="rId25"/>
  </p:handoutMasterIdLst>
  <p:sldIdLst>
    <p:sldId id="266" r:id="rId3"/>
    <p:sldId id="281" r:id="rId4"/>
    <p:sldId id="299" r:id="rId5"/>
    <p:sldId id="300" r:id="rId6"/>
    <p:sldId id="258" r:id="rId7"/>
    <p:sldId id="259" r:id="rId8"/>
    <p:sldId id="260" r:id="rId9"/>
    <p:sldId id="296" r:id="rId10"/>
    <p:sldId id="273" r:id="rId11"/>
    <p:sldId id="302" r:id="rId12"/>
    <p:sldId id="298" r:id="rId13"/>
    <p:sldId id="301" r:id="rId14"/>
    <p:sldId id="279" r:id="rId15"/>
    <p:sldId id="257" r:id="rId16"/>
    <p:sldId id="262" r:id="rId17"/>
    <p:sldId id="263" r:id="rId18"/>
    <p:sldId id="264" r:id="rId19"/>
    <p:sldId id="267" r:id="rId20"/>
    <p:sldId id="261" r:id="rId21"/>
    <p:sldId id="297" r:id="rId22"/>
    <p:sldId id="280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66CCFF"/>
    <a:srgbClr val="6699FF"/>
    <a:srgbClr val="00CCFF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331" autoAdjust="0"/>
  </p:normalViewPr>
  <p:slideViewPr>
    <p:cSldViewPr>
      <p:cViewPr varScale="1">
        <p:scale>
          <a:sx n="83" d="100"/>
          <a:sy n="83" d="100"/>
        </p:scale>
        <p:origin x="240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6"/>
    </p:cViewPr>
  </p:sorterViewPr>
  <p:notesViewPr>
    <p:cSldViewPr>
      <p:cViewPr varScale="1">
        <p:scale>
          <a:sx n="64" d="100"/>
          <a:sy n="64" d="100"/>
        </p:scale>
        <p:origin x="-2766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sz="1400" b="0" i="0" baseline="0" dirty="0">
                <a:effectLst/>
              </a:rPr>
              <a:t>AWWOA Training Courses</a:t>
            </a:r>
            <a:endParaRPr lang="en-US" sz="1400" dirty="0">
              <a:effectLst/>
            </a:endParaRPr>
          </a:p>
          <a:p>
            <a:pPr>
              <a:defRPr/>
            </a:pPr>
            <a:r>
              <a:rPr lang="en-CA" sz="1200" b="0" i="0" baseline="0" dirty="0">
                <a:effectLst/>
              </a:rPr>
              <a:t># participants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In Class</c:v>
                </c:pt>
                <c:pt idx="1">
                  <c:v>Contract</c:v>
                </c:pt>
                <c:pt idx="2">
                  <c:v>Workshop</c:v>
                </c:pt>
                <c:pt idx="3">
                  <c:v>Self-Directed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644</c:v>
                </c:pt>
                <c:pt idx="1">
                  <c:v>29</c:v>
                </c:pt>
                <c:pt idx="2">
                  <c:v>186</c:v>
                </c:pt>
                <c:pt idx="3">
                  <c:v>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5-488B-99F7-3A3B324B3E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4"/>
                <c:pt idx="0">
                  <c:v>In Class</c:v>
                </c:pt>
                <c:pt idx="1">
                  <c:v>Contract</c:v>
                </c:pt>
                <c:pt idx="2">
                  <c:v>Workshop</c:v>
                </c:pt>
                <c:pt idx="3">
                  <c:v>Self-Directed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795</c:v>
                </c:pt>
                <c:pt idx="1">
                  <c:v>180</c:v>
                </c:pt>
                <c:pt idx="2">
                  <c:v>568</c:v>
                </c:pt>
                <c:pt idx="3">
                  <c:v>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75-488B-99F7-3A3B324B3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567104"/>
        <c:axId val="183568640"/>
      </c:barChart>
      <c:catAx>
        <c:axId val="18356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8640"/>
        <c:crosses val="autoZero"/>
        <c:auto val="1"/>
        <c:lblAlgn val="ctr"/>
        <c:lblOffset val="100"/>
        <c:noMultiLvlLbl val="0"/>
      </c:catAx>
      <c:valAx>
        <c:axId val="18356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67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D3310-C40A-4987-B507-8253737AEE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B2992F-E7FD-4055-A174-D1B5831A0F34}">
      <dgm:prSet/>
      <dgm:spPr/>
      <dgm:t>
        <a:bodyPr/>
        <a:lstStyle/>
        <a:p>
          <a:r>
            <a:rPr lang="en-US"/>
            <a:t>Direct Email</a:t>
          </a:r>
        </a:p>
      </dgm:t>
    </dgm:pt>
    <dgm:pt modelId="{C2017B8F-9A34-4A79-AB2D-1A1CEBE6574B}" type="parTrans" cxnId="{204AF754-65E2-4BF7-B723-2261BFBDB54D}">
      <dgm:prSet/>
      <dgm:spPr/>
      <dgm:t>
        <a:bodyPr/>
        <a:lstStyle/>
        <a:p>
          <a:endParaRPr lang="en-US"/>
        </a:p>
      </dgm:t>
    </dgm:pt>
    <dgm:pt modelId="{330D7B7B-CE74-45CC-8BC7-B7DBB239ED91}" type="sibTrans" cxnId="{204AF754-65E2-4BF7-B723-2261BFBDB54D}">
      <dgm:prSet/>
      <dgm:spPr/>
      <dgm:t>
        <a:bodyPr/>
        <a:lstStyle/>
        <a:p>
          <a:endParaRPr lang="en-US"/>
        </a:p>
      </dgm:t>
    </dgm:pt>
    <dgm:pt modelId="{48EEEA2F-CBEC-49F7-8D43-0CD349CD51CF}">
      <dgm:prSet/>
      <dgm:spPr/>
      <dgm:t>
        <a:bodyPr/>
        <a:lstStyle/>
        <a:p>
          <a:r>
            <a:rPr lang="en-US"/>
            <a:t>Website</a:t>
          </a:r>
        </a:p>
      </dgm:t>
    </dgm:pt>
    <dgm:pt modelId="{1D932F1A-421B-4A43-A4F5-1B10BA6EB4A1}" type="parTrans" cxnId="{660D6500-2A7B-4197-B62B-74E593D8ED75}">
      <dgm:prSet/>
      <dgm:spPr/>
      <dgm:t>
        <a:bodyPr/>
        <a:lstStyle/>
        <a:p>
          <a:endParaRPr lang="en-US"/>
        </a:p>
      </dgm:t>
    </dgm:pt>
    <dgm:pt modelId="{6890F43A-095A-447B-B135-82E3AB26380B}" type="sibTrans" cxnId="{660D6500-2A7B-4197-B62B-74E593D8ED75}">
      <dgm:prSet/>
      <dgm:spPr/>
      <dgm:t>
        <a:bodyPr/>
        <a:lstStyle/>
        <a:p>
          <a:endParaRPr lang="en-US"/>
        </a:p>
      </dgm:t>
    </dgm:pt>
    <dgm:pt modelId="{82C95A47-A427-45D0-BE54-B967DDA35DF2}">
      <dgm:prSet/>
      <dgm:spPr/>
      <dgm:t>
        <a:bodyPr/>
        <a:lstStyle/>
        <a:p>
          <a:r>
            <a:rPr lang="en-US"/>
            <a:t>Newsletter</a:t>
          </a:r>
        </a:p>
      </dgm:t>
    </dgm:pt>
    <dgm:pt modelId="{ADC17C44-F5DF-4AA1-BB17-199D0FCBDE61}" type="parTrans" cxnId="{2D8F3B62-ED35-4FBF-87F2-3E72374F9B73}">
      <dgm:prSet/>
      <dgm:spPr/>
      <dgm:t>
        <a:bodyPr/>
        <a:lstStyle/>
        <a:p>
          <a:endParaRPr lang="en-US"/>
        </a:p>
      </dgm:t>
    </dgm:pt>
    <dgm:pt modelId="{3C3B059B-C36C-48DF-BA7E-642259A44AFF}" type="sibTrans" cxnId="{2D8F3B62-ED35-4FBF-87F2-3E72374F9B73}">
      <dgm:prSet/>
      <dgm:spPr/>
      <dgm:t>
        <a:bodyPr/>
        <a:lstStyle/>
        <a:p>
          <a:endParaRPr lang="en-US"/>
        </a:p>
      </dgm:t>
    </dgm:pt>
    <dgm:pt modelId="{9C4E6EC7-C6BE-4BAA-96B4-7B977BC44997}">
      <dgm:prSet/>
      <dgm:spPr/>
      <dgm:t>
        <a:bodyPr/>
        <a:lstStyle/>
        <a:p>
          <a:r>
            <a:rPr lang="en-US"/>
            <a:t>Social Media</a:t>
          </a:r>
        </a:p>
      </dgm:t>
    </dgm:pt>
    <dgm:pt modelId="{D8AA0A79-FAFD-4547-8CD5-C5280750B734}" type="parTrans" cxnId="{CA774226-E57E-4AC7-AD97-A66CEE06B478}">
      <dgm:prSet/>
      <dgm:spPr/>
      <dgm:t>
        <a:bodyPr/>
        <a:lstStyle/>
        <a:p>
          <a:endParaRPr lang="en-US"/>
        </a:p>
      </dgm:t>
    </dgm:pt>
    <dgm:pt modelId="{68EEA33A-AE6A-47C1-86BD-C7E584959A41}" type="sibTrans" cxnId="{CA774226-E57E-4AC7-AD97-A66CEE06B478}">
      <dgm:prSet/>
      <dgm:spPr/>
      <dgm:t>
        <a:bodyPr/>
        <a:lstStyle/>
        <a:p>
          <a:endParaRPr lang="en-US"/>
        </a:p>
      </dgm:t>
    </dgm:pt>
    <dgm:pt modelId="{E21F6EF4-DD61-4825-A9FA-3B756BB7601B}" type="pres">
      <dgm:prSet presAssocID="{D5BD3310-C40A-4987-B507-8253737AEEFB}" presName="linear" presStyleCnt="0">
        <dgm:presLayoutVars>
          <dgm:animLvl val="lvl"/>
          <dgm:resizeHandles val="exact"/>
        </dgm:presLayoutVars>
      </dgm:prSet>
      <dgm:spPr/>
    </dgm:pt>
    <dgm:pt modelId="{2B568286-241A-4FD9-B68A-EB1747AB09A4}" type="pres">
      <dgm:prSet presAssocID="{1EB2992F-E7FD-4055-A174-D1B5831A0F3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01603A8-E5F2-4A02-AAAB-C023E9F9A7D2}" type="pres">
      <dgm:prSet presAssocID="{330D7B7B-CE74-45CC-8BC7-B7DBB239ED91}" presName="spacer" presStyleCnt="0"/>
      <dgm:spPr/>
    </dgm:pt>
    <dgm:pt modelId="{CAA60556-B730-4AF2-8C4F-7F85D09E260D}" type="pres">
      <dgm:prSet presAssocID="{48EEEA2F-CBEC-49F7-8D43-0CD349CD51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F4B34F8-2FE5-436A-AC9E-05FBDDFDB653}" type="pres">
      <dgm:prSet presAssocID="{6890F43A-095A-447B-B135-82E3AB26380B}" presName="spacer" presStyleCnt="0"/>
      <dgm:spPr/>
    </dgm:pt>
    <dgm:pt modelId="{A91A012E-CD63-4779-ADC1-F4E15059D032}" type="pres">
      <dgm:prSet presAssocID="{82C95A47-A427-45D0-BE54-B967DDA35DF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880796-8A6A-4FC7-B581-71B9FC1E3C07}" type="pres">
      <dgm:prSet presAssocID="{3C3B059B-C36C-48DF-BA7E-642259A44AFF}" presName="spacer" presStyleCnt="0"/>
      <dgm:spPr/>
    </dgm:pt>
    <dgm:pt modelId="{30252B19-DDFF-4B38-BC40-C573CEE67DB5}" type="pres">
      <dgm:prSet presAssocID="{9C4E6EC7-C6BE-4BAA-96B4-7B977BC449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60D6500-2A7B-4197-B62B-74E593D8ED75}" srcId="{D5BD3310-C40A-4987-B507-8253737AEEFB}" destId="{48EEEA2F-CBEC-49F7-8D43-0CD349CD51CF}" srcOrd="1" destOrd="0" parTransId="{1D932F1A-421B-4A43-A4F5-1B10BA6EB4A1}" sibTransId="{6890F43A-095A-447B-B135-82E3AB26380B}"/>
    <dgm:cxn modelId="{CA774226-E57E-4AC7-AD97-A66CEE06B478}" srcId="{D5BD3310-C40A-4987-B507-8253737AEEFB}" destId="{9C4E6EC7-C6BE-4BAA-96B4-7B977BC44997}" srcOrd="3" destOrd="0" parTransId="{D8AA0A79-FAFD-4547-8CD5-C5280750B734}" sibTransId="{68EEA33A-AE6A-47C1-86BD-C7E584959A41}"/>
    <dgm:cxn modelId="{9E3E253A-8F3B-412C-895F-749DC6C136DA}" type="presOf" srcId="{82C95A47-A427-45D0-BE54-B967DDA35DF2}" destId="{A91A012E-CD63-4779-ADC1-F4E15059D032}" srcOrd="0" destOrd="0" presId="urn:microsoft.com/office/officeart/2005/8/layout/vList2"/>
    <dgm:cxn modelId="{2D8F3B62-ED35-4FBF-87F2-3E72374F9B73}" srcId="{D5BD3310-C40A-4987-B507-8253737AEEFB}" destId="{82C95A47-A427-45D0-BE54-B967DDA35DF2}" srcOrd="2" destOrd="0" parTransId="{ADC17C44-F5DF-4AA1-BB17-199D0FCBDE61}" sibTransId="{3C3B059B-C36C-48DF-BA7E-642259A44AFF}"/>
    <dgm:cxn modelId="{0D7AEF4B-5606-4270-BA42-3F2CA4FA27E5}" type="presOf" srcId="{1EB2992F-E7FD-4055-A174-D1B5831A0F34}" destId="{2B568286-241A-4FD9-B68A-EB1747AB09A4}" srcOrd="0" destOrd="0" presId="urn:microsoft.com/office/officeart/2005/8/layout/vList2"/>
    <dgm:cxn modelId="{204AF754-65E2-4BF7-B723-2261BFBDB54D}" srcId="{D5BD3310-C40A-4987-B507-8253737AEEFB}" destId="{1EB2992F-E7FD-4055-A174-D1B5831A0F34}" srcOrd="0" destOrd="0" parTransId="{C2017B8F-9A34-4A79-AB2D-1A1CEBE6574B}" sibTransId="{330D7B7B-CE74-45CC-8BC7-B7DBB239ED91}"/>
    <dgm:cxn modelId="{6136A5D4-E153-4904-8B08-C81F0C346409}" type="presOf" srcId="{9C4E6EC7-C6BE-4BAA-96B4-7B977BC44997}" destId="{30252B19-DDFF-4B38-BC40-C573CEE67DB5}" srcOrd="0" destOrd="0" presId="urn:microsoft.com/office/officeart/2005/8/layout/vList2"/>
    <dgm:cxn modelId="{7C8D61DF-4C3A-47BE-B400-DE364FA5DF1E}" type="presOf" srcId="{D5BD3310-C40A-4987-B507-8253737AEEFB}" destId="{E21F6EF4-DD61-4825-A9FA-3B756BB7601B}" srcOrd="0" destOrd="0" presId="urn:microsoft.com/office/officeart/2005/8/layout/vList2"/>
    <dgm:cxn modelId="{EFE98EE2-66DF-43FA-B69A-4B6FA6DE89D7}" type="presOf" srcId="{48EEEA2F-CBEC-49F7-8D43-0CD349CD51CF}" destId="{CAA60556-B730-4AF2-8C4F-7F85D09E260D}" srcOrd="0" destOrd="0" presId="urn:microsoft.com/office/officeart/2005/8/layout/vList2"/>
    <dgm:cxn modelId="{EC7914CE-D4C5-4514-8D6D-E24E17C92822}" type="presParOf" srcId="{E21F6EF4-DD61-4825-A9FA-3B756BB7601B}" destId="{2B568286-241A-4FD9-B68A-EB1747AB09A4}" srcOrd="0" destOrd="0" presId="urn:microsoft.com/office/officeart/2005/8/layout/vList2"/>
    <dgm:cxn modelId="{6286219F-6F60-4612-8429-EE7DDFC5A986}" type="presParOf" srcId="{E21F6EF4-DD61-4825-A9FA-3B756BB7601B}" destId="{F01603A8-E5F2-4A02-AAAB-C023E9F9A7D2}" srcOrd="1" destOrd="0" presId="urn:microsoft.com/office/officeart/2005/8/layout/vList2"/>
    <dgm:cxn modelId="{C8D0CF2D-0BC9-4C3B-98E0-7EFE837072DB}" type="presParOf" srcId="{E21F6EF4-DD61-4825-A9FA-3B756BB7601B}" destId="{CAA60556-B730-4AF2-8C4F-7F85D09E260D}" srcOrd="2" destOrd="0" presId="urn:microsoft.com/office/officeart/2005/8/layout/vList2"/>
    <dgm:cxn modelId="{E3F263AF-B2F2-43A3-9581-CF5BF478FB58}" type="presParOf" srcId="{E21F6EF4-DD61-4825-A9FA-3B756BB7601B}" destId="{8F4B34F8-2FE5-436A-AC9E-05FBDDFDB653}" srcOrd="3" destOrd="0" presId="urn:microsoft.com/office/officeart/2005/8/layout/vList2"/>
    <dgm:cxn modelId="{B5EEC215-1BA0-40BE-BC10-77230320202D}" type="presParOf" srcId="{E21F6EF4-DD61-4825-A9FA-3B756BB7601B}" destId="{A91A012E-CD63-4779-ADC1-F4E15059D032}" srcOrd="4" destOrd="0" presId="urn:microsoft.com/office/officeart/2005/8/layout/vList2"/>
    <dgm:cxn modelId="{E4070D7B-B151-4B81-8B26-C5CFA6C54C2D}" type="presParOf" srcId="{E21F6EF4-DD61-4825-A9FA-3B756BB7601B}" destId="{46880796-8A6A-4FC7-B581-71B9FC1E3C07}" srcOrd="5" destOrd="0" presId="urn:microsoft.com/office/officeart/2005/8/layout/vList2"/>
    <dgm:cxn modelId="{CCE6B42E-8204-4A76-99D2-B96991C8B9A5}" type="presParOf" srcId="{E21F6EF4-DD61-4825-A9FA-3B756BB7601B}" destId="{30252B19-DDFF-4B38-BC40-C573CEE67D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68286-241A-4FD9-B68A-EB1747AB09A4}">
      <dsp:nvSpPr>
        <dsp:cNvPr id="0" name=""/>
        <dsp:cNvSpPr/>
      </dsp:nvSpPr>
      <dsp:spPr>
        <a:xfrm>
          <a:off x="0" y="32280"/>
          <a:ext cx="3672408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Direct Email</a:t>
          </a:r>
        </a:p>
      </dsp:txBody>
      <dsp:txXfrm>
        <a:off x="44492" y="76772"/>
        <a:ext cx="3583424" cy="822446"/>
      </dsp:txXfrm>
    </dsp:sp>
    <dsp:sp modelId="{CAA60556-B730-4AF2-8C4F-7F85D09E260D}">
      <dsp:nvSpPr>
        <dsp:cNvPr id="0" name=""/>
        <dsp:cNvSpPr/>
      </dsp:nvSpPr>
      <dsp:spPr>
        <a:xfrm>
          <a:off x="0" y="1053150"/>
          <a:ext cx="3672408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Website</a:t>
          </a:r>
        </a:p>
      </dsp:txBody>
      <dsp:txXfrm>
        <a:off x="44492" y="1097642"/>
        <a:ext cx="3583424" cy="822446"/>
      </dsp:txXfrm>
    </dsp:sp>
    <dsp:sp modelId="{A91A012E-CD63-4779-ADC1-F4E15059D032}">
      <dsp:nvSpPr>
        <dsp:cNvPr id="0" name=""/>
        <dsp:cNvSpPr/>
      </dsp:nvSpPr>
      <dsp:spPr>
        <a:xfrm>
          <a:off x="0" y="2074020"/>
          <a:ext cx="3672408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Newsletter</a:t>
          </a:r>
        </a:p>
      </dsp:txBody>
      <dsp:txXfrm>
        <a:off x="44492" y="2118512"/>
        <a:ext cx="3583424" cy="822446"/>
      </dsp:txXfrm>
    </dsp:sp>
    <dsp:sp modelId="{30252B19-DDFF-4B38-BC40-C573CEE67DB5}">
      <dsp:nvSpPr>
        <dsp:cNvPr id="0" name=""/>
        <dsp:cNvSpPr/>
      </dsp:nvSpPr>
      <dsp:spPr>
        <a:xfrm>
          <a:off x="0" y="3094890"/>
          <a:ext cx="3672408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Social Media</a:t>
          </a:r>
        </a:p>
      </dsp:txBody>
      <dsp:txXfrm>
        <a:off x="44492" y="3139382"/>
        <a:ext cx="3583424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454BF-DDD5-4244-99E0-D4A9A3C4BE02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8EF8-8655-4419-939C-6BFEBEEAA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3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C8B3-14BA-4667-8224-9AE73DDE1A7E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000F-794B-4FF2-B49A-7B5017E5C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4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34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Major Events each year (possibly growing to 4 soon)</a:t>
            </a:r>
          </a:p>
          <a:p>
            <a:endParaRPr lang="en-US" dirty="0"/>
          </a:p>
          <a:p>
            <a:r>
              <a:rPr lang="en-US" dirty="0"/>
              <a:t>Our goal in all our events is to help operators gain education, to award and recognize operators and to create an environment of networking/ a water community of colleagues in this industry…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3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do a lot of work on Career Awareness.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have a number of  career attraction resources that anyone can use for open houses, career fairs </a:t>
            </a:r>
            <a:r>
              <a:rPr lang="en-US" dirty="0" err="1"/>
              <a:t>etc</a:t>
            </a:r>
            <a:r>
              <a:rPr lang="en-US" dirty="0"/>
              <a:t>… We are also present at annual career fairs, High Schools and other conferences as a way to raise awareness about the operator profession and career path.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6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28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96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51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29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Solutions to ensure your operations are sustainable…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51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AWWOA is a charitable organization - </a:t>
            </a:r>
            <a:r>
              <a:rPr lang="en-CA" baseline="0" dirty="0"/>
              <a:t> Our goal is to raise over 20K each year for the Water School Charity.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38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more pictures…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7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 not Certify! We are not the regulator – That falls on AEPA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7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37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6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During the 2022 training season we had 1768 participants in various training sessions.</a:t>
            </a:r>
            <a:endParaRPr lang="en-CA" baseline="0" dirty="0"/>
          </a:p>
          <a:p>
            <a:r>
              <a:rPr lang="en-CA" baseline="0" dirty="0"/>
              <a:t>Our In-class numbers bounced back well after covid and we are on track to beat this number in the current year.</a:t>
            </a:r>
          </a:p>
          <a:p>
            <a:r>
              <a:rPr lang="en-CA" dirty="0"/>
              <a:t>AWWOA offered 82 courses/ workshops with over 95% positive satisfaction ratings.</a:t>
            </a:r>
          </a:p>
          <a:p>
            <a:endParaRPr lang="en-CA" dirty="0"/>
          </a:p>
          <a:p>
            <a:r>
              <a:rPr lang="en-CA" dirty="0"/>
              <a:t>Our bread and butter is our certification prep courses. We do as much as we can to ensure our members are prepared to successfully complete the certification exams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Our website is chalk full of information for operators from training to links to industry to regulatory news etc.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43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Certification info – easy to follow links to access the information from the Alberta Environment website.</a:t>
            </a:r>
          </a:p>
          <a:p>
            <a:r>
              <a:rPr lang="en-US" dirty="0"/>
              <a:t>Really interesting career videos that I wish were available when I was first interested in a career in this field.</a:t>
            </a:r>
          </a:p>
          <a:p>
            <a:r>
              <a:rPr lang="en-US" dirty="0"/>
              <a:t>The most visited page on our website – the Career posting area. There can be 20 to 30 posting available on our website (average lately)</a:t>
            </a:r>
          </a:p>
          <a:p>
            <a:r>
              <a:rPr lang="en-US" dirty="0"/>
              <a:t>Finally, Career attraction which I will talk more about in a few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1000F-794B-4FF2-B49A-7B5017E5C1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20017" y="1508962"/>
            <a:ext cx="60486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500" b="0" baseline="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Title Goes Here….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42084" y="4847332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Name: Al Waters</a:t>
            </a:r>
          </a:p>
          <a:p>
            <a:r>
              <a:rPr lang="en-CA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Date:   January</a:t>
            </a:r>
            <a:r>
              <a:rPr lang="en-CA" sz="3200" b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 1, 2015</a:t>
            </a:r>
            <a:endParaRPr lang="en-CA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456" y="4096296"/>
            <a:ext cx="2095744" cy="19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7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  <a:lvl2pPr>
              <a:defRPr>
                <a:solidFill>
                  <a:srgbClr val="6699FF"/>
                </a:solidFill>
              </a:defRPr>
            </a:lvl2pPr>
            <a:lvl3pPr>
              <a:defRPr>
                <a:solidFill>
                  <a:srgbClr val="00CC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0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081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2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6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1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197"/>
            <a:ext cx="9144000" cy="99588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84" y="5904597"/>
            <a:ext cx="1725116" cy="81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1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9" r:id="rId7"/>
    <p:sldLayoutId id="214748366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0066CC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rgbClr val="6699FF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rgbClr val="66CCFF"/>
          </a:solidFill>
          <a:latin typeface="Calibri" panose="020F050202020403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 baseline="0">
          <a:solidFill>
            <a:schemeClr val="tx2">
              <a:lumMod val="60000"/>
              <a:lumOff val="4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2">
              <a:lumMod val="60000"/>
              <a:lumOff val="4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AWWOA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000" b="1" dirty="0"/>
              <a:t>Committed to the success of </a:t>
            </a:r>
          </a:p>
          <a:p>
            <a:pPr marL="0" indent="0" algn="ctr">
              <a:buNone/>
            </a:pPr>
            <a:r>
              <a:rPr lang="en-US" sz="4000" b="1" dirty="0"/>
              <a:t>Alberta Water &amp; Wastewater Operators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000" dirty="0"/>
              <a:t>Making a Splash</a:t>
            </a:r>
          </a:p>
          <a:p>
            <a:pPr marL="0" indent="0" algn="ctr">
              <a:buNone/>
            </a:pPr>
            <a:r>
              <a:rPr lang="en-US" sz="3000" dirty="0"/>
              <a:t>TSAG Water Conference 2023</a:t>
            </a:r>
          </a:p>
          <a:p>
            <a:pPr marL="0" indent="0" algn="ctr">
              <a:buNone/>
            </a:pPr>
            <a:r>
              <a:rPr lang="en-US" sz="2400" dirty="0"/>
              <a:t>Dan Rites, Executive Director</a:t>
            </a:r>
          </a:p>
          <a:p>
            <a:pPr marL="0" indent="0" algn="ctr">
              <a:buNone/>
            </a:pPr>
            <a:r>
              <a:rPr lang="en-US" sz="2400" dirty="0"/>
              <a:t>drites@awwoa.ca</a:t>
            </a:r>
          </a:p>
        </p:txBody>
      </p:sp>
    </p:spTree>
    <p:extLst>
      <p:ext uri="{BB962C8B-B14F-4D97-AF65-F5344CB8AC3E}">
        <p14:creationId xmlns:p14="http://schemas.microsoft.com/office/powerpoint/2010/main" val="20777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80DF2-9E1F-A740-3FAD-320DD7DB9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AWWOA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32011-872F-27A0-7A61-0DB87D7C9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Become a Certified Operator</a:t>
            </a:r>
          </a:p>
          <a:p>
            <a:r>
              <a:rPr lang="en-US" dirty="0"/>
              <a:t>Career Videos</a:t>
            </a:r>
          </a:p>
          <a:p>
            <a:r>
              <a:rPr lang="en-US" dirty="0"/>
              <a:t>Career Postings</a:t>
            </a:r>
          </a:p>
          <a:p>
            <a:r>
              <a:rPr lang="en-US" dirty="0"/>
              <a:t>Career Attraction Resources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683A1-AA87-0A39-557C-739906D8C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4149080"/>
            <a:ext cx="5535910" cy="154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1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EAF90-0E71-5857-1E36-7CF3B35E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E7C20-8AA6-DADB-477E-DCC7CC17A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Seminar in Banff (March)</a:t>
            </a:r>
          </a:p>
          <a:p>
            <a:r>
              <a:rPr lang="en-US" dirty="0"/>
              <a:t>Annual Golf Tournament (June)</a:t>
            </a:r>
          </a:p>
          <a:p>
            <a:r>
              <a:rPr lang="en-US" dirty="0"/>
              <a:t>Annual Conference in Edmonton (November)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8C2D8-192A-94EF-5170-D8853A5752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5" t="1380" r="13509" b="-2120"/>
          <a:stretch/>
        </p:blipFill>
        <p:spPr>
          <a:xfrm>
            <a:off x="218491" y="3785281"/>
            <a:ext cx="2833518" cy="2874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F85700-CF9C-A17B-C756-F3A8D83A1B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530"/>
          <a:stretch/>
        </p:blipFill>
        <p:spPr>
          <a:xfrm>
            <a:off x="3372464" y="3832324"/>
            <a:ext cx="1958277" cy="2736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79AFFB-AD50-0071-D72F-E9B8270A12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51" t="31925" b="5270"/>
          <a:stretch/>
        </p:blipFill>
        <p:spPr>
          <a:xfrm>
            <a:off x="5657939" y="3834606"/>
            <a:ext cx="3296561" cy="27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7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A9788-E922-4EAD-6A79-2B72F37B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How We Share Information</a:t>
            </a:r>
          </a:p>
        </p:txBody>
      </p:sp>
      <p:pic>
        <p:nvPicPr>
          <p:cNvPr id="6" name="Content Placeholder 5" descr="Red megaphone">
            <a:extLst>
              <a:ext uri="{FF2B5EF4-FFF2-40B4-BE49-F238E27FC236}">
                <a16:creationId xmlns:a16="http://schemas.microsoft.com/office/drawing/2014/main" id="{24D7F4E0-CBD1-5D8A-2A60-53DB37C7D0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4038600" cy="4038600"/>
          </a:xfr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5138C6-B00F-A04A-88D3-1126B32BDD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3429934"/>
              </p:ext>
            </p:extLst>
          </p:nvPr>
        </p:nvGraphicFramePr>
        <p:xfrm>
          <a:off x="4427984" y="1628800"/>
          <a:ext cx="3672408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708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Awareness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63" y="1844824"/>
            <a:ext cx="3237257" cy="178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3891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05860"/>
            <a:ext cx="25908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5326"/>
            <a:ext cx="330993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997"/>
            <a:ext cx="28829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1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Water &amp; Wastewater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Essential Services: </a:t>
            </a:r>
          </a:p>
          <a:p>
            <a:pPr marL="0" indent="0" algn="ctr">
              <a:buNone/>
            </a:pPr>
            <a:r>
              <a:rPr lang="en-US" dirty="0"/>
              <a:t>…are those public services that if interrupted would endanger the life, personal safety or health of the public.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40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2B052-D761-CB12-061A-D9AF329F9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50000" r="30902"/>
          <a:stretch/>
        </p:blipFill>
        <p:spPr>
          <a:xfrm>
            <a:off x="457200" y="2163475"/>
            <a:ext cx="8229600" cy="3399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2988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Retirement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BB594-2298-195C-6AF7-2E00BEA0D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2" t="45419" r="31889" b="3217"/>
          <a:stretch/>
        </p:blipFill>
        <p:spPr>
          <a:xfrm>
            <a:off x="457200" y="2164779"/>
            <a:ext cx="8229600" cy="3396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683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Labour</a:t>
            </a:r>
            <a:r>
              <a:rPr lang="en-US" dirty="0"/>
              <a:t> Shortages?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E1470-43C6-2CBA-8CC8-BBA415272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00" t="42535" r="22438"/>
          <a:stretch/>
        </p:blipFill>
        <p:spPr>
          <a:xfrm>
            <a:off x="457200" y="2124678"/>
            <a:ext cx="8229600" cy="3608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90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Succession Planning</a:t>
            </a:r>
          </a:p>
          <a:p>
            <a:r>
              <a:rPr lang="en-US" sz="4000" dirty="0"/>
              <a:t>Inter-municipal Agreements</a:t>
            </a:r>
          </a:p>
          <a:p>
            <a:r>
              <a:rPr lang="en-US" sz="4000" dirty="0"/>
              <a:t>Technology</a:t>
            </a:r>
          </a:p>
          <a:p>
            <a:r>
              <a:rPr lang="en-US" sz="4000" dirty="0"/>
              <a:t>W&amp;WW Career Awareness</a:t>
            </a:r>
          </a:p>
          <a:p>
            <a:r>
              <a:rPr lang="en-US" sz="4000" dirty="0"/>
              <a:t>Training/ Education</a:t>
            </a:r>
          </a:p>
          <a:p>
            <a:r>
              <a:rPr lang="en-US" sz="4000" dirty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148938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Salary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40D013-C83E-BF68-583E-251F3C5A8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8" t="46102" r="31888"/>
          <a:stretch/>
        </p:blipFill>
        <p:spPr>
          <a:xfrm>
            <a:off x="457200" y="2196688"/>
            <a:ext cx="8229600" cy="3332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45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We Are</a:t>
            </a:r>
          </a:p>
          <a:p>
            <a:r>
              <a:rPr lang="en-US" dirty="0"/>
              <a:t>Education &amp; Training</a:t>
            </a:r>
          </a:p>
          <a:p>
            <a:r>
              <a:rPr lang="en-US" dirty="0"/>
              <a:t>Certification Prep Resources</a:t>
            </a:r>
          </a:p>
          <a:p>
            <a:r>
              <a:rPr lang="en-US" dirty="0"/>
              <a:t>Networking Events</a:t>
            </a:r>
          </a:p>
          <a:p>
            <a:r>
              <a:rPr lang="en-US" dirty="0"/>
              <a:t>Information Sharing</a:t>
            </a:r>
          </a:p>
          <a:p>
            <a:r>
              <a:rPr lang="en-US" dirty="0"/>
              <a:t>Career &amp; Industry Awareness</a:t>
            </a:r>
          </a:p>
          <a:p>
            <a:r>
              <a:rPr lang="en-US" dirty="0"/>
              <a:t>Water School Charity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23343"/>
            <a:ext cx="3002258" cy="441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55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Giving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6984776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$6,000 student scholarships</a:t>
            </a:r>
          </a:p>
          <a:p>
            <a:r>
              <a:rPr lang="en-CA" dirty="0"/>
              <a:t>$1,000 student achievement awards</a:t>
            </a:r>
          </a:p>
          <a:p>
            <a:r>
              <a:rPr lang="en-CA" dirty="0"/>
              <a:t>$4,500 student bursaries</a:t>
            </a:r>
          </a:p>
          <a:p>
            <a:r>
              <a:rPr lang="en-CA" dirty="0"/>
              <a:t>$30,000  small centre subsidy</a:t>
            </a:r>
          </a:p>
          <a:p>
            <a:r>
              <a:rPr lang="en-CA" dirty="0"/>
              <a:t>$24,000 to T</a:t>
            </a:r>
            <a:r>
              <a:rPr lang="en-CA" dirty="0">
                <a:solidFill>
                  <a:srgbClr val="0066CC"/>
                </a:solidFill>
              </a:rPr>
              <a:t>he Water School  </a:t>
            </a:r>
            <a:br>
              <a:rPr lang="en-CA" dirty="0">
                <a:highlight>
                  <a:srgbClr val="FFFF00"/>
                </a:highlight>
              </a:rPr>
            </a:br>
            <a:endParaRPr lang="en-CA" dirty="0">
              <a:highlight>
                <a:srgbClr val="FFFF00"/>
              </a:highligh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28578"/>
          <a:stretch/>
        </p:blipFill>
        <p:spPr>
          <a:xfrm>
            <a:off x="6516216" y="3365029"/>
            <a:ext cx="2376264" cy="253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0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up the Great Work!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89092"/>
            <a:ext cx="3122423" cy="229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7" y="3345759"/>
            <a:ext cx="2456014" cy="1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988840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THANK YOU!</a:t>
            </a:r>
          </a:p>
        </p:txBody>
      </p:sp>
      <p:pic>
        <p:nvPicPr>
          <p:cNvPr id="6" name="Graphic 5" descr="Badge Question Mark with solid fill">
            <a:extLst>
              <a:ext uri="{FF2B5EF4-FFF2-40B4-BE49-F238E27FC236}">
                <a16:creationId xmlns:a16="http://schemas.microsoft.com/office/drawing/2014/main" id="{E0719D0E-3E11-56E7-0D25-3395BCC70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8144" y="2586522"/>
            <a:ext cx="1825352" cy="18253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ADE250-2315-3253-0342-0E8CF0979745}"/>
              </a:ext>
            </a:extLst>
          </p:cNvPr>
          <p:cNvSpPr txBox="1"/>
          <p:nvPr/>
        </p:nvSpPr>
        <p:spPr>
          <a:xfrm>
            <a:off x="5937571" y="438853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88611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78DA-AE18-C111-F3AA-284E2DCDE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AWWOA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40E86-0AF1-74ED-F3EE-BBE6B4497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060848"/>
            <a:ext cx="7931224" cy="4065315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AWWOA is Alberta’s Resource for Water and Wastewater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66CC"/>
                </a:solidFill>
              </a:rPr>
              <a:t>Training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66CC"/>
                </a:solidFill>
              </a:rPr>
              <a:t>News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66CC"/>
                </a:solidFill>
              </a:rPr>
              <a:t>Events</a:t>
            </a:r>
            <a:endParaRPr lang="en-US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1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457CE-5D75-9411-5C29-B60B6D854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AWWOA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2801-8A07-F316-9B13-268157DAD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r>
              <a:rPr lang="en-US" dirty="0"/>
              <a:t>Non-for-Profit Organization</a:t>
            </a:r>
          </a:p>
          <a:p>
            <a:r>
              <a:rPr lang="en-US" dirty="0"/>
              <a:t>2,200 Members across Alberta</a:t>
            </a:r>
          </a:p>
          <a:p>
            <a:r>
              <a:rPr lang="en-US" dirty="0"/>
              <a:t>Governed by an elected Board of Directors</a:t>
            </a:r>
          </a:p>
          <a:p>
            <a:r>
              <a:rPr lang="en-US" dirty="0"/>
              <a:t>15 members Board of Directors from different community sizes in Alberta</a:t>
            </a:r>
          </a:p>
          <a:p>
            <a:r>
              <a:rPr lang="en-US" dirty="0"/>
              <a:t>All 15 Directors have an operator background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830585-0F26-8898-FD64-B02ED7853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932"/>
          <a:stretch/>
        </p:blipFill>
        <p:spPr>
          <a:xfrm>
            <a:off x="6155370" y="1600201"/>
            <a:ext cx="2531429" cy="283691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AE25B2-3838-74E8-2451-CF75F115EE52}"/>
              </a:ext>
            </a:extLst>
          </p:cNvPr>
          <p:cNvSpPr txBox="1"/>
          <p:nvPr/>
        </p:nvSpPr>
        <p:spPr>
          <a:xfrm>
            <a:off x="5940152" y="47251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Mike Bureaud, AWWOA Chair</a:t>
            </a:r>
          </a:p>
        </p:txBody>
      </p:sp>
    </p:spTree>
    <p:extLst>
      <p:ext uri="{BB962C8B-B14F-4D97-AF65-F5344CB8AC3E}">
        <p14:creationId xmlns:p14="http://schemas.microsoft.com/office/powerpoint/2010/main" val="181308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AWWOA Composition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" y="1700808"/>
            <a:ext cx="7407860" cy="430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22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our Members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1" y="1628801"/>
            <a:ext cx="7679877" cy="4281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77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Served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0355"/>
            <a:ext cx="7632848" cy="436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71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Training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05" y="1988840"/>
            <a:ext cx="4248472" cy="4781128"/>
          </a:xfrm>
        </p:spPr>
        <p:txBody>
          <a:bodyPr>
            <a:normAutofit/>
          </a:bodyPr>
          <a:lstStyle/>
          <a:p>
            <a:r>
              <a:rPr lang="en-CA" dirty="0"/>
              <a:t>1768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participants</a:t>
            </a:r>
          </a:p>
          <a:p>
            <a:r>
              <a:rPr lang="en-CA" dirty="0"/>
              <a:t>82 courses/workshops</a:t>
            </a:r>
          </a:p>
          <a:p>
            <a:r>
              <a:rPr lang="en-CA" dirty="0"/>
              <a:t>+95% satisfaction</a:t>
            </a:r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69D3CFD-D0E8-4F42-A8CF-4502BD092CEC}"/>
              </a:ext>
            </a:extLst>
          </p:cNvPr>
          <p:cNvGraphicFramePr/>
          <p:nvPr/>
        </p:nvGraphicFramePr>
        <p:xfrm>
          <a:off x="4395677" y="1490962"/>
          <a:ext cx="4568811" cy="465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840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23"/>
            <a:ext cx="9144000" cy="255156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852936"/>
            <a:ext cx="3003560" cy="273961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36" y="2535139"/>
            <a:ext cx="3995936" cy="2674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948" y="1978858"/>
            <a:ext cx="3003559" cy="44198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D98EAE-7F6B-6E88-B237-724E91DE9C90}"/>
              </a:ext>
            </a:extLst>
          </p:cNvPr>
          <p:cNvSpPr txBox="1"/>
          <p:nvPr/>
        </p:nvSpPr>
        <p:spPr>
          <a:xfrm>
            <a:off x="611560" y="5592547"/>
            <a:ext cx="266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AWWOA.CA</a:t>
            </a:r>
          </a:p>
        </p:txBody>
      </p:sp>
    </p:spTree>
    <p:extLst>
      <p:ext uri="{BB962C8B-B14F-4D97-AF65-F5344CB8AC3E}">
        <p14:creationId xmlns:p14="http://schemas.microsoft.com/office/powerpoint/2010/main" val="35246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61ADE0-074F-4D81-9D06-AA7EF9A469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Flowered lace slide background</Template>
  <TotalTime>0</TotalTime>
  <Words>613</Words>
  <Application>Microsoft Office PowerPoint</Application>
  <PresentationFormat>On-screen Show (4:3)</PresentationFormat>
  <Paragraphs>119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Franklin Gothic Medium</vt:lpstr>
      <vt:lpstr>Office Theme</vt:lpstr>
      <vt:lpstr>AWWOA</vt:lpstr>
      <vt:lpstr>Presentation Outline</vt:lpstr>
      <vt:lpstr>AWWOA</vt:lpstr>
      <vt:lpstr>AWWOA</vt:lpstr>
      <vt:lpstr>AWWOA Composition</vt:lpstr>
      <vt:lpstr>Location of our Members</vt:lpstr>
      <vt:lpstr>Population Served</vt:lpstr>
      <vt:lpstr>Training Highlights</vt:lpstr>
      <vt:lpstr>PowerPoint Presentation</vt:lpstr>
      <vt:lpstr>AWWOA Resources</vt:lpstr>
      <vt:lpstr>Networking Events</vt:lpstr>
      <vt:lpstr>How We Share Information</vt:lpstr>
      <vt:lpstr>Career Awareness</vt:lpstr>
      <vt:lpstr>Water &amp; Wastewater Services</vt:lpstr>
      <vt:lpstr>Age</vt:lpstr>
      <vt:lpstr>Retirement</vt:lpstr>
      <vt:lpstr>Labour Shortages?</vt:lpstr>
      <vt:lpstr>Solutions</vt:lpstr>
      <vt:lpstr>Salary</vt:lpstr>
      <vt:lpstr>Giving Highlights</vt:lpstr>
      <vt:lpstr>Keep up the Great Work!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2015-02-06T21:59:54Z</dcterms:created>
  <dcterms:modified xsi:type="dcterms:W3CDTF">2023-06-13T16:14:17Z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TC020116459991</vt:lpwstr>
  </property>
</Properties>
</file>