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</p:sldMasterIdLst>
  <p:notesMasterIdLst>
    <p:notesMasterId r:id="rId19"/>
  </p:notesMasterIdLst>
  <p:handoutMasterIdLst>
    <p:handoutMasterId r:id="rId20"/>
  </p:handoutMasterIdLst>
  <p:sldIdLst>
    <p:sldId id="502" r:id="rId2"/>
    <p:sldId id="506" r:id="rId3"/>
    <p:sldId id="529" r:id="rId4"/>
    <p:sldId id="535" r:id="rId5"/>
    <p:sldId id="508" r:id="rId6"/>
    <p:sldId id="536" r:id="rId7"/>
    <p:sldId id="537" r:id="rId8"/>
    <p:sldId id="525" r:id="rId9"/>
    <p:sldId id="526" r:id="rId10"/>
    <p:sldId id="513" r:id="rId11"/>
    <p:sldId id="514" r:id="rId12"/>
    <p:sldId id="530" r:id="rId13"/>
    <p:sldId id="532" r:id="rId14"/>
    <p:sldId id="533" r:id="rId15"/>
    <p:sldId id="534" r:id="rId16"/>
    <p:sldId id="528" r:id="rId17"/>
    <p:sldId id="522" r:id="rId18"/>
  </p:sldIdLst>
  <p:sldSz cx="9144000" cy="6858000" type="screen4x3"/>
  <p:notesSz cx="7010400" cy="92964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1EB8EB-E722-B9A0-9B95-C48EDEDE71B1}" name="Bergeron, Christa" initials="BC" userId="S::Christa.Bergeron@sac-isc.gc.ca::8b13d2a2-5b13-45ae-ae31-e995b65dde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C73"/>
    <a:srgbClr val="D98F36"/>
    <a:srgbClr val="000000"/>
    <a:srgbClr val="A28683"/>
    <a:srgbClr val="567BB6"/>
    <a:srgbClr val="0000DE"/>
    <a:srgbClr val="0035DE"/>
    <a:srgbClr val="000099"/>
    <a:srgbClr val="FF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7" autoAdjust="0"/>
    <p:restoredTop sz="92481" autoAdjust="0"/>
  </p:normalViewPr>
  <p:slideViewPr>
    <p:cSldViewPr snapToObjects="1">
      <p:cViewPr varScale="1">
        <p:scale>
          <a:sx n="106" d="100"/>
          <a:sy n="106" d="100"/>
        </p:scale>
        <p:origin x="1842" y="102"/>
      </p:cViewPr>
      <p:guideLst>
        <p:guide orient="horz" pos="72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>
      <p:cViewPr>
        <p:scale>
          <a:sx n="75" d="100"/>
          <a:sy n="75" d="100"/>
        </p:scale>
        <p:origin x="-3252" y="-342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1" tIns="46176" rIns="92351" bIns="46176" numCol="1" anchor="t" anchorCtr="0" compatLnSpc="1">
            <a:prstTxWarp prst="textNoShape">
              <a:avLst/>
            </a:prstTxWarp>
          </a:bodyPr>
          <a:lstStyle>
            <a:lvl1pPr defTabSz="923789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1" y="0"/>
            <a:ext cx="304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1" tIns="46176" rIns="92351" bIns="46176" numCol="1" anchor="t" anchorCtr="0" compatLnSpc="1">
            <a:prstTxWarp prst="textNoShape">
              <a:avLst/>
            </a:prstTxWarp>
          </a:bodyPr>
          <a:lstStyle>
            <a:lvl1pPr algn="r" defTabSz="923789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4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1" tIns="46176" rIns="92351" bIns="46176" numCol="1" anchor="b" anchorCtr="0" compatLnSpc="1">
            <a:prstTxWarp prst="textNoShape">
              <a:avLst/>
            </a:prstTxWarp>
          </a:bodyPr>
          <a:lstStyle>
            <a:lvl1pPr defTabSz="923789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1" y="8829675"/>
            <a:ext cx="304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1" tIns="46176" rIns="92351" bIns="46176" numCol="1" anchor="b" anchorCtr="0" compatLnSpc="1">
            <a:prstTxWarp prst="textNoShape">
              <a:avLst/>
            </a:prstTxWarp>
          </a:bodyPr>
          <a:lstStyle>
            <a:lvl1pPr algn="r" defTabSz="923789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2B19D8C8-5948-455E-A605-1EA89F85FCA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7254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1" tIns="46176" rIns="92351" bIns="46176" numCol="1" anchor="t" anchorCtr="0" compatLnSpc="1">
            <a:prstTxWarp prst="textNoShape">
              <a:avLst/>
            </a:prstTxWarp>
          </a:bodyPr>
          <a:lstStyle>
            <a:lvl1pPr defTabSz="923789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8751" y="0"/>
            <a:ext cx="304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1" tIns="46176" rIns="92351" bIns="46176" numCol="1" anchor="t" anchorCtr="0" compatLnSpc="1">
            <a:prstTxWarp prst="textNoShape">
              <a:avLst/>
            </a:prstTxWarp>
          </a:bodyPr>
          <a:lstStyle>
            <a:lvl1pPr algn="r" defTabSz="923789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6" y="4416426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1" tIns="46176" rIns="92351" bIns="461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4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1" tIns="46176" rIns="92351" bIns="46176" numCol="1" anchor="b" anchorCtr="0" compatLnSpc="1">
            <a:prstTxWarp prst="textNoShape">
              <a:avLst/>
            </a:prstTxWarp>
          </a:bodyPr>
          <a:lstStyle>
            <a:lvl1pPr defTabSz="923789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8751" y="8829675"/>
            <a:ext cx="304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1" tIns="46176" rIns="92351" bIns="46176" numCol="1" anchor="b" anchorCtr="0" compatLnSpc="1">
            <a:prstTxWarp prst="textNoShape">
              <a:avLst/>
            </a:prstTxWarp>
          </a:bodyPr>
          <a:lstStyle>
            <a:lvl1pPr algn="r" defTabSz="923789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FE284EBD-CBB1-4A99-ABB1-E39FD7904359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2723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89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841" indent="-285708" defTabSz="923789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2833" indent="-228567" defTabSz="923789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599965" indent="-228567" defTabSz="923789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099" indent="-228567" defTabSz="923789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232" indent="-228567" defTabSz="92378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700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364" indent="-228567" defTabSz="92378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700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8498" indent="-228567" defTabSz="92378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700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5630" indent="-228567" defTabSz="92378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700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24F3551-6772-4ED3-AD12-7448C81BF950}" type="slidenum">
              <a:rPr lang="en-CA" altLang="en-US" smtClean="0">
                <a:latin typeface="Arial" charset="0"/>
              </a:rPr>
              <a:pPr eaLnBrk="1" hangingPunct="1"/>
              <a:t>1</a:t>
            </a:fld>
            <a:endParaRPr lang="en-CA" altLang="en-US" dirty="0"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9311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3672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40784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0419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2095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291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6695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745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4045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of the team.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9971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007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2425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5287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16702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8517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84EBD-CBB1-4A99-ABB1-E39FD7904359}" type="slidenum">
              <a:rPr lang="en-CA" smtClean="0"/>
              <a:pPr>
                <a:defRPr/>
              </a:pPr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0364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507FC-F867-0779-6BA7-C6FED5617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28DE66-BF9E-0D54-58C1-A0E0B8321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90127-54F6-F7FA-F607-8DFD9CFF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30185-7BB8-9158-EF56-9783772C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43E27-0E7D-4B15-8734-EA0ED9AC8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3201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11E6-071E-6530-DD91-9CD319142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636DD-70BA-F042-1AFF-7BC6D81DF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F72EF-FAC6-B319-C1FC-DA5EA94B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02BD8-5299-FC6F-BF67-FDEEBF2D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1D530-0BA3-1BB6-1D14-5AB1FBC3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2539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6C4FF-7446-3F6C-BF8A-45383517A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0C1C6-EBF6-273F-F741-2D47307AE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280A2-3E88-B895-DA39-9F2D9060F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0177D-1369-5492-380D-54124D4B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AD83B-EE3D-03F1-1C53-D3AF48B5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804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C_Branding_PPT_standard_10x7.5_ENG_FINAL_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50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283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CA3B0-02BB-4BE0-BE5D-7C630EC5F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3094E-8777-80DD-92E8-9A5631710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4C169-4734-F1E5-D5E4-091E0C6BF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9438F-15FD-420F-3A2E-32F61AA56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099E6-896B-8F66-D70A-768DB6D64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2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7ED8-EF74-D88D-A447-46DA7F5B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F4AC4-01CA-9064-0726-B2AB2F946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48A8D-4862-2A46-F3CD-D7E82C140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88A09-14F0-F0E2-B32D-ADBB8D993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AD398-A6C8-1B06-DC52-A45666B8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050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3437-0B30-17A4-CF16-E40D8A87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D6356-A855-5AED-542F-ADA2FB03E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2F815-A55C-CFC0-A858-A6EB9F7C5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3560A-5B85-5B99-3B92-E0FE6C96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E6E15-56AF-C96E-AAE5-6C31981BE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61853-7A51-D2C2-A9C2-019CBF29D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0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1158-238F-0968-E16C-B43A244D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0D024-F10F-CD26-0753-90E3AE97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D07E2-4526-8FF7-C01D-30AD73525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FAD8D-2C23-351F-D51B-B5F5B0EA7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8F158A-2C6B-C509-7DF9-83D39CFD94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F61DA-F207-2524-8E22-544E89820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CE9F9B-EBCB-FD07-2357-FF6D36CC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3BE85B-A4EC-4835-EDE9-ACF7DEBC1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944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5F5AB-6D00-68F3-5DB1-2F64C98E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BDBB9-C022-E6E7-8D34-9EAA9767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CA173-E9B7-111B-2867-28FDB4C6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F1516-BD29-811D-48E0-1F47ACCD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8233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7BF2CB-E894-A86F-6E10-02CFEC556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6FA9B4-42BD-008F-F16D-D20BF5D2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5C979-916D-1673-A73D-D14F43B2C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2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5F242-DB1E-A0CD-ACB6-DBA4D2404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8CEC4-0C9A-4C0D-41C4-E6A6E7440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3D1FE-1159-5F37-D3C8-66EC432CB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7F3ED-7AB0-1AA2-8146-B6D3703FA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ED772-6295-8C2F-AFD0-0A126795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5C29-C7C4-02BC-869E-C49C16C4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8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3380C-7585-531B-121C-95CEA09F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019317-5775-EEF7-1ED6-8E7FFE568A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9564F-9B5F-25C7-841F-0A4B3EE0E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A848A-135E-2E99-7B41-0A2CDAB5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86204-6B82-947F-A528-8D0F1E8D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FD3FA-0FA2-4496-0758-A06ECDF5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1FB3C4-513E-07D7-4453-CB0D9C70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697A4-FE83-2A6A-F721-BB94706E0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8C044-56E5-F6A5-60A7-8BE8BF1DE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8ABD5-0F02-4599-8D25-E158C1F5CAA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076F3-CAC7-04D6-B114-7D65C53B4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94548-7DD7-8E40-3D28-32467704F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9CFB0-317F-4142-9E7D-591BBC932F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9C14D-02C9-45F0-6C2F-CFD3D7FF9800}"/>
              </a:ext>
            </a:extLst>
          </p:cNvPr>
          <p:cNvSpPr txBox="1"/>
          <p:nvPr userDrawn="1"/>
        </p:nvSpPr>
        <p:spPr>
          <a:xfrm>
            <a:off x="33968" y="6238718"/>
            <a:ext cx="86112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2816EBD-076B-0740-B037-2845E45D885E}" type="slidenum">
              <a:rPr lang="en-US" sz="1200" b="0" i="0" baseline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pPr algn="ctr"/>
              <a:t>‹#›</a:t>
            </a:fld>
            <a:endParaRPr lang="en-US" sz="1200" b="0" i="0" baseline="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24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85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CB758C8C-071E-96D3-0048-A2323F964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557" y="2455110"/>
            <a:ext cx="7143751" cy="97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0"/>
              </a:spcBef>
              <a:spcAft>
                <a:spcPct val="37000"/>
              </a:spcAft>
              <a:buChar char="•"/>
              <a:tabLst>
                <a:tab pos="5715000" algn="l"/>
              </a:tabLst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82588" indent="-190500" algn="l" rtl="0" eaLnBrk="0" fontAlgn="base" hangingPunct="0">
              <a:spcBef>
                <a:spcPct val="0"/>
              </a:spcBef>
              <a:spcAft>
                <a:spcPct val="35000"/>
              </a:spcAft>
              <a:buChar char="–"/>
              <a:tabLst>
                <a:tab pos="5715000" algn="l"/>
              </a:tabLst>
              <a:defRPr sz="1600">
                <a:solidFill>
                  <a:srgbClr val="000000"/>
                </a:solidFill>
                <a:latin typeface="+mn-lt"/>
              </a:defRPr>
            </a:lvl2pPr>
            <a:lvl3pPr marL="574675" indent="-190500" algn="l" rtl="0" eaLnBrk="0" fontAlgn="base" hangingPunct="0">
              <a:spcBef>
                <a:spcPct val="0"/>
              </a:spcBef>
              <a:spcAft>
                <a:spcPct val="35000"/>
              </a:spcAft>
              <a:buChar char="–"/>
              <a:tabLst>
                <a:tab pos="5715000" algn="l"/>
              </a:tabLst>
              <a:defRPr sz="1400">
                <a:solidFill>
                  <a:srgbClr val="000000"/>
                </a:solidFill>
                <a:latin typeface="+mn-lt"/>
              </a:defRPr>
            </a:lvl3pPr>
            <a:lvl4pPr marL="771525" indent="-195263" algn="l" rtl="0" eaLnBrk="0" fontAlgn="base" hangingPunct="0">
              <a:spcBef>
                <a:spcPct val="0"/>
              </a:spcBef>
              <a:spcAft>
                <a:spcPct val="35000"/>
              </a:spcAft>
              <a:buChar char="–"/>
              <a:tabLst>
                <a:tab pos="5715000" algn="l"/>
              </a:tabLst>
              <a:defRPr sz="1200">
                <a:solidFill>
                  <a:srgbClr val="000000"/>
                </a:solidFill>
                <a:latin typeface="+mn-lt"/>
              </a:defRPr>
            </a:lvl4pPr>
            <a:lvl5pPr marL="960438" indent="-187325" algn="l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har char="–"/>
              <a:tabLst>
                <a:tab pos="5715000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1417638" indent="-187325" algn="l" rtl="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har char="–"/>
              <a:tabLst>
                <a:tab pos="5715000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1874838" indent="-187325" algn="l" rtl="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har char="–"/>
              <a:tabLst>
                <a:tab pos="5715000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2332038" indent="-187325" algn="l" rtl="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har char="–"/>
              <a:tabLst>
                <a:tab pos="5715000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2789238" indent="-187325" algn="l" rtl="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har char="–"/>
              <a:tabLst>
                <a:tab pos="5715000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indent="0" algn="ctr" eaLnBrk="1" hangingPunct="1">
              <a:lnSpc>
                <a:spcPct val="107000"/>
              </a:lnSpc>
              <a:spcAft>
                <a:spcPct val="0"/>
              </a:spcAft>
              <a:buNone/>
            </a:pPr>
            <a:r>
              <a:rPr lang="en-US" altLang="en-US" sz="2800" b="1" kern="0" dirty="0">
                <a:solidFill>
                  <a:srgbClr val="394C73"/>
                </a:solidFill>
                <a:latin typeface="Bierstadt" panose="020B0004020202020204" pitchFamily="34" charset="0"/>
              </a:rPr>
              <a:t>ALBERTA REGIONAL OPERATIONS </a:t>
            </a:r>
          </a:p>
          <a:p>
            <a:pPr marL="0" indent="0" algn="ctr" eaLnBrk="1" hangingPunct="1">
              <a:lnSpc>
                <a:spcPct val="107000"/>
              </a:lnSpc>
              <a:spcAft>
                <a:spcPct val="0"/>
              </a:spcAft>
              <a:buNone/>
            </a:pPr>
            <a:r>
              <a:rPr lang="en-US" altLang="en-US" sz="2800" b="1" kern="0" dirty="0">
                <a:solidFill>
                  <a:srgbClr val="394C73"/>
                </a:solidFill>
                <a:latin typeface="Bierstadt" panose="020B0004020202020204" pitchFamily="34" charset="0"/>
              </a:rPr>
              <a:t>WATER AND WASTEWATER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14F933-E9F9-85BA-CA95-47FC831B0FF2}"/>
              </a:ext>
            </a:extLst>
          </p:cNvPr>
          <p:cNvSpPr txBox="1"/>
          <p:nvPr/>
        </p:nvSpPr>
        <p:spPr>
          <a:xfrm>
            <a:off x="2577200" y="1395206"/>
            <a:ext cx="3793669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  <a:spcAft>
                <a:spcPts val="500"/>
              </a:spcAft>
            </a:pPr>
            <a:r>
              <a:rPr lang="en-US" sz="2400" b="1" dirty="0">
                <a:solidFill>
                  <a:srgbClr val="567BB6"/>
                </a:solidFill>
                <a:latin typeface="Bierstadt" panose="020B0004020202020204" pitchFamily="34" charset="0"/>
              </a:rPr>
              <a:t>TSAG Water Week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F5C3F6-3675-B6FE-BC4D-76644C253930}"/>
              </a:ext>
            </a:extLst>
          </p:cNvPr>
          <p:cNvSpPr/>
          <p:nvPr/>
        </p:nvSpPr>
        <p:spPr>
          <a:xfrm>
            <a:off x="3478408" y="1822919"/>
            <a:ext cx="1991251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ct val="0"/>
              </a:spcAft>
            </a:pPr>
            <a:r>
              <a:rPr lang="en-US" altLang="en-US" dirty="0">
                <a:solidFill>
                  <a:srgbClr val="567BB6"/>
                </a:solidFill>
                <a:latin typeface="Bierstadt" panose="020B0004020202020204" pitchFamily="34" charset="0"/>
              </a:rPr>
              <a:t>June 13 - 15, 2023</a:t>
            </a:r>
            <a:endParaRPr lang="en-CA" altLang="en-US" dirty="0">
              <a:solidFill>
                <a:srgbClr val="567BB6"/>
              </a:solidFill>
              <a:latin typeface="Bierstadt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8A8417-E423-1917-FD79-E6C65E9D6CE4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B2B951-B47A-FDA9-E159-02DB8AF3D3E1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7FD85F-AD56-1D2F-6ADB-D739AA50DA8A}"/>
              </a:ext>
            </a:extLst>
          </p:cNvPr>
          <p:cNvSpPr txBox="1"/>
          <p:nvPr/>
        </p:nvSpPr>
        <p:spPr>
          <a:xfrm>
            <a:off x="2348705" y="649019"/>
            <a:ext cx="4605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567BB6"/>
                </a:solidFill>
                <a:latin typeface="Bierstadt" panose="020B0004020202020204" pitchFamily="34" charset="0"/>
              </a:rPr>
              <a:t>Operations and Maintenance (O&amp;M) Funding</a:t>
            </a:r>
            <a:endParaRPr lang="en-US" dirty="0"/>
          </a:p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05387A-DD84-C4D3-31C0-E3007D163601}"/>
              </a:ext>
            </a:extLst>
          </p:cNvPr>
          <p:cNvSpPr txBox="1">
            <a:spLocks/>
          </p:cNvSpPr>
          <p:nvPr/>
        </p:nvSpPr>
        <p:spPr bwMode="auto">
          <a:xfrm>
            <a:off x="2895600" y="420368"/>
            <a:ext cx="3511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5pPr>
            <a:lvl6pPr marL="4572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6pPr>
            <a:lvl7pPr marL="9144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7pPr>
            <a:lvl8pPr marL="1371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8pPr>
            <a:lvl9pPr marL="18288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3000" kern="0" dirty="0">
                <a:solidFill>
                  <a:srgbClr val="567BB6"/>
                </a:solidFill>
                <a:latin typeface="Bierstadt" panose="020B0004020202020204" pitchFamily="34" charset="0"/>
              </a:rPr>
              <a:t>What We Do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EF9ABF-F475-2072-5366-DE02A046D392}"/>
              </a:ext>
            </a:extLst>
          </p:cNvPr>
          <p:cNvSpPr txBox="1"/>
          <p:nvPr/>
        </p:nvSpPr>
        <p:spPr>
          <a:xfrm>
            <a:off x="457200" y="1214497"/>
            <a:ext cx="81153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ierstadt" panose="020B0004020202020204" pitchFamily="34" charset="0"/>
              </a:rPr>
              <a:t>Operations and Maintenance (O&amp;M)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O&amp;M funding is a subsidy to assist with operations and maintenance costs for eligible assets.</a:t>
            </a:r>
          </a:p>
          <a:p>
            <a:endParaRPr lang="en-US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Funding is based on a </a:t>
            </a:r>
            <a:r>
              <a:rPr lang="en-US" b="1" dirty="0">
                <a:solidFill>
                  <a:srgbClr val="D98F36"/>
                </a:solidFill>
                <a:latin typeface="Bierstadt" panose="020B0004020202020204" pitchFamily="34" charset="0"/>
              </a:rPr>
              <a:t>national asset formula</a:t>
            </a:r>
            <a:r>
              <a:rPr lang="en-US" dirty="0">
                <a:solidFill>
                  <a:srgbClr val="D98F36"/>
                </a:solidFill>
                <a:latin typeface="Bierstadt" panose="020B0004020202020204" pitchFamily="34" charset="0"/>
              </a:rPr>
              <a:t> </a:t>
            </a:r>
            <a:r>
              <a:rPr lang="en-US" dirty="0">
                <a:latin typeface="Bierstadt" panose="020B0004020202020204" pitchFamily="34" charset="0"/>
              </a:rPr>
              <a:t>which takes into account factors such as the geographical location and proximity to city centers.  </a:t>
            </a:r>
          </a:p>
          <a:p>
            <a:endParaRPr lang="en-US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Last year, a review of the full formula was completed by headquarters and resulted in significant </a:t>
            </a:r>
            <a:r>
              <a:rPr lang="en-US" b="1" dirty="0">
                <a:solidFill>
                  <a:srgbClr val="D98F36"/>
                </a:solidFill>
                <a:latin typeface="Bierstadt" panose="020B0004020202020204" pitchFamily="34" charset="0"/>
              </a:rPr>
              <a:t>increases</a:t>
            </a:r>
            <a:r>
              <a:rPr lang="en-US" dirty="0">
                <a:latin typeface="Bierstadt" panose="020B0004020202020204" pitchFamily="34" charset="0"/>
              </a:rPr>
              <a:t> in the O&amp;M funding provided.</a:t>
            </a:r>
          </a:p>
          <a:p>
            <a:endParaRPr lang="en-US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Water and wastewater assets are now funded at </a:t>
            </a:r>
            <a:r>
              <a:rPr lang="en-US" b="1" dirty="0">
                <a:solidFill>
                  <a:srgbClr val="D98F36"/>
                </a:solidFill>
                <a:latin typeface="Bierstadt" panose="020B0004020202020204" pitchFamily="34" charset="0"/>
              </a:rPr>
              <a:t>100%</a:t>
            </a:r>
            <a:r>
              <a:rPr lang="en-US" dirty="0">
                <a:latin typeface="Bierstadt" panose="020B0004020202020204" pitchFamily="34" charset="0"/>
              </a:rPr>
              <a:t> of the amount calculated by the formula.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dirty="0">
                <a:latin typeface="Bierstadt" panose="020B0004020202020204" pitchFamily="34" charset="0"/>
              </a:rPr>
              <a:t> It was previously funded at </a:t>
            </a:r>
            <a:r>
              <a:rPr lang="en-US" b="1" dirty="0">
                <a:solidFill>
                  <a:srgbClr val="D98F36"/>
                </a:solidFill>
                <a:latin typeface="Bierstadt" panose="020B0004020202020204" pitchFamily="34" charset="0"/>
              </a:rPr>
              <a:t>80%</a:t>
            </a:r>
            <a:r>
              <a:rPr lang="en-US" dirty="0">
                <a:latin typeface="Bierstadt" panose="020B0004020202020204" pitchFamily="34" charset="0"/>
              </a:rPr>
              <a:t> of the calculated amount.</a:t>
            </a:r>
          </a:p>
          <a:p>
            <a:pPr lvl="1"/>
            <a:endParaRPr lang="en-US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Tracey Travis (Regional Program Development Advisor) leads the O&amp;M program for Alberta Region</a:t>
            </a:r>
            <a:r>
              <a:rPr lang="en-US" sz="1400" dirty="0">
                <a:latin typeface="Bierstadt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3483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754A8-FC5A-C483-3962-E3392941CA28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841D5-A680-49F1-16D7-695102F4E605}"/>
              </a:ext>
            </a:extLst>
          </p:cNvPr>
          <p:cNvSpPr txBox="1"/>
          <p:nvPr/>
        </p:nvSpPr>
        <p:spPr>
          <a:xfrm>
            <a:off x="2627312" y="648968"/>
            <a:ext cx="4002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567BB6"/>
                </a:solidFill>
                <a:latin typeface="Bierstadt" panose="020B0004020202020204" pitchFamily="34" charset="0"/>
              </a:rPr>
              <a:t>Drinking Water Advisory (DWA) Group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F2B8AD-21AD-3DCB-AD0B-8D93FD34C792}"/>
              </a:ext>
            </a:extLst>
          </p:cNvPr>
          <p:cNvSpPr txBox="1">
            <a:spLocks/>
          </p:cNvSpPr>
          <p:nvPr/>
        </p:nvSpPr>
        <p:spPr bwMode="auto">
          <a:xfrm>
            <a:off x="2895600" y="420368"/>
            <a:ext cx="3511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5pPr>
            <a:lvl6pPr marL="4572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6pPr>
            <a:lvl7pPr marL="9144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7pPr>
            <a:lvl8pPr marL="1371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8pPr>
            <a:lvl9pPr marL="18288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3000" kern="0" dirty="0">
                <a:solidFill>
                  <a:srgbClr val="567BB6"/>
                </a:solidFill>
                <a:latin typeface="Bierstadt" panose="020B0004020202020204" pitchFamily="34" charset="0"/>
              </a:rPr>
              <a:t>What We 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99F6B9-F450-333C-283A-2F5F7639B25D}"/>
              </a:ext>
            </a:extLst>
          </p:cNvPr>
          <p:cNvSpPr txBox="1"/>
          <p:nvPr/>
        </p:nvSpPr>
        <p:spPr>
          <a:xfrm>
            <a:off x="495300" y="1164610"/>
            <a:ext cx="81153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Bierstadt" panose="020B0004020202020204" pitchFamily="34" charset="0"/>
              </a:rPr>
              <a:t>Regional Drinking Water Advisory (DWA)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An Initial National Assessment was initiated in 2010/11.</a:t>
            </a:r>
          </a:p>
          <a:p>
            <a:endParaRPr lang="en-US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Collaborative approach in rectifying DWA issues.</a:t>
            </a:r>
          </a:p>
          <a:p>
            <a:endParaRPr lang="en-US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Participants include: 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dirty="0">
                <a:latin typeface="Bierstadt" panose="020B0004020202020204" pitchFamily="34" charset="0"/>
              </a:rPr>
              <a:t>ISC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dirty="0">
                <a:latin typeface="Bierstadt" panose="020B0004020202020204" pitchFamily="34" charset="0"/>
              </a:rPr>
              <a:t>ISC FNIHB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dirty="0">
                <a:latin typeface="Bierstadt" panose="020B0004020202020204" pitchFamily="34" charset="0"/>
              </a:rPr>
              <a:t>TSAG - CRTP</a:t>
            </a:r>
          </a:p>
          <a:p>
            <a:pPr lvl="1"/>
            <a:endParaRPr lang="en-US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Meetings are held weekly to review the ISC FNIHB report.</a:t>
            </a:r>
          </a:p>
          <a:p>
            <a:endParaRPr lang="en-US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Discuss common issues to resolve </a:t>
            </a:r>
            <a:r>
              <a:rPr lang="en-US" b="1" dirty="0">
                <a:solidFill>
                  <a:srgbClr val="D98F36"/>
                </a:solidFill>
                <a:latin typeface="Bierstadt" panose="020B0004020202020204" pitchFamily="34" charset="0"/>
              </a:rPr>
              <a:t>past</a:t>
            </a:r>
            <a:r>
              <a:rPr lang="en-US" dirty="0">
                <a:latin typeface="Bierstadt" panose="020B0004020202020204" pitchFamily="34" charset="0"/>
              </a:rPr>
              <a:t>, </a:t>
            </a:r>
            <a:r>
              <a:rPr lang="en-US" b="1" dirty="0">
                <a:solidFill>
                  <a:srgbClr val="D98F36"/>
                </a:solidFill>
                <a:latin typeface="Bierstadt" panose="020B0004020202020204" pitchFamily="34" charset="0"/>
              </a:rPr>
              <a:t>current</a:t>
            </a:r>
            <a:r>
              <a:rPr lang="en-US" dirty="0">
                <a:latin typeface="Bierstadt" panose="020B0004020202020204" pitchFamily="34" charset="0"/>
              </a:rPr>
              <a:t>, and </a:t>
            </a:r>
            <a:r>
              <a:rPr lang="en-US" b="1" dirty="0">
                <a:solidFill>
                  <a:srgbClr val="D98F36"/>
                </a:solidFill>
                <a:latin typeface="Bierstadt" panose="020B0004020202020204" pitchFamily="34" charset="0"/>
              </a:rPr>
              <a:t>outstanding</a:t>
            </a:r>
            <a:r>
              <a:rPr lang="en-US" dirty="0">
                <a:latin typeface="Bierstadt" panose="020B0004020202020204" pitchFamily="34" charset="0"/>
              </a:rPr>
              <a:t> drinking water advisories.</a:t>
            </a:r>
          </a:p>
          <a:p>
            <a:endParaRPr lang="en-US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Work collaboratively to develop DWA Work Plans with the goal to mitigate </a:t>
            </a:r>
            <a:r>
              <a:rPr lang="en-US" b="1" dirty="0">
                <a:solidFill>
                  <a:srgbClr val="D98F36"/>
                </a:solidFill>
                <a:latin typeface="Bierstadt" panose="020B0004020202020204" pitchFamily="34" charset="0"/>
              </a:rPr>
              <a:t>ALL DWA’s</a:t>
            </a:r>
            <a:r>
              <a:rPr lang="en-US" dirty="0">
                <a:latin typeface="Bierstadt" panose="020B0004020202020204" pitchFamily="34" charset="0"/>
              </a:rPr>
              <a:t>.</a:t>
            </a:r>
          </a:p>
          <a:p>
            <a:endParaRPr lang="en-US" sz="1400" dirty="0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84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B2B951-B47A-FDA9-E159-02DB8AF3D3E1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E5E7D7-7D3C-A2E1-BE93-53CBCB98001F}"/>
              </a:ext>
            </a:extLst>
          </p:cNvPr>
          <p:cNvSpPr txBox="1">
            <a:spLocks/>
          </p:cNvSpPr>
          <p:nvPr/>
        </p:nvSpPr>
        <p:spPr>
          <a:xfrm>
            <a:off x="3124200" y="76200"/>
            <a:ext cx="289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000" b="1">
                <a:solidFill>
                  <a:srgbClr val="567BB6"/>
                </a:solidFill>
                <a:latin typeface="Bierstadt" panose="020B0004020202020204" pitchFamily="34" charset="0"/>
              </a:rPr>
              <a:t>Past Projects</a:t>
            </a:r>
            <a:endParaRPr lang="en-US" sz="3000" b="1" dirty="0">
              <a:solidFill>
                <a:srgbClr val="567BB6"/>
              </a:solidFill>
              <a:latin typeface="Bierstadt" panose="020B00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97A03E-3B11-00F6-7240-9D4D59D7066D}"/>
              </a:ext>
            </a:extLst>
          </p:cNvPr>
          <p:cNvSpPr txBox="1">
            <a:spLocks/>
          </p:cNvSpPr>
          <p:nvPr/>
        </p:nvSpPr>
        <p:spPr>
          <a:xfrm>
            <a:off x="1776561" y="643140"/>
            <a:ext cx="6029622" cy="419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94C73"/>
                </a:solidFill>
                <a:latin typeface="Bierstadt" panose="020B0004020202020204" pitchFamily="34" charset="0"/>
              </a:rPr>
              <a:t>Whitefish Lake #128 – Regional Water System</a:t>
            </a:r>
          </a:p>
        </p:txBody>
      </p:sp>
      <p:pic>
        <p:nvPicPr>
          <p:cNvPr id="19" name="Picture 18" descr="A picture containing outdoor, sky, cloud, grass&#10;&#10;Description automatically generated">
            <a:extLst>
              <a:ext uri="{FF2B5EF4-FFF2-40B4-BE49-F238E27FC236}">
                <a16:creationId xmlns:a16="http://schemas.microsoft.com/office/drawing/2014/main" id="{69274B26-25D1-5809-B58D-0A8CF2003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7793"/>
            <a:ext cx="8305800" cy="4672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A picture containing outdoor, building, sky, house&#10;&#10;Description automatically generated">
            <a:extLst>
              <a:ext uri="{FF2B5EF4-FFF2-40B4-BE49-F238E27FC236}">
                <a16:creationId xmlns:a16="http://schemas.microsoft.com/office/drawing/2014/main" id="{263384B6-A925-6912-D0F5-0A464C76C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8" r="9756"/>
          <a:stretch/>
        </p:blipFill>
        <p:spPr>
          <a:xfrm rot="5400000">
            <a:off x="-27813" y="1533525"/>
            <a:ext cx="2819400" cy="2038350"/>
          </a:xfrm>
          <a:prstGeom prst="roundRect">
            <a:avLst>
              <a:gd name="adj" fmla="val 16667"/>
            </a:avLst>
          </a:prstGeom>
          <a:ln w="31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1" name="Picture 20" descr="A yellow fire hydrant in the dirt&#10;&#10;Description automatically generated with medium confidence">
            <a:extLst>
              <a:ext uri="{FF2B5EF4-FFF2-40B4-BE49-F238E27FC236}">
                <a16:creationId xmlns:a16="http://schemas.microsoft.com/office/drawing/2014/main" id="{E0EC82DF-4FCB-CAA7-C036-E249B3856A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0" y="4288632"/>
            <a:ext cx="3124200" cy="234315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6305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B2B951-B47A-FDA9-E159-02DB8AF3D3E1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C2335E-E6E7-D718-8323-F81DB5723B16}"/>
              </a:ext>
            </a:extLst>
          </p:cNvPr>
          <p:cNvSpPr txBox="1">
            <a:spLocks/>
          </p:cNvSpPr>
          <p:nvPr/>
        </p:nvSpPr>
        <p:spPr>
          <a:xfrm>
            <a:off x="3124200" y="76200"/>
            <a:ext cx="289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000" b="1">
                <a:solidFill>
                  <a:srgbClr val="567BB6"/>
                </a:solidFill>
                <a:latin typeface="Bierstadt" panose="020B0004020202020204" pitchFamily="34" charset="0"/>
              </a:rPr>
              <a:t>Past Projects</a:t>
            </a:r>
            <a:endParaRPr lang="en-US" sz="3000" b="1" dirty="0">
              <a:solidFill>
                <a:srgbClr val="567BB6"/>
              </a:solidFill>
              <a:latin typeface="Bierstadt" panose="020B00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D5E566-DE0D-2B63-9A14-F509FED471B5}"/>
              </a:ext>
            </a:extLst>
          </p:cNvPr>
          <p:cNvSpPr txBox="1">
            <a:spLocks/>
          </p:cNvSpPr>
          <p:nvPr/>
        </p:nvSpPr>
        <p:spPr>
          <a:xfrm>
            <a:off x="1562100" y="620268"/>
            <a:ext cx="6019800" cy="419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94C73"/>
                </a:solidFill>
                <a:latin typeface="Bierstadt" panose="020B0004020202020204" pitchFamily="34" charset="0"/>
              </a:rPr>
              <a:t>Samson Cree Nation – Rural Drinking Water</a:t>
            </a:r>
          </a:p>
        </p:txBody>
      </p:sp>
      <p:pic>
        <p:nvPicPr>
          <p:cNvPr id="3" name="drone footage, 228,77,368">
            <a:hlinkClick r:id="" action="ppaction://media"/>
            <a:extLst>
              <a:ext uri="{FF2B5EF4-FFF2-40B4-BE49-F238E27FC236}">
                <a16:creationId xmlns:a16="http://schemas.microsoft.com/office/drawing/2014/main" id="{15381C6B-44A9-C6BE-3EE8-CB0C7D68A3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933" y="1306068"/>
            <a:ext cx="8094133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land vehicle, vehicle&#10;&#10;Description automatically generated">
            <a:extLst>
              <a:ext uri="{FF2B5EF4-FFF2-40B4-BE49-F238E27FC236}">
                <a16:creationId xmlns:a16="http://schemas.microsoft.com/office/drawing/2014/main" id="{8BB42EC2-A556-1F27-71C8-47C0960370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1" b="32629"/>
          <a:stretch/>
        </p:blipFill>
        <p:spPr>
          <a:xfrm>
            <a:off x="1066800" y="1171218"/>
            <a:ext cx="7283984" cy="5244468"/>
          </a:xfrm>
          <a:prstGeom prst="roundRect">
            <a:avLst>
              <a:gd name="adj" fmla="val 16667"/>
            </a:avLst>
          </a:prstGeom>
          <a:ln w="31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0" name="Picture 19" descr="A picture containing ground, outdoor, cylinder, rock&#10;&#10;Description automatically generated">
            <a:extLst>
              <a:ext uri="{FF2B5EF4-FFF2-40B4-BE49-F238E27FC236}">
                <a16:creationId xmlns:a16="http://schemas.microsoft.com/office/drawing/2014/main" id="{4B620776-7312-B2E5-2058-202222AE2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4663" r="13333" b="1110"/>
          <a:stretch/>
        </p:blipFill>
        <p:spPr>
          <a:xfrm>
            <a:off x="349784" y="1005400"/>
            <a:ext cx="2502689" cy="1966931"/>
          </a:xfrm>
          <a:prstGeom prst="roundRect">
            <a:avLst>
              <a:gd name="adj" fmla="val 16667"/>
            </a:avLst>
          </a:prstGeom>
          <a:ln w="31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B2B951-B47A-FDA9-E159-02DB8AF3D3E1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7375B6-A3D4-BCCA-1B59-F657B7F3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76200"/>
            <a:ext cx="2895600" cy="685800"/>
          </a:xfrm>
        </p:spPr>
        <p:txBody>
          <a:bodyPr>
            <a:normAutofit/>
          </a:bodyPr>
          <a:lstStyle/>
          <a:p>
            <a:pPr algn="ctr"/>
            <a:r>
              <a:rPr lang="en-CA" sz="3000" b="1" dirty="0">
                <a:solidFill>
                  <a:srgbClr val="567BB6"/>
                </a:solidFill>
                <a:latin typeface="Bierstadt" panose="020B0004020202020204" pitchFamily="34" charset="0"/>
              </a:rPr>
              <a:t>Past Projects</a:t>
            </a:r>
            <a:endParaRPr lang="en-US" sz="3000" b="1" dirty="0">
              <a:solidFill>
                <a:srgbClr val="567BB6"/>
              </a:solidFill>
              <a:latin typeface="Bierstadt" panose="020B00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68CB0D-0366-CFFB-E5C7-7E459E869E1C}"/>
              </a:ext>
            </a:extLst>
          </p:cNvPr>
          <p:cNvSpPr txBox="1">
            <a:spLocks/>
          </p:cNvSpPr>
          <p:nvPr/>
        </p:nvSpPr>
        <p:spPr>
          <a:xfrm>
            <a:off x="1619250" y="577156"/>
            <a:ext cx="6172200" cy="419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94C73"/>
                </a:solidFill>
                <a:latin typeface="Bierstadt" panose="020B0004020202020204" pitchFamily="34" charset="0"/>
              </a:rPr>
              <a:t>Water Cistern Inspections and Replacements</a:t>
            </a:r>
          </a:p>
        </p:txBody>
      </p:sp>
      <p:pic>
        <p:nvPicPr>
          <p:cNvPr id="8" name="Picture 7" descr="A picture containing ground, nature, hole, outdoor&#10;&#10;Description automatically generated">
            <a:extLst>
              <a:ext uri="{FF2B5EF4-FFF2-40B4-BE49-F238E27FC236}">
                <a16:creationId xmlns:a16="http://schemas.microsoft.com/office/drawing/2014/main" id="{C6906985-A6D7-87AA-D4BA-777CB46160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6667" r="21250" b="32222"/>
          <a:stretch/>
        </p:blipFill>
        <p:spPr>
          <a:xfrm>
            <a:off x="6013704" y="4614574"/>
            <a:ext cx="2886256" cy="1966930"/>
          </a:xfrm>
          <a:prstGeom prst="roundRect">
            <a:avLst>
              <a:gd name="adj" fmla="val 16667"/>
            </a:avLst>
          </a:prstGeom>
          <a:ln w="31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7543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163" y="589788"/>
            <a:ext cx="5063674" cy="4191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394C73"/>
                </a:solidFill>
                <a:latin typeface="Bierstadt" panose="020B0004020202020204" pitchFamily="34" charset="0"/>
              </a:rPr>
              <a:t>Bushe</a:t>
            </a:r>
            <a:r>
              <a:rPr lang="en-US" sz="2400" b="1" dirty="0">
                <a:solidFill>
                  <a:srgbClr val="394C73"/>
                </a:solidFill>
                <a:latin typeface="Bierstadt" panose="020B0004020202020204" pitchFamily="34" charset="0"/>
              </a:rPr>
              <a:t> River Water Treatment Plant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B2B951-B47A-FDA9-E159-02DB8AF3D3E1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F85200-A701-5A10-94CA-F96CCAA8BBF1}"/>
              </a:ext>
            </a:extLst>
          </p:cNvPr>
          <p:cNvSpPr txBox="1">
            <a:spLocks/>
          </p:cNvSpPr>
          <p:nvPr/>
        </p:nvSpPr>
        <p:spPr>
          <a:xfrm>
            <a:off x="3124200" y="76200"/>
            <a:ext cx="289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000" b="1" dirty="0">
                <a:solidFill>
                  <a:srgbClr val="567BB6"/>
                </a:solidFill>
                <a:latin typeface="Bierstadt" panose="020B0004020202020204" pitchFamily="34" charset="0"/>
              </a:rPr>
              <a:t>Past Projects</a:t>
            </a:r>
            <a:endParaRPr lang="en-US" sz="3000" b="1" dirty="0">
              <a:solidFill>
                <a:srgbClr val="567BB6"/>
              </a:solidFill>
              <a:latin typeface="Bierstadt" panose="020B0004020202020204" pitchFamily="34" charset="0"/>
            </a:endParaRPr>
          </a:p>
        </p:txBody>
      </p:sp>
      <p:pic>
        <p:nvPicPr>
          <p:cNvPr id="5" name="Picture 4" descr="A picture containing outdoor, ground, house, tree&#10;&#10;Description automatically generated">
            <a:extLst>
              <a:ext uri="{FF2B5EF4-FFF2-40B4-BE49-F238E27FC236}">
                <a16:creationId xmlns:a16="http://schemas.microsoft.com/office/drawing/2014/main" id="{9850B450-734E-83F0-A896-9B135CA6CF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 b="21683"/>
          <a:stretch/>
        </p:blipFill>
        <p:spPr>
          <a:xfrm>
            <a:off x="2819400" y="1092674"/>
            <a:ext cx="6107045" cy="2783697"/>
          </a:xfrm>
          <a:prstGeom prst="roundRect">
            <a:avLst>
              <a:gd name="adj" fmla="val 16667"/>
            </a:avLst>
          </a:prstGeom>
          <a:ln w="31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7" name="Picture 6" descr="A picture containing indoor, industry, engineering, machine&#10;&#10;Description automatically generated">
            <a:extLst>
              <a:ext uri="{FF2B5EF4-FFF2-40B4-BE49-F238E27FC236}">
                <a16:creationId xmlns:a16="http://schemas.microsoft.com/office/drawing/2014/main" id="{38EBF898-19EF-A645-D9F9-3B3E1F7F81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3" r="23333"/>
          <a:stretch/>
        </p:blipFill>
        <p:spPr>
          <a:xfrm>
            <a:off x="1282271" y="3551322"/>
            <a:ext cx="6579458" cy="2976004"/>
          </a:xfrm>
          <a:prstGeom prst="roundRect">
            <a:avLst>
              <a:gd name="adj" fmla="val 16667"/>
            </a:avLst>
          </a:prstGeom>
          <a:ln w="31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Picture 11" descr="A picture containing outdoor, tree, ground, shipping container&#10;&#10;Description automatically generated">
            <a:extLst>
              <a:ext uri="{FF2B5EF4-FFF2-40B4-BE49-F238E27FC236}">
                <a16:creationId xmlns:a16="http://schemas.microsoft.com/office/drawing/2014/main" id="{1FE28BE0-3843-7E7F-54A2-94058449A8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t="11097" r="5833" b="36667"/>
          <a:stretch/>
        </p:blipFill>
        <p:spPr>
          <a:xfrm>
            <a:off x="367914" y="1747994"/>
            <a:ext cx="3344498" cy="1474088"/>
          </a:xfrm>
          <a:prstGeom prst="roundRect">
            <a:avLst>
              <a:gd name="adj" fmla="val 16667"/>
            </a:avLst>
          </a:prstGeom>
          <a:ln w="31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2777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074420"/>
            <a:ext cx="7848600" cy="304800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>
                <a:solidFill>
                  <a:srgbClr val="567BB6"/>
                </a:solidFill>
                <a:latin typeface="Bierstadt" panose="020B0004020202020204" pitchFamily="34" charset="0"/>
              </a:rPr>
              <a:t>Contact Information</a:t>
            </a:r>
            <a:endParaRPr lang="en-US" b="1" dirty="0">
              <a:solidFill>
                <a:srgbClr val="567BB6"/>
              </a:solidFill>
              <a:latin typeface="Bierstadt" panose="020B00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905000"/>
            <a:ext cx="8191500" cy="3429000"/>
          </a:xfrm>
        </p:spPr>
        <p:txBody>
          <a:bodyPr>
            <a:normAutofit/>
          </a:bodyPr>
          <a:lstStyle/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None/>
              <a:tabLst/>
            </a:pPr>
            <a:r>
              <a:rPr lang="en-CA" altLang="en-US" sz="1800" b="1" dirty="0">
                <a:latin typeface="Bierstadt" panose="020B0004020202020204" pitchFamily="34" charset="0"/>
              </a:rPr>
              <a:t>Andrew Wujcik</a:t>
            </a:r>
            <a:r>
              <a:rPr lang="en-US" altLang="en-US" sz="1800" b="1" dirty="0">
                <a:latin typeface="Bierstadt" panose="020B0004020202020204" pitchFamily="34" charset="0"/>
              </a:rPr>
              <a:t>	</a:t>
            </a:r>
            <a:r>
              <a:rPr lang="en-US" altLang="en-US" sz="1800" dirty="0">
                <a:latin typeface="Bierstadt" panose="020B0004020202020204" pitchFamily="34" charset="0"/>
              </a:rPr>
              <a:t>Director, Community Infrastructure and FNRT7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None/>
              <a:tabLst/>
            </a:pPr>
            <a:r>
              <a:rPr lang="en-US" altLang="en-US" sz="1800" dirty="0">
                <a:latin typeface="Bierstadt" panose="020B0004020202020204" pitchFamily="34" charset="0"/>
              </a:rPr>
              <a:t>				</a:t>
            </a:r>
            <a:r>
              <a:rPr lang="en-CA" altLang="en-US" sz="1800" dirty="0" err="1">
                <a:solidFill>
                  <a:srgbClr val="567BB6"/>
                </a:solidFill>
                <a:latin typeface="Bierstadt" panose="020B0004020202020204" pitchFamily="34" charset="0"/>
              </a:rPr>
              <a:t>andrew.wujcik</a:t>
            </a:r>
            <a:r>
              <a:rPr lang="en-US" altLang="en-US" sz="1800" dirty="0">
                <a:solidFill>
                  <a:srgbClr val="567BB6"/>
                </a:solidFill>
                <a:latin typeface="Bierstadt" panose="020B0004020202020204" pitchFamily="34" charset="0"/>
              </a:rPr>
              <a:t>@sac-isc.gc.ca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None/>
              <a:tabLst/>
            </a:pPr>
            <a:r>
              <a:rPr lang="en-US" altLang="en-US" sz="1800" b="1" dirty="0">
                <a:latin typeface="Bierstadt" panose="020B0004020202020204" pitchFamily="34" charset="0"/>
              </a:rPr>
              <a:t>				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None/>
              <a:tabLst/>
            </a:pPr>
            <a:r>
              <a:rPr lang="en-US" altLang="en-US" sz="1800" b="1" dirty="0">
                <a:latin typeface="Bierstadt" panose="020B0004020202020204" pitchFamily="34" charset="0"/>
              </a:rPr>
              <a:t>Mervin Clarke	</a:t>
            </a:r>
            <a:r>
              <a:rPr lang="en-US" altLang="en-US" sz="1800" dirty="0">
                <a:latin typeface="Bierstadt" panose="020B0004020202020204" pitchFamily="34" charset="0"/>
              </a:rPr>
              <a:t>Manager, Water Strategy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None/>
              <a:tabLst/>
            </a:pPr>
            <a:r>
              <a:rPr lang="en-US" altLang="en-US" sz="1800" dirty="0">
                <a:latin typeface="Bierstadt" panose="020B0004020202020204" pitchFamily="34" charset="0"/>
              </a:rPr>
              <a:t>				</a:t>
            </a:r>
            <a:r>
              <a:rPr lang="en-US" altLang="en-US" sz="1800" dirty="0">
                <a:solidFill>
                  <a:srgbClr val="567BB6"/>
                </a:solidFill>
                <a:latin typeface="Bierstadt" panose="020B0004020202020204" pitchFamily="34" charset="0"/>
              </a:rPr>
              <a:t>mervin.clarke@sac-isc.gc.ca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None/>
              <a:tabLst/>
            </a:pPr>
            <a:endParaRPr lang="en-US" altLang="en-US" sz="1800" b="1" dirty="0">
              <a:latin typeface="Bierstadt" panose="020B00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None/>
              <a:tabLst/>
            </a:pPr>
            <a:r>
              <a:rPr lang="en-US" altLang="en-US" sz="1800" b="1" dirty="0">
                <a:latin typeface="Bierstadt" panose="020B0004020202020204" pitchFamily="34" charset="0"/>
              </a:rPr>
              <a:t>Adam Kuehnbaum  </a:t>
            </a:r>
            <a:r>
              <a:rPr lang="en-US" altLang="en-US" sz="1800" dirty="0">
                <a:latin typeface="Bierstadt" panose="020B0004020202020204" pitchFamily="34" charset="0"/>
              </a:rPr>
              <a:t>Engineering Manager, Water &amp; Wastewater Infrastructure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None/>
              <a:tabLst/>
            </a:pPr>
            <a:r>
              <a:rPr lang="en-US" altLang="en-US" sz="1800" dirty="0">
                <a:latin typeface="Bierstadt" panose="020B0004020202020204" pitchFamily="34" charset="0"/>
              </a:rPr>
              <a:t>				</a:t>
            </a:r>
            <a:r>
              <a:rPr lang="en-US" altLang="en-US" sz="1800" dirty="0">
                <a:solidFill>
                  <a:srgbClr val="567BB6"/>
                </a:solidFill>
                <a:latin typeface="Bierstadt" panose="020B0004020202020204" pitchFamily="34" charset="0"/>
              </a:rPr>
              <a:t>adam.kuehnbaum@sac-isc.gc.ca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None/>
              <a:tabLst/>
            </a:pPr>
            <a:r>
              <a:rPr lang="en-US" altLang="en-US" sz="1800" b="1" dirty="0">
                <a:latin typeface="Bierstadt" panose="020B0004020202020204" pitchFamily="34" charset="0"/>
              </a:rPr>
              <a:t>	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None/>
              <a:tabLst/>
            </a:pPr>
            <a:r>
              <a:rPr lang="en-US" altLang="en-US" sz="1800" b="1" dirty="0">
                <a:latin typeface="Bierstadt" panose="020B0004020202020204" pitchFamily="34" charset="0"/>
              </a:rPr>
              <a:t>Tracey Travis	      	</a:t>
            </a:r>
            <a:r>
              <a:rPr lang="en-US" altLang="en-US" sz="1800" dirty="0">
                <a:latin typeface="Bierstadt" panose="020B0004020202020204" pitchFamily="34" charset="0"/>
              </a:rPr>
              <a:t>Regional Program Development Advisor (O&amp;M)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None/>
              <a:tabLst/>
            </a:pPr>
            <a:r>
              <a:rPr lang="en-US" altLang="en-US" sz="1800" dirty="0">
                <a:latin typeface="Bierstadt" panose="020B0004020202020204" pitchFamily="34" charset="0"/>
              </a:rPr>
              <a:t>				</a:t>
            </a:r>
            <a:r>
              <a:rPr lang="en-US" altLang="en-US" sz="1800" dirty="0">
                <a:solidFill>
                  <a:srgbClr val="567BB6"/>
                </a:solidFill>
                <a:latin typeface="Bierstadt" panose="020B0004020202020204" pitchFamily="34" charset="0"/>
              </a:rPr>
              <a:t>tracey.travis@sac-isc.gc.ca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891CAE-B2F7-AEE7-16EA-1C2846F668E6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69662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BA9A1-0E97-B2AE-B14F-7668847A2098}"/>
              </a:ext>
            </a:extLst>
          </p:cNvPr>
          <p:cNvSpPr txBox="1"/>
          <p:nvPr/>
        </p:nvSpPr>
        <p:spPr>
          <a:xfrm>
            <a:off x="2667000" y="2667000"/>
            <a:ext cx="3810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567BB6"/>
                </a:solidFill>
                <a:latin typeface="Bierstadt" panose="020B0004020202020204" pitchFamily="34" charset="0"/>
              </a:rPr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469C1-5E0D-5D24-388E-4D56A777D1F0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42439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3790" y="533400"/>
            <a:ext cx="1905000" cy="304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567BB6"/>
                </a:solidFill>
                <a:latin typeface="Bierstadt" panose="020B0004020202020204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066800"/>
            <a:ext cx="7861300" cy="48006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1600" b="1" dirty="0">
              <a:latin typeface="Bierstadt" panose="020B00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Bierstadt" panose="020B0004020202020204" pitchFamily="34" charset="0"/>
              </a:rPr>
              <a:t>Who We Are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Bierstadt" panose="020B0004020202020204" pitchFamily="34" charset="0"/>
              </a:rPr>
              <a:t>Organizational Structure</a:t>
            </a:r>
            <a:endParaRPr lang="en-CA" sz="2000" b="1" dirty="0">
              <a:latin typeface="Bierstadt" panose="020B00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CA" sz="2000" b="1" dirty="0">
                <a:latin typeface="Bierstadt" panose="020B0004020202020204" pitchFamily="34" charset="0"/>
              </a:rPr>
              <a:t>What We Do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Bierstadt" panose="020B0004020202020204" pitchFamily="34" charset="0"/>
              <a:buChar char="–"/>
            </a:pPr>
            <a:r>
              <a:rPr lang="en-CA" dirty="0">
                <a:latin typeface="Bierstadt" panose="020B0004020202020204" pitchFamily="34" charset="0"/>
              </a:rPr>
              <a:t>Infrastructure Project Planning and Delivery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Bierstadt" panose="020B0004020202020204" pitchFamily="34" charset="0"/>
              <a:buChar char="–"/>
            </a:pPr>
            <a:r>
              <a:rPr lang="en-CA" dirty="0">
                <a:latin typeface="Bierstadt" panose="020B0004020202020204" pitchFamily="34" charset="0"/>
              </a:rPr>
              <a:t>Annual Performance Inspections (API’s)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Bierstadt" panose="020B0004020202020204" pitchFamily="34" charset="0"/>
              <a:buChar char="–"/>
            </a:pPr>
            <a:r>
              <a:rPr lang="en-US" dirty="0">
                <a:latin typeface="Bierstadt" panose="020B0004020202020204" pitchFamily="34" charset="0"/>
              </a:rPr>
              <a:t>Operations and Maintenance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Bierstadt" panose="020B0004020202020204" pitchFamily="34" charset="0"/>
              <a:buChar char="–"/>
            </a:pPr>
            <a:r>
              <a:rPr lang="en-US" dirty="0">
                <a:latin typeface="Bierstadt" panose="020B0004020202020204" pitchFamily="34" charset="0"/>
              </a:rPr>
              <a:t>Drinking Water Advisory Group</a:t>
            </a:r>
            <a:endParaRPr lang="en-US" sz="2000" b="1" dirty="0">
              <a:latin typeface="Bierstadt" panose="020B00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Bierstadt" panose="020B0004020202020204" pitchFamily="34" charset="0"/>
              </a:rPr>
              <a:t>Past Projects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Bierstadt" panose="020B0004020202020204" pitchFamily="34" charset="0"/>
              </a:rPr>
              <a:t>Contact Information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b="1" dirty="0">
                <a:latin typeface="Bierstadt" panose="020B0004020202020204" pitchFamily="34" charset="0"/>
              </a:rPr>
              <a:t>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73ABE-7ABE-7F0A-5375-00924346F125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solidFill>
                <a:srgbClr val="D98F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1AA95-19B6-94EC-F36E-14DE0A5A5CDA}"/>
              </a:ext>
            </a:extLst>
          </p:cNvPr>
          <p:cNvSpPr txBox="1">
            <a:spLocks/>
          </p:cNvSpPr>
          <p:nvPr/>
        </p:nvSpPr>
        <p:spPr>
          <a:xfrm>
            <a:off x="3304380" y="295032"/>
            <a:ext cx="2715419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5pPr>
            <a:lvl6pPr marL="4572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6pPr>
            <a:lvl7pPr marL="9144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7pPr>
            <a:lvl8pPr marL="1371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8pPr>
            <a:lvl9pPr marL="18288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CA" sz="3000" kern="0" dirty="0">
                <a:solidFill>
                  <a:srgbClr val="567BB6"/>
                </a:solidFill>
                <a:latin typeface="Bierstadt" panose="020B0004020202020204" pitchFamily="34" charset="0"/>
              </a:rPr>
              <a:t>Who We Are</a:t>
            </a:r>
            <a:endParaRPr lang="en-US" sz="3000" kern="0" dirty="0">
              <a:solidFill>
                <a:srgbClr val="567BB6"/>
              </a:solidFill>
              <a:latin typeface="Bierstadt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775F6-A9DC-F0D4-F136-9153E06EA403}"/>
              </a:ext>
            </a:extLst>
          </p:cNvPr>
          <p:cNvSpPr txBox="1">
            <a:spLocks/>
          </p:cNvSpPr>
          <p:nvPr/>
        </p:nvSpPr>
        <p:spPr>
          <a:xfrm>
            <a:off x="479901" y="622513"/>
            <a:ext cx="8199438" cy="797952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0"/>
              </a:spcBef>
              <a:spcAft>
                <a:spcPct val="37000"/>
              </a:spcAft>
              <a:buChar char="•"/>
              <a:tabLst>
                <a:tab pos="5715000" algn="l"/>
              </a:tabLst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82588" indent="-190500" algn="l" rtl="0" eaLnBrk="0" fontAlgn="base" hangingPunct="0">
              <a:spcBef>
                <a:spcPct val="0"/>
              </a:spcBef>
              <a:spcAft>
                <a:spcPct val="35000"/>
              </a:spcAft>
              <a:buChar char="–"/>
              <a:tabLst>
                <a:tab pos="5715000" algn="l"/>
              </a:tabLst>
              <a:defRPr sz="1600">
                <a:solidFill>
                  <a:srgbClr val="000000"/>
                </a:solidFill>
                <a:latin typeface="+mn-lt"/>
              </a:defRPr>
            </a:lvl2pPr>
            <a:lvl3pPr marL="574675" indent="-190500" algn="l" rtl="0" eaLnBrk="0" fontAlgn="base" hangingPunct="0">
              <a:spcBef>
                <a:spcPct val="0"/>
              </a:spcBef>
              <a:spcAft>
                <a:spcPct val="35000"/>
              </a:spcAft>
              <a:buChar char="–"/>
              <a:tabLst>
                <a:tab pos="5715000" algn="l"/>
              </a:tabLst>
              <a:defRPr sz="1400">
                <a:solidFill>
                  <a:srgbClr val="000000"/>
                </a:solidFill>
                <a:latin typeface="+mn-lt"/>
              </a:defRPr>
            </a:lvl3pPr>
            <a:lvl4pPr marL="771525" indent="-195263" algn="l" rtl="0" eaLnBrk="0" fontAlgn="base" hangingPunct="0">
              <a:spcBef>
                <a:spcPct val="0"/>
              </a:spcBef>
              <a:spcAft>
                <a:spcPct val="35000"/>
              </a:spcAft>
              <a:buChar char="–"/>
              <a:tabLst>
                <a:tab pos="5715000" algn="l"/>
              </a:tabLst>
              <a:defRPr sz="1200">
                <a:solidFill>
                  <a:srgbClr val="000000"/>
                </a:solidFill>
                <a:latin typeface="+mn-lt"/>
              </a:defRPr>
            </a:lvl4pPr>
            <a:lvl5pPr marL="960438" indent="-187325" algn="l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har char="–"/>
              <a:tabLst>
                <a:tab pos="5715000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1417638" indent="-187325" algn="l" rtl="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har char="–"/>
              <a:tabLst>
                <a:tab pos="5715000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1874838" indent="-187325" algn="l" rtl="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har char="–"/>
              <a:tabLst>
                <a:tab pos="5715000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2332038" indent="-187325" algn="l" rtl="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har char="–"/>
              <a:tabLst>
                <a:tab pos="5715000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2789238" indent="-187325" algn="l" rtl="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har char="–"/>
              <a:tabLst>
                <a:tab pos="5715000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kern="0" dirty="0">
                <a:latin typeface="Bierstadt" panose="020B0004020202020204" pitchFamily="34" charset="0"/>
              </a:rPr>
              <a:t>The water strategy team works in partnership with First Nations in Alberta to deliver </a:t>
            </a:r>
            <a:r>
              <a:rPr lang="en-US" b="1" kern="0" dirty="0">
                <a:solidFill>
                  <a:srgbClr val="D98F36"/>
                </a:solidFill>
                <a:latin typeface="Bierstadt" panose="020B0004020202020204" pitchFamily="34" charset="0"/>
              </a:rPr>
              <a:t>water and wastewater </a:t>
            </a:r>
            <a:r>
              <a:rPr lang="en-US" kern="0" dirty="0">
                <a:latin typeface="Bierstadt" panose="020B0004020202020204" pitchFamily="34" charset="0"/>
              </a:rPr>
              <a:t>projects funded through the First Nations Water and Wastewater Enhanced Program (FNWWEP).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8BFBA5-005F-B181-4F50-D5189EC9BE54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5C5EF-8470-5932-610F-EFAA7453CE4B}"/>
              </a:ext>
            </a:extLst>
          </p:cNvPr>
          <p:cNvGrpSpPr/>
          <p:nvPr/>
        </p:nvGrpSpPr>
        <p:grpSpPr>
          <a:xfrm>
            <a:off x="266541" y="1981200"/>
            <a:ext cx="8669616" cy="4058293"/>
            <a:chOff x="266541" y="2571107"/>
            <a:chExt cx="8669616" cy="4058293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F9B7923-2687-3068-0F55-84ED092901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5" b="25045"/>
            <a:stretch/>
          </p:blipFill>
          <p:spPr bwMode="auto">
            <a:xfrm>
              <a:off x="7256018" y="2571107"/>
              <a:ext cx="1455421" cy="1455421"/>
            </a:xfrm>
            <a:prstGeom prst="ellipse">
              <a:avLst/>
            </a:prstGeom>
            <a:ln>
              <a:solidFill>
                <a:srgbClr val="394C7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>
              <a:extLst>
                <a:ext uri="{FF2B5EF4-FFF2-40B4-BE49-F238E27FC236}">
                  <a16:creationId xmlns:a16="http://schemas.microsoft.com/office/drawing/2014/main" id="{EAB606C2-09FA-19AC-D833-03929310CB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" t="24261" r="-166" b="375"/>
            <a:stretch/>
          </p:blipFill>
          <p:spPr bwMode="auto">
            <a:xfrm>
              <a:off x="6037820" y="4671295"/>
              <a:ext cx="1455421" cy="145542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BD6772-8B02-62EB-59AE-231B7305AC5D}"/>
                </a:ext>
              </a:extLst>
            </p:cNvPr>
            <p:cNvSpPr txBox="1"/>
            <p:nvPr/>
          </p:nvSpPr>
          <p:spPr>
            <a:xfrm>
              <a:off x="3763081" y="6110049"/>
              <a:ext cx="157946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Bierstadt" panose="020B0004020202020204" pitchFamily="34" charset="0"/>
                </a:rPr>
                <a:t>Diane Gramlich</a:t>
              </a:r>
              <a:br>
                <a:rPr lang="en-US" sz="1400" dirty="0">
                  <a:latin typeface="Bierstadt" panose="020B0004020202020204" pitchFamily="34" charset="0"/>
                </a:rPr>
              </a:br>
              <a:r>
                <a:rPr lang="en-US" sz="1200" dirty="0">
                  <a:latin typeface="Bierstadt" panose="020B0004020202020204" pitchFamily="34" charset="0"/>
                </a:rPr>
                <a:t>Project Officer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09C1BF-6079-DD76-8DAB-B0565FB0719F}"/>
                </a:ext>
              </a:extLst>
            </p:cNvPr>
            <p:cNvSpPr txBox="1"/>
            <p:nvPr/>
          </p:nvSpPr>
          <p:spPr>
            <a:xfrm>
              <a:off x="5975796" y="6136957"/>
              <a:ext cx="157946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Bierstadt" panose="020B0004020202020204" pitchFamily="34" charset="0"/>
                </a:rPr>
                <a:t>Carlyle Goetzie</a:t>
              </a:r>
              <a:br>
                <a:rPr lang="en-US" sz="1400" dirty="0">
                  <a:latin typeface="Bierstadt" panose="020B0004020202020204" pitchFamily="34" charset="0"/>
                </a:rPr>
              </a:br>
              <a:r>
                <a:rPr lang="en-US" sz="1200" dirty="0">
                  <a:latin typeface="Bierstadt" panose="020B0004020202020204" pitchFamily="34" charset="0"/>
                </a:rPr>
                <a:t>Project Officer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BD91E9-EC60-63AD-4C2E-10A7A26DDB5E}"/>
                </a:ext>
              </a:extLst>
            </p:cNvPr>
            <p:cNvSpPr txBox="1"/>
            <p:nvPr/>
          </p:nvSpPr>
          <p:spPr>
            <a:xfrm>
              <a:off x="4919631" y="4029736"/>
              <a:ext cx="157946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Bierstadt" panose="020B0004020202020204" pitchFamily="34" charset="0"/>
                </a:rPr>
                <a:t>Felix Chan</a:t>
              </a:r>
              <a:br>
                <a:rPr lang="en-US" sz="1400" dirty="0">
                  <a:latin typeface="Bierstadt" panose="020B0004020202020204" pitchFamily="34" charset="0"/>
                </a:rPr>
              </a:br>
              <a:r>
                <a:rPr lang="en-US" sz="1200" dirty="0">
                  <a:latin typeface="Bierstadt" panose="020B0004020202020204" pitchFamily="34" charset="0"/>
                </a:rPr>
                <a:t>Senior Engineer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175D1E9-D10B-7BE9-3AC0-8C541C8BA908}"/>
                </a:ext>
              </a:extLst>
            </p:cNvPr>
            <p:cNvSpPr txBox="1"/>
            <p:nvPr/>
          </p:nvSpPr>
          <p:spPr>
            <a:xfrm>
              <a:off x="2552541" y="4079557"/>
              <a:ext cx="194325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Bierstadt" panose="020B0004020202020204" pitchFamily="34" charset="0"/>
                </a:rPr>
                <a:t>Adam Kuehnbaum</a:t>
              </a:r>
              <a:br>
                <a:rPr lang="en-US" sz="1400" dirty="0">
                  <a:latin typeface="Bierstadt" panose="020B0004020202020204" pitchFamily="34" charset="0"/>
                </a:rPr>
              </a:br>
              <a:r>
                <a:rPr lang="en-US" sz="1200" dirty="0">
                  <a:latin typeface="Bierstadt" panose="020B0004020202020204" pitchFamily="34" charset="0"/>
                </a:rPr>
                <a:t>Engineering Manager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D1BE3-38CF-C712-39D6-5D2ADB1E1CE6}"/>
                </a:ext>
              </a:extLst>
            </p:cNvPr>
            <p:cNvSpPr txBox="1"/>
            <p:nvPr/>
          </p:nvSpPr>
          <p:spPr>
            <a:xfrm>
              <a:off x="7031299" y="4029736"/>
              <a:ext cx="190485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Bierstadt" panose="020B0004020202020204" pitchFamily="34" charset="0"/>
                </a:rPr>
                <a:t>Madison Van </a:t>
              </a:r>
              <a:r>
                <a:rPr lang="en-US" sz="1400" b="1" dirty="0" err="1">
                  <a:latin typeface="Bierstadt" panose="020B0004020202020204" pitchFamily="34" charset="0"/>
                </a:rPr>
                <a:t>Tassell</a:t>
              </a:r>
              <a:br>
                <a:rPr lang="en-US" sz="1400" dirty="0">
                  <a:latin typeface="Bierstadt" panose="020B0004020202020204" pitchFamily="34" charset="0"/>
                </a:rPr>
              </a:br>
              <a:r>
                <a:rPr lang="en-US" sz="1200" dirty="0">
                  <a:latin typeface="Bierstadt" panose="020B0004020202020204" pitchFamily="34" charset="0"/>
                </a:rPr>
                <a:t>Capital Planning Officer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F70000-47FA-BD40-EB54-42D59F6916FF}"/>
                </a:ext>
              </a:extLst>
            </p:cNvPr>
            <p:cNvSpPr txBox="1"/>
            <p:nvPr/>
          </p:nvSpPr>
          <p:spPr>
            <a:xfrm>
              <a:off x="1447800" y="6136957"/>
              <a:ext cx="157946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Bierstadt" panose="020B0004020202020204" pitchFamily="34" charset="0"/>
                </a:rPr>
                <a:t>Christa Bergeron</a:t>
              </a:r>
              <a:br>
                <a:rPr lang="en-US" sz="1400" dirty="0">
                  <a:latin typeface="Bierstadt" panose="020B0004020202020204" pitchFamily="34" charset="0"/>
                </a:rPr>
              </a:br>
              <a:r>
                <a:rPr lang="en-US" sz="1200" dirty="0">
                  <a:latin typeface="Bierstadt" panose="020B0004020202020204" pitchFamily="34" charset="0"/>
                </a:rPr>
                <a:t>Project Officer</a:t>
              </a: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C73D240C-03FE-559E-DE09-979557A543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34" b="304"/>
            <a:stretch/>
          </p:blipFill>
          <p:spPr bwMode="auto">
            <a:xfrm>
              <a:off x="2793334" y="2574315"/>
              <a:ext cx="1455421" cy="1455421"/>
            </a:xfrm>
            <a:prstGeom prst="ellipse">
              <a:avLst/>
            </a:prstGeom>
            <a:ln>
              <a:solidFill>
                <a:srgbClr val="394C7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7BB077B7-FA6C-C588-1CD6-17153F30FC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5" t="16667" r="1296" b="16667"/>
            <a:stretch/>
          </p:blipFill>
          <p:spPr bwMode="auto">
            <a:xfrm>
              <a:off x="3813708" y="4655819"/>
              <a:ext cx="1455421" cy="1455421"/>
            </a:xfrm>
            <a:prstGeom prst="ellipse">
              <a:avLst/>
            </a:prstGeom>
            <a:ln>
              <a:solidFill>
                <a:srgbClr val="394C7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195665-22B4-4160-1EA5-61CDC760B175}"/>
                </a:ext>
              </a:extLst>
            </p:cNvPr>
            <p:cNvGrpSpPr/>
            <p:nvPr/>
          </p:nvGrpSpPr>
          <p:grpSpPr>
            <a:xfrm>
              <a:off x="533400" y="2571107"/>
              <a:ext cx="1455421" cy="1455421"/>
              <a:chOff x="3761985" y="746760"/>
              <a:chExt cx="1455421" cy="145542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24EC1F6-F90B-50E2-368F-858320C09D58}"/>
                  </a:ext>
                </a:extLst>
              </p:cNvPr>
              <p:cNvSpPr/>
              <p:nvPr/>
            </p:nvSpPr>
            <p:spPr>
              <a:xfrm>
                <a:off x="3761985" y="746760"/>
                <a:ext cx="1455421" cy="14554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Graphic 5" descr="User with solid fill">
                <a:extLst>
                  <a:ext uri="{FF2B5EF4-FFF2-40B4-BE49-F238E27FC236}">
                    <a16:creationId xmlns:a16="http://schemas.microsoft.com/office/drawing/2014/main" id="{78AE3337-A6D3-6BF4-C1B6-0155CC573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040037" y="1013087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0652E1-BC88-74B2-C69A-166EBD9EA523}"/>
                </a:ext>
              </a:extLst>
            </p:cNvPr>
            <p:cNvSpPr txBox="1"/>
            <p:nvPr/>
          </p:nvSpPr>
          <p:spPr>
            <a:xfrm>
              <a:off x="266541" y="4079557"/>
              <a:ext cx="194325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Bierstadt" panose="020B0004020202020204" pitchFamily="34" charset="0"/>
                </a:rPr>
                <a:t>Mervin Clarke</a:t>
              </a:r>
              <a:br>
                <a:rPr lang="en-US" sz="1400" dirty="0">
                  <a:latin typeface="Bierstadt" panose="020B0004020202020204" pitchFamily="34" charset="0"/>
                </a:rPr>
              </a:br>
              <a:r>
                <a:rPr lang="en-US" sz="1200" dirty="0">
                  <a:latin typeface="Bierstadt" panose="020B0004020202020204" pitchFamily="34" charset="0"/>
                </a:rPr>
                <a:t>Water Strategy Manager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215404-F453-7024-FE93-818FB7908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12743" r="15423" b="28780"/>
          <a:stretch/>
        </p:blipFill>
        <p:spPr bwMode="auto">
          <a:xfrm>
            <a:off x="4981655" y="1976666"/>
            <a:ext cx="1455421" cy="1455421"/>
          </a:xfrm>
          <a:prstGeom prst="ellipse">
            <a:avLst/>
          </a:prstGeom>
          <a:ln>
            <a:solidFill>
              <a:srgbClr val="394C7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5C953F95-3C26-96F0-866D-FF3D3FF6E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2" t="8803" r="10186" b="19291"/>
          <a:stretch/>
        </p:blipFill>
        <p:spPr>
          <a:xfrm>
            <a:off x="1509822" y="4081387"/>
            <a:ext cx="1455421" cy="1455422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9982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4C901C-90FC-B73F-D13B-C0F753A4A464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7A934A-0927-BBD0-1A77-1CD5704A55B4}"/>
              </a:ext>
            </a:extLst>
          </p:cNvPr>
          <p:cNvCxnSpPr>
            <a:cxnSpLocks/>
          </p:cNvCxnSpPr>
          <p:nvPr/>
        </p:nvCxnSpPr>
        <p:spPr>
          <a:xfrm>
            <a:off x="3093504" y="2119279"/>
            <a:ext cx="2948272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8C044C-F510-60F4-FDEF-C6C65FEA76F7}"/>
              </a:ext>
            </a:extLst>
          </p:cNvPr>
          <p:cNvCxnSpPr>
            <a:cxnSpLocks/>
          </p:cNvCxnSpPr>
          <p:nvPr/>
        </p:nvCxnSpPr>
        <p:spPr>
          <a:xfrm>
            <a:off x="4569518" y="1816286"/>
            <a:ext cx="0" cy="30084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2175989-4C34-1C58-1E68-E481DF18F2FA}"/>
              </a:ext>
            </a:extLst>
          </p:cNvPr>
          <p:cNvCxnSpPr>
            <a:cxnSpLocks/>
          </p:cNvCxnSpPr>
          <p:nvPr/>
        </p:nvCxnSpPr>
        <p:spPr>
          <a:xfrm>
            <a:off x="3107790" y="2117127"/>
            <a:ext cx="0" cy="30084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A4B8E6-491B-3793-5E1A-E8E36E9E1844}"/>
              </a:ext>
            </a:extLst>
          </p:cNvPr>
          <p:cNvCxnSpPr>
            <a:cxnSpLocks/>
          </p:cNvCxnSpPr>
          <p:nvPr/>
        </p:nvCxnSpPr>
        <p:spPr>
          <a:xfrm>
            <a:off x="6053681" y="2105221"/>
            <a:ext cx="0" cy="32244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CB13A0-1FE6-E788-C508-D7059F54E698}"/>
              </a:ext>
            </a:extLst>
          </p:cNvPr>
          <p:cNvSpPr/>
          <p:nvPr/>
        </p:nvSpPr>
        <p:spPr>
          <a:xfrm>
            <a:off x="3508659" y="1003325"/>
            <a:ext cx="2006930" cy="866898"/>
          </a:xfrm>
          <a:prstGeom prst="roundRect">
            <a:avLst/>
          </a:prstGeom>
          <a:solidFill>
            <a:srgbClr val="7EB0DE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ierstadt" panose="020B00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B0888A-62D1-83BE-263E-AD2F679DF79C}"/>
              </a:ext>
            </a:extLst>
          </p:cNvPr>
          <p:cNvSpPr/>
          <p:nvPr/>
        </p:nvSpPr>
        <p:spPr>
          <a:xfrm>
            <a:off x="1588555" y="2410670"/>
            <a:ext cx="2948272" cy="866898"/>
          </a:xfrm>
          <a:prstGeom prst="roundRect">
            <a:avLst/>
          </a:prstGeom>
          <a:solidFill>
            <a:srgbClr val="3886C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ierstadt" panose="020B00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31E4F2-9723-2122-CF3B-039A4EEDEA29}"/>
              </a:ext>
            </a:extLst>
          </p:cNvPr>
          <p:cNvCxnSpPr>
            <a:cxnSpLocks/>
          </p:cNvCxnSpPr>
          <p:nvPr/>
        </p:nvCxnSpPr>
        <p:spPr>
          <a:xfrm>
            <a:off x="4726545" y="3559872"/>
            <a:ext cx="2737029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5454A81-318B-B75A-2FB0-07A8AEA9F603}"/>
              </a:ext>
            </a:extLst>
          </p:cNvPr>
          <p:cNvCxnSpPr>
            <a:cxnSpLocks/>
          </p:cNvCxnSpPr>
          <p:nvPr/>
        </p:nvCxnSpPr>
        <p:spPr>
          <a:xfrm>
            <a:off x="6101453" y="3266175"/>
            <a:ext cx="0" cy="30084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B9D646-3B33-C5AA-C3CA-9D730780D0AA}"/>
              </a:ext>
            </a:extLst>
          </p:cNvPr>
          <p:cNvCxnSpPr>
            <a:cxnSpLocks/>
          </p:cNvCxnSpPr>
          <p:nvPr/>
        </p:nvCxnSpPr>
        <p:spPr>
          <a:xfrm>
            <a:off x="4740830" y="3567016"/>
            <a:ext cx="0" cy="30084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A1CF8DB-F856-7D9B-168E-356D15979D92}"/>
              </a:ext>
            </a:extLst>
          </p:cNvPr>
          <p:cNvCxnSpPr>
            <a:cxnSpLocks/>
          </p:cNvCxnSpPr>
          <p:nvPr/>
        </p:nvCxnSpPr>
        <p:spPr>
          <a:xfrm>
            <a:off x="7452071" y="3544658"/>
            <a:ext cx="0" cy="30084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8F778E-FB63-C3F4-1795-134D65613B23}"/>
              </a:ext>
            </a:extLst>
          </p:cNvPr>
          <p:cNvCxnSpPr>
            <a:cxnSpLocks/>
          </p:cNvCxnSpPr>
          <p:nvPr/>
        </p:nvCxnSpPr>
        <p:spPr>
          <a:xfrm>
            <a:off x="1023857" y="4974234"/>
            <a:ext cx="7025943" cy="635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7362E4D-49F2-3CA4-2184-0529094CEC0E}"/>
              </a:ext>
            </a:extLst>
          </p:cNvPr>
          <p:cNvCxnSpPr>
            <a:cxnSpLocks/>
          </p:cNvCxnSpPr>
          <p:nvPr/>
        </p:nvCxnSpPr>
        <p:spPr>
          <a:xfrm>
            <a:off x="4757025" y="4679743"/>
            <a:ext cx="0" cy="30084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4B123FA-7606-2902-20F8-F6B0155B3DE4}"/>
              </a:ext>
            </a:extLst>
          </p:cNvPr>
          <p:cNvCxnSpPr>
            <a:cxnSpLocks/>
          </p:cNvCxnSpPr>
          <p:nvPr/>
        </p:nvCxnSpPr>
        <p:spPr>
          <a:xfrm>
            <a:off x="4514086" y="4978204"/>
            <a:ext cx="0" cy="30084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ED85707-38B6-AA81-7DB5-6DE52F898CD4}"/>
              </a:ext>
            </a:extLst>
          </p:cNvPr>
          <p:cNvCxnSpPr>
            <a:cxnSpLocks/>
          </p:cNvCxnSpPr>
          <p:nvPr/>
        </p:nvCxnSpPr>
        <p:spPr>
          <a:xfrm>
            <a:off x="6295015" y="4978204"/>
            <a:ext cx="0" cy="30084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C5F7EF9-2A5B-5223-CD7F-9C69CAF9BE56}"/>
              </a:ext>
            </a:extLst>
          </p:cNvPr>
          <p:cNvCxnSpPr>
            <a:cxnSpLocks/>
          </p:cNvCxnSpPr>
          <p:nvPr/>
        </p:nvCxnSpPr>
        <p:spPr>
          <a:xfrm>
            <a:off x="2790185" y="4978204"/>
            <a:ext cx="0" cy="30084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1902CA-C388-1F33-7F96-B8AFFFA227DD}"/>
              </a:ext>
            </a:extLst>
          </p:cNvPr>
          <p:cNvCxnSpPr>
            <a:cxnSpLocks/>
          </p:cNvCxnSpPr>
          <p:nvPr/>
        </p:nvCxnSpPr>
        <p:spPr>
          <a:xfrm>
            <a:off x="8037099" y="4973442"/>
            <a:ext cx="0" cy="30084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C81D6C3-1AD7-3DFA-B9D0-8E4D2627F714}"/>
              </a:ext>
            </a:extLst>
          </p:cNvPr>
          <p:cNvCxnSpPr>
            <a:cxnSpLocks/>
          </p:cNvCxnSpPr>
          <p:nvPr/>
        </p:nvCxnSpPr>
        <p:spPr>
          <a:xfrm>
            <a:off x="1025444" y="4959154"/>
            <a:ext cx="0" cy="30084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28B3A50-1E5B-B944-9F53-597C828F4E20}"/>
              </a:ext>
            </a:extLst>
          </p:cNvPr>
          <p:cNvSpPr/>
          <p:nvPr/>
        </p:nvSpPr>
        <p:spPr>
          <a:xfrm>
            <a:off x="254721" y="5229102"/>
            <a:ext cx="1661559" cy="86689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ierstadt" panose="020B00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B5D6AF6-4C90-B104-1672-48EDC643E8BE}"/>
              </a:ext>
            </a:extLst>
          </p:cNvPr>
          <p:cNvSpPr/>
          <p:nvPr/>
        </p:nvSpPr>
        <p:spPr>
          <a:xfrm>
            <a:off x="1997427" y="5229102"/>
            <a:ext cx="1661559" cy="86689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ierstadt" panose="020B00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CFDB06F-5A7C-2F0F-8629-D3CEE1B4116A}"/>
              </a:ext>
            </a:extLst>
          </p:cNvPr>
          <p:cNvSpPr/>
          <p:nvPr/>
        </p:nvSpPr>
        <p:spPr>
          <a:xfrm>
            <a:off x="7225544" y="5229102"/>
            <a:ext cx="1661562" cy="86689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ierstadt" panose="020B0004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69B5912-BF8D-DAFF-85D7-DDBF6A2BE601}"/>
              </a:ext>
            </a:extLst>
          </p:cNvPr>
          <p:cNvSpPr/>
          <p:nvPr/>
        </p:nvSpPr>
        <p:spPr>
          <a:xfrm>
            <a:off x="3740133" y="5229102"/>
            <a:ext cx="1661559" cy="86689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ierstadt" panose="020B00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AB1E874-2A2E-D250-E093-DC9E5083F53C}"/>
              </a:ext>
            </a:extLst>
          </p:cNvPr>
          <p:cNvSpPr/>
          <p:nvPr/>
        </p:nvSpPr>
        <p:spPr>
          <a:xfrm>
            <a:off x="5482838" y="5229102"/>
            <a:ext cx="1661560" cy="86689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ierstadt" panose="020B00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013DF3-A7C4-77B4-E9B3-20F12A1C97D5}"/>
              </a:ext>
            </a:extLst>
          </p:cNvPr>
          <p:cNvSpPr/>
          <p:nvPr/>
        </p:nvSpPr>
        <p:spPr>
          <a:xfrm>
            <a:off x="3413758" y="3835276"/>
            <a:ext cx="2645733" cy="866898"/>
          </a:xfrm>
          <a:prstGeom prst="roundRect">
            <a:avLst/>
          </a:prstGeom>
          <a:solidFill>
            <a:srgbClr val="296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ierstadt" panose="020B00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8D6F12-8437-A5A3-55DD-2F082B330E39}"/>
              </a:ext>
            </a:extLst>
          </p:cNvPr>
          <p:cNvSpPr txBox="1"/>
          <p:nvPr/>
        </p:nvSpPr>
        <p:spPr>
          <a:xfrm>
            <a:off x="3468329" y="1063913"/>
            <a:ext cx="2087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Bierstadt" panose="020B0004020202020204" pitchFamily="34" charset="0"/>
              </a:rPr>
              <a:t>Jamie Brown</a:t>
            </a:r>
            <a:br>
              <a:rPr lang="en-US" sz="1400" dirty="0">
                <a:solidFill>
                  <a:schemeClr val="bg1"/>
                </a:solidFill>
                <a:latin typeface="Bierstadt" panose="020B00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Regional Director General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Alberta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CC761CB-8C54-606B-945F-968C5DEA8150}"/>
              </a:ext>
            </a:extLst>
          </p:cNvPr>
          <p:cNvSpPr txBox="1"/>
          <p:nvPr/>
        </p:nvSpPr>
        <p:spPr>
          <a:xfrm>
            <a:off x="1675183" y="2496568"/>
            <a:ext cx="2588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Bierstadt" panose="020B0004020202020204" pitchFamily="34" charset="0"/>
              </a:rPr>
              <a:t>Dayna </a:t>
            </a:r>
            <a:r>
              <a:rPr lang="en-US" sz="14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Jongejan</a:t>
            </a:r>
            <a:br>
              <a:rPr lang="en-US" sz="1400" dirty="0">
                <a:solidFill>
                  <a:schemeClr val="bg1"/>
                </a:solidFill>
                <a:latin typeface="Bierstadt" panose="020B00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Associate Regional Director General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Alberta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2374E8C-03BD-D080-D31A-A5858FBC16FA}"/>
              </a:ext>
            </a:extLst>
          </p:cNvPr>
          <p:cNvSpPr txBox="1"/>
          <p:nvPr/>
        </p:nvSpPr>
        <p:spPr>
          <a:xfrm>
            <a:off x="3266620" y="3912598"/>
            <a:ext cx="29198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Bierstadt" panose="020B0004020202020204" pitchFamily="34" charset="0"/>
              </a:rPr>
              <a:t>Adam Kuehnbaum</a:t>
            </a:r>
            <a:br>
              <a:rPr lang="en-US" sz="1400" dirty="0">
                <a:solidFill>
                  <a:schemeClr val="bg1"/>
                </a:solidFill>
                <a:latin typeface="Bierstadt" panose="020B00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Engineering Manager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Water and Wastewater Infrastructure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F43A843-40C6-685B-0F37-81BC5D557085}"/>
              </a:ext>
            </a:extLst>
          </p:cNvPr>
          <p:cNvSpPr txBox="1"/>
          <p:nvPr/>
        </p:nvSpPr>
        <p:spPr>
          <a:xfrm>
            <a:off x="326514" y="5398301"/>
            <a:ext cx="15179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Bierstadt" panose="020B0004020202020204" pitchFamily="34" charset="0"/>
              </a:rPr>
              <a:t>Carlyle Goetzie</a:t>
            </a:r>
            <a:br>
              <a:rPr lang="en-US" sz="1400" dirty="0">
                <a:solidFill>
                  <a:schemeClr val="bg1"/>
                </a:solidFill>
                <a:latin typeface="Bierstadt" panose="020B00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Project Officer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64A5CA-BD68-1E9F-B744-DFE0700DD5B7}"/>
              </a:ext>
            </a:extLst>
          </p:cNvPr>
          <p:cNvSpPr txBox="1"/>
          <p:nvPr/>
        </p:nvSpPr>
        <p:spPr>
          <a:xfrm>
            <a:off x="2067818" y="5394964"/>
            <a:ext cx="15077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Bierstadt" panose="020B0004020202020204" pitchFamily="34" charset="0"/>
              </a:rPr>
              <a:t>Diane Gramlich</a:t>
            </a:r>
            <a:br>
              <a:rPr lang="en-US" sz="1400" dirty="0">
                <a:solidFill>
                  <a:schemeClr val="bg1"/>
                </a:solidFill>
                <a:latin typeface="Bierstadt" panose="020B00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Project Officer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97F1D82-20F9-4FDF-BE46-3BCD9B366FA2}"/>
              </a:ext>
            </a:extLst>
          </p:cNvPr>
          <p:cNvSpPr txBox="1"/>
          <p:nvPr/>
        </p:nvSpPr>
        <p:spPr>
          <a:xfrm>
            <a:off x="5645999" y="5359075"/>
            <a:ext cx="13352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Bierstadt" panose="020B0004020202020204" pitchFamily="34" charset="0"/>
              </a:rPr>
              <a:t>Felix Chan</a:t>
            </a:r>
            <a:br>
              <a:rPr lang="en-US" sz="1400" dirty="0">
                <a:solidFill>
                  <a:schemeClr val="bg1"/>
                </a:solidFill>
                <a:latin typeface="Bierstadt" panose="020B00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Senior Engineer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DA6D952-435A-89B9-DF6D-4BD8E81A5829}"/>
              </a:ext>
            </a:extLst>
          </p:cNvPr>
          <p:cNvSpPr txBox="1"/>
          <p:nvPr/>
        </p:nvSpPr>
        <p:spPr>
          <a:xfrm>
            <a:off x="7206317" y="5239686"/>
            <a:ext cx="16615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Bierstadt" panose="020B0004020202020204" pitchFamily="34" charset="0"/>
              </a:rPr>
              <a:t>Madison VanTassell</a:t>
            </a:r>
            <a:br>
              <a:rPr lang="en-US" sz="1400" dirty="0">
                <a:solidFill>
                  <a:schemeClr val="bg1"/>
                </a:solidFill>
                <a:latin typeface="Bierstadt" panose="020B00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Capital Planning Officer</a:t>
            </a:r>
            <a:endParaRPr lang="en-US" sz="14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8FDCDB1-A738-AC64-EA03-F7EF7AD125C5}"/>
              </a:ext>
            </a:extLst>
          </p:cNvPr>
          <p:cNvSpPr/>
          <p:nvPr/>
        </p:nvSpPr>
        <p:spPr>
          <a:xfrm>
            <a:off x="6147851" y="3843117"/>
            <a:ext cx="2645733" cy="866898"/>
          </a:xfrm>
          <a:prstGeom prst="roundRect">
            <a:avLst/>
          </a:prstGeom>
          <a:solidFill>
            <a:srgbClr val="296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ierstadt" panose="020B00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FCB9D9F-A912-A7D3-1BCE-4D79899889C2}"/>
              </a:ext>
            </a:extLst>
          </p:cNvPr>
          <p:cNvSpPr txBox="1"/>
          <p:nvPr/>
        </p:nvSpPr>
        <p:spPr>
          <a:xfrm>
            <a:off x="6010792" y="3912598"/>
            <a:ext cx="29198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Bierstadt" panose="020B0004020202020204" pitchFamily="34" charset="0"/>
              </a:rPr>
              <a:t>Mervin Clarke</a:t>
            </a:r>
            <a:br>
              <a:rPr lang="en-US" sz="1400" dirty="0">
                <a:solidFill>
                  <a:schemeClr val="bg1"/>
                </a:solidFill>
                <a:latin typeface="Bierstadt" panose="020B00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Manager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Water Strategy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CD1EAB8-8E8F-43DF-AA76-F1E696887867}"/>
              </a:ext>
            </a:extLst>
          </p:cNvPr>
          <p:cNvSpPr/>
          <p:nvPr/>
        </p:nvSpPr>
        <p:spPr>
          <a:xfrm>
            <a:off x="4627025" y="2415092"/>
            <a:ext cx="2948271" cy="866898"/>
          </a:xfrm>
          <a:prstGeom prst="roundRect">
            <a:avLst/>
          </a:prstGeom>
          <a:solidFill>
            <a:srgbClr val="3886C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ierstadt" panose="020B00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B815D5-23A1-F793-7D0F-A91B3C6F02B0}"/>
              </a:ext>
            </a:extLst>
          </p:cNvPr>
          <p:cNvSpPr txBox="1"/>
          <p:nvPr/>
        </p:nvSpPr>
        <p:spPr>
          <a:xfrm>
            <a:off x="4495952" y="2480172"/>
            <a:ext cx="32110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Bierstadt" panose="020B0004020202020204" pitchFamily="34" charset="0"/>
              </a:rPr>
              <a:t>Andrew Wujcik</a:t>
            </a:r>
            <a:br>
              <a:rPr lang="en-US" sz="1400" dirty="0">
                <a:solidFill>
                  <a:schemeClr val="bg1"/>
                </a:solidFill>
                <a:latin typeface="Bierstadt" panose="020B00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Director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Community Infrastructure and FNR Treaty 7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3C0F5CEE-8AA3-24A6-18A0-0BF72F8A9FFB}"/>
              </a:ext>
            </a:extLst>
          </p:cNvPr>
          <p:cNvSpPr txBox="1">
            <a:spLocks/>
          </p:cNvSpPr>
          <p:nvPr/>
        </p:nvSpPr>
        <p:spPr bwMode="auto">
          <a:xfrm>
            <a:off x="2424122" y="260391"/>
            <a:ext cx="46048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5pPr>
            <a:lvl6pPr marL="4572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6pPr>
            <a:lvl7pPr marL="9144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7pPr>
            <a:lvl8pPr marL="1371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8pPr>
            <a:lvl9pPr marL="18288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3000" kern="0" dirty="0">
                <a:solidFill>
                  <a:srgbClr val="567BB6"/>
                </a:solidFill>
                <a:latin typeface="Bierstadt" panose="020B0004020202020204" pitchFamily="34" charset="0"/>
              </a:rPr>
              <a:t>Organizational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F6106-F495-38F9-9004-4C3E9B8499DB}"/>
              </a:ext>
            </a:extLst>
          </p:cNvPr>
          <p:cNvSpPr txBox="1"/>
          <p:nvPr/>
        </p:nvSpPr>
        <p:spPr>
          <a:xfrm>
            <a:off x="3768101" y="5400750"/>
            <a:ext cx="15863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Bierstadt" panose="020B0004020202020204" pitchFamily="34" charset="0"/>
              </a:rPr>
              <a:t>Christa Bergeron</a:t>
            </a:r>
            <a:br>
              <a:rPr lang="en-US" sz="1400" dirty="0">
                <a:solidFill>
                  <a:schemeClr val="bg1"/>
                </a:solidFill>
                <a:latin typeface="Bierstadt" panose="020B00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ierstadt" panose="020B0004020202020204" pitchFamily="34" charset="0"/>
              </a:rPr>
              <a:t>Project Officer</a:t>
            </a:r>
          </a:p>
        </p:txBody>
      </p:sp>
    </p:spTree>
    <p:extLst>
      <p:ext uri="{BB962C8B-B14F-4D97-AF65-F5344CB8AC3E}">
        <p14:creationId xmlns:p14="http://schemas.microsoft.com/office/powerpoint/2010/main" val="155477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52F274-27A4-C96B-CC11-3A8169974793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5AB2D6-531F-BDC1-4F54-CE8A21B0EE61}"/>
              </a:ext>
            </a:extLst>
          </p:cNvPr>
          <p:cNvSpPr txBox="1"/>
          <p:nvPr/>
        </p:nvSpPr>
        <p:spPr>
          <a:xfrm>
            <a:off x="2438400" y="685800"/>
            <a:ext cx="449262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567BB6"/>
                </a:solidFill>
                <a:latin typeface="Bierstadt" panose="020B0004020202020204" pitchFamily="34" charset="0"/>
              </a:rPr>
              <a:t>Infrastructure Project Planning and Delivery 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5E808B-7F3C-88CA-D658-A865B31D6CD0}"/>
              </a:ext>
            </a:extLst>
          </p:cNvPr>
          <p:cNvSpPr txBox="1">
            <a:spLocks/>
          </p:cNvSpPr>
          <p:nvPr/>
        </p:nvSpPr>
        <p:spPr bwMode="auto">
          <a:xfrm>
            <a:off x="2928938" y="457200"/>
            <a:ext cx="3511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5pPr>
            <a:lvl6pPr marL="4572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6pPr>
            <a:lvl7pPr marL="9144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7pPr>
            <a:lvl8pPr marL="1371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8pPr>
            <a:lvl9pPr marL="18288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3000" kern="0" dirty="0">
                <a:solidFill>
                  <a:srgbClr val="567BB6"/>
                </a:solidFill>
                <a:latin typeface="Bierstadt" panose="020B0004020202020204" pitchFamily="34" charset="0"/>
              </a:rPr>
              <a:t>What We 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4D36D0-F762-E1FF-F65B-46053BC40A1C}"/>
              </a:ext>
            </a:extLst>
          </p:cNvPr>
          <p:cNvSpPr txBox="1"/>
          <p:nvPr/>
        </p:nvSpPr>
        <p:spPr>
          <a:xfrm>
            <a:off x="533400" y="1197709"/>
            <a:ext cx="8153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ierstadt" panose="020B0004020202020204" pitchFamily="34" charset="0"/>
              </a:rPr>
              <a:t>First Nation Infrastructure Investment Plan (FNIIP)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What is it?</a:t>
            </a:r>
          </a:p>
          <a:p>
            <a:pPr marL="742950" lvl="1" indent="-285750">
              <a:spcAft>
                <a:spcPts val="600"/>
              </a:spcAft>
              <a:buFont typeface="Bierstadt" panose="020B0004020202020204" pitchFamily="34" charset="0"/>
              <a:buChar char="–"/>
            </a:pPr>
            <a:r>
              <a:rPr lang="en-CA" dirty="0">
                <a:latin typeface="Bierstadt" panose="020B0004020202020204" pitchFamily="34" charset="0"/>
              </a:rPr>
              <a:t>It helps to identify the </a:t>
            </a:r>
            <a:r>
              <a:rPr lang="en-CA" b="1" dirty="0">
                <a:solidFill>
                  <a:srgbClr val="D98F36"/>
                </a:solidFill>
                <a:latin typeface="Bierstadt" panose="020B0004020202020204" pitchFamily="34" charset="0"/>
              </a:rPr>
              <a:t>infrastructure needs and priorities </a:t>
            </a:r>
            <a:r>
              <a:rPr lang="en-CA" dirty="0">
                <a:latin typeface="Bierstadt" panose="020B0004020202020204" pitchFamily="34" charset="0"/>
              </a:rPr>
              <a:t>and to strategically plan </a:t>
            </a:r>
            <a:r>
              <a:rPr lang="en-CA" b="1" dirty="0">
                <a:solidFill>
                  <a:srgbClr val="D98F36"/>
                </a:solidFill>
                <a:latin typeface="Bierstadt" panose="020B0004020202020204" pitchFamily="34" charset="0"/>
              </a:rPr>
              <a:t>infrastructure investments</a:t>
            </a:r>
            <a:r>
              <a:rPr lang="en-CA" dirty="0">
                <a:latin typeface="Bierstadt" panose="020B0004020202020204" pitchFamily="34" charset="0"/>
              </a:rPr>
              <a:t> in First Nation communities.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Bierstadt" panose="020B0004020202020204" pitchFamily="34" charset="0"/>
              </a:rPr>
              <a:t>The National FNIIP is developed each year.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latin typeface="Bierstadt" panose="020B0004020202020204" pitchFamily="34" charset="0"/>
              </a:rPr>
              <a:t>It is based on infrastructure investment plans at the community and regional level.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latin typeface="Bierstadt" panose="020B0004020202020204" pitchFamily="34" charset="0"/>
              </a:rPr>
              <a:t>A First Nation will submit a community-level plan to a regional office in order to be considered in the National FNIIP.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latin typeface="Bierstadt" panose="020B0004020202020204" pitchFamily="34" charset="0"/>
              </a:rPr>
              <a:t>Submission for the community-level plan is due </a:t>
            </a:r>
            <a:r>
              <a:rPr lang="en-CA" b="1" dirty="0">
                <a:solidFill>
                  <a:srgbClr val="D98F36"/>
                </a:solidFill>
                <a:latin typeface="Bierstadt" panose="020B0004020202020204" pitchFamily="34" charset="0"/>
              </a:rPr>
              <a:t>September 30 </a:t>
            </a:r>
            <a:r>
              <a:rPr lang="en-CA" dirty="0">
                <a:latin typeface="Bierstadt" panose="020B0004020202020204" pitchFamily="34" charset="0"/>
              </a:rPr>
              <a:t>but it can be updated throughout the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Bierstadt" panose="020B0004020202020204" pitchFamily="34" charset="0"/>
              </a:rPr>
              <a:t>Capital projects are identified on FNIIP. They are divided into two categories: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CA" b="1" dirty="0">
                <a:solidFill>
                  <a:srgbClr val="D98F36"/>
                </a:solidFill>
                <a:latin typeface="Bierstadt" panose="020B0004020202020204" pitchFamily="34" charset="0"/>
              </a:rPr>
              <a:t>Major</a:t>
            </a:r>
            <a:r>
              <a:rPr lang="en-CA" dirty="0">
                <a:latin typeface="Bierstadt" panose="020B0004020202020204" pitchFamily="34" charset="0"/>
              </a:rPr>
              <a:t> Capital Projects</a:t>
            </a:r>
          </a:p>
          <a:p>
            <a:pPr marL="742950" lvl="1" indent="-285750">
              <a:spcAft>
                <a:spcPts val="600"/>
              </a:spcAft>
              <a:buFont typeface="Bierstadt" panose="020B0004020202020204" pitchFamily="34" charset="0"/>
              <a:buChar char="–"/>
            </a:pPr>
            <a:r>
              <a:rPr lang="en-CA" b="1" dirty="0">
                <a:solidFill>
                  <a:srgbClr val="D98F36"/>
                </a:solidFill>
                <a:latin typeface="Bierstadt" panose="020B0004020202020204" pitchFamily="34" charset="0"/>
              </a:rPr>
              <a:t>Minor</a:t>
            </a:r>
            <a:r>
              <a:rPr lang="en-CA" dirty="0">
                <a:latin typeface="Bierstadt" panose="020B0004020202020204" pitchFamily="34" charset="0"/>
              </a:rPr>
              <a:t> Capital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Bierstadt" panose="020B0004020202020204" pitchFamily="34" charset="0"/>
              </a:rPr>
              <a:t>Our team is available to discuss FNIIP with Nations and assist them with infrastructure planning.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05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52F274-27A4-C96B-CC11-3A8169974793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5AB2D6-531F-BDC1-4F54-CE8A21B0EE61}"/>
              </a:ext>
            </a:extLst>
          </p:cNvPr>
          <p:cNvSpPr txBox="1"/>
          <p:nvPr/>
        </p:nvSpPr>
        <p:spPr>
          <a:xfrm>
            <a:off x="2405062" y="648968"/>
            <a:ext cx="449262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567BB6"/>
                </a:solidFill>
                <a:latin typeface="Bierstadt" panose="020B0004020202020204" pitchFamily="34" charset="0"/>
              </a:rPr>
              <a:t>Infrastructure Project Planning and Delivery 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5E808B-7F3C-88CA-D658-A865B31D6CD0}"/>
              </a:ext>
            </a:extLst>
          </p:cNvPr>
          <p:cNvSpPr txBox="1">
            <a:spLocks/>
          </p:cNvSpPr>
          <p:nvPr/>
        </p:nvSpPr>
        <p:spPr bwMode="auto">
          <a:xfrm>
            <a:off x="2895600" y="420368"/>
            <a:ext cx="3511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5pPr>
            <a:lvl6pPr marL="4572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6pPr>
            <a:lvl7pPr marL="9144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7pPr>
            <a:lvl8pPr marL="1371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8pPr>
            <a:lvl9pPr marL="18288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3000" kern="0" dirty="0">
                <a:solidFill>
                  <a:srgbClr val="567BB6"/>
                </a:solidFill>
                <a:latin typeface="Bierstadt" panose="020B0004020202020204" pitchFamily="34" charset="0"/>
              </a:rPr>
              <a:t>What We 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9F4725-11A8-AA12-1D59-ED5D7DBB1438}"/>
              </a:ext>
            </a:extLst>
          </p:cNvPr>
          <p:cNvSpPr txBox="1"/>
          <p:nvPr/>
        </p:nvSpPr>
        <p:spPr>
          <a:xfrm>
            <a:off x="514350" y="1063109"/>
            <a:ext cx="81153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Bierstadt" panose="020B0004020202020204" pitchFamily="34" charset="0"/>
              </a:rPr>
              <a:t>Major Capital Projects (Total Estimated Cost &gt;$1.5M</a:t>
            </a:r>
            <a:r>
              <a:rPr lang="en-US" sz="2000" b="1" dirty="0">
                <a:latin typeface="Bierstadt" panose="020B0004020202020204" pitchFamily="34" charset="0"/>
              </a:rPr>
              <a:t>)</a:t>
            </a:r>
          </a:p>
          <a:p>
            <a:r>
              <a:rPr lang="en-US" u="sng" dirty="0">
                <a:latin typeface="Bierstadt" panose="020B0004020202020204" pitchFamily="34" charset="0"/>
              </a:rPr>
              <a:t>Feasibility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ierstadt" panose="020B0004020202020204" pitchFamily="34" charset="0"/>
              </a:rPr>
              <a:t>Look at current conditions of water infrastructure and develop options to meet objectives.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ierstadt" panose="020B0004020202020204" pitchFamily="34" charset="0"/>
              </a:rPr>
              <a:t>Options analysis must include a </a:t>
            </a:r>
            <a:r>
              <a:rPr lang="en-US" sz="1600" b="1" dirty="0">
                <a:solidFill>
                  <a:srgbClr val="D98F36"/>
                </a:solidFill>
                <a:latin typeface="Bierstadt" panose="020B0004020202020204" pitchFamily="34" charset="0"/>
              </a:rPr>
              <a:t>life cycle cost estimate (LCC) </a:t>
            </a:r>
            <a:r>
              <a:rPr lang="en-US" sz="1600" dirty="0">
                <a:latin typeface="Bierstadt" panose="020B0004020202020204" pitchFamily="34" charset="0"/>
              </a:rPr>
              <a:t>for each option.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1600" dirty="0">
                <a:latin typeface="Bierstadt" panose="020B0004020202020204" pitchFamily="34" charset="0"/>
              </a:rPr>
              <a:t>LCC estimate must consider both the capital cost and the long-term operations and maintenance costs.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ierstadt" panose="020B0004020202020204" pitchFamily="34" charset="0"/>
              </a:rPr>
              <a:t>Project Approval Request (PAR) Development.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1600" dirty="0">
                <a:latin typeface="Bierstadt" panose="020B0004020202020204" pitchFamily="34" charset="0"/>
              </a:rPr>
              <a:t>Projects &lt;$15M require review and approval within the AB Region.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1600" dirty="0">
                <a:latin typeface="Bierstadt" panose="020B0004020202020204" pitchFamily="34" charset="0"/>
              </a:rPr>
              <a:t>Projects &gt;$15M require review and approval at headquarters.</a:t>
            </a:r>
          </a:p>
          <a:p>
            <a:endParaRPr lang="en-US" dirty="0">
              <a:latin typeface="Bierstadt" panose="020B0004020202020204" pitchFamily="34" charset="0"/>
            </a:endParaRPr>
          </a:p>
          <a:p>
            <a:r>
              <a:rPr lang="en-US" u="sng" dirty="0">
                <a:latin typeface="Bierstadt" panose="020B0004020202020204" pitchFamily="34" charset="0"/>
              </a:rPr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ierstadt" panose="020B0004020202020204" pitchFamily="34" charset="0"/>
              </a:rPr>
              <a:t>Once the PAR has been approved and funding secured, an engineering consultant is typically procured to design the recommended 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ierstadt" panose="020B0004020202020204" pitchFamily="34" charset="0"/>
              </a:rPr>
              <a:t>Process typically takes </a:t>
            </a:r>
            <a:r>
              <a:rPr lang="en-US" sz="1600" b="1" dirty="0">
                <a:solidFill>
                  <a:srgbClr val="D98F36"/>
                </a:solidFill>
                <a:latin typeface="Bierstadt" panose="020B0004020202020204" pitchFamily="34" charset="0"/>
              </a:rPr>
              <a:t>one year</a:t>
            </a:r>
            <a:r>
              <a:rPr lang="en-US" sz="1600" dirty="0">
                <a:latin typeface="Bierstadt" panose="020B0004020202020204" pitchFamily="34" charset="0"/>
              </a:rPr>
              <a:t>.</a:t>
            </a:r>
          </a:p>
          <a:p>
            <a:endParaRPr lang="en-US" dirty="0">
              <a:latin typeface="Bierstadt" panose="020B0004020202020204" pitchFamily="34" charset="0"/>
            </a:endParaRPr>
          </a:p>
          <a:p>
            <a:r>
              <a:rPr lang="en-US" u="sng" dirty="0">
                <a:latin typeface="Bierstadt" panose="020B0004020202020204" pitchFamily="34" charset="0"/>
              </a:rPr>
              <a:t>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ierstadt" panose="020B0004020202020204" pitchFamily="34" charset="0"/>
              </a:rPr>
              <a:t>A project can go out to tender to procure a contractor for construction.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ierstadt" panose="020B0004020202020204" pitchFamily="34" charset="0"/>
              </a:rPr>
              <a:t>Construction of new water and wastewater system typically takes </a:t>
            </a:r>
            <a:r>
              <a:rPr lang="en-US" sz="1600" b="1" dirty="0">
                <a:solidFill>
                  <a:srgbClr val="D98F36"/>
                </a:solidFill>
                <a:latin typeface="Bierstadt" panose="020B0004020202020204" pitchFamily="34" charset="0"/>
              </a:rPr>
              <a:t>two years</a:t>
            </a:r>
            <a:r>
              <a:rPr lang="en-US" sz="1600" dirty="0">
                <a:latin typeface="Bierstadt" panose="020B0004020202020204" pitchFamily="34" charset="0"/>
              </a:rPr>
              <a:t>.</a:t>
            </a:r>
          </a:p>
          <a:p>
            <a:endParaRPr lang="en-US" sz="1400" dirty="0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4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52F274-27A4-C96B-CC11-3A8169974793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5AB2D6-531F-BDC1-4F54-CE8A21B0EE61}"/>
              </a:ext>
            </a:extLst>
          </p:cNvPr>
          <p:cNvSpPr txBox="1"/>
          <p:nvPr/>
        </p:nvSpPr>
        <p:spPr>
          <a:xfrm>
            <a:off x="2405062" y="648968"/>
            <a:ext cx="449262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567BB6"/>
                </a:solidFill>
                <a:latin typeface="Bierstadt" panose="020B0004020202020204" pitchFamily="34" charset="0"/>
              </a:rPr>
              <a:t>Infrastructure Project Planning and Delivery 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5E808B-7F3C-88CA-D658-A865B31D6CD0}"/>
              </a:ext>
            </a:extLst>
          </p:cNvPr>
          <p:cNvSpPr txBox="1">
            <a:spLocks/>
          </p:cNvSpPr>
          <p:nvPr/>
        </p:nvSpPr>
        <p:spPr bwMode="auto">
          <a:xfrm>
            <a:off x="2895600" y="420368"/>
            <a:ext cx="3511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5pPr>
            <a:lvl6pPr marL="4572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6pPr>
            <a:lvl7pPr marL="9144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7pPr>
            <a:lvl8pPr marL="1371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8pPr>
            <a:lvl9pPr marL="18288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3000" kern="0" dirty="0">
                <a:solidFill>
                  <a:srgbClr val="567BB6"/>
                </a:solidFill>
                <a:latin typeface="Bierstadt" panose="020B0004020202020204" pitchFamily="34" charset="0"/>
              </a:rPr>
              <a:t>What We 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9F4725-11A8-AA12-1D59-ED5D7DBB1438}"/>
              </a:ext>
            </a:extLst>
          </p:cNvPr>
          <p:cNvSpPr txBox="1"/>
          <p:nvPr/>
        </p:nvSpPr>
        <p:spPr>
          <a:xfrm>
            <a:off x="514350" y="1063109"/>
            <a:ext cx="811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Bierstadt" panose="020B0004020202020204" pitchFamily="34" charset="0"/>
              </a:rPr>
              <a:t>Minor Capital Projects (Total Estimate Cost &lt;$1.5M</a:t>
            </a:r>
            <a:r>
              <a:rPr lang="en-US" sz="2000" b="1" dirty="0">
                <a:latin typeface="Bierstadt" panose="020B00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ierstadt" panose="020B0004020202020204" pitchFamily="34" charset="0"/>
              </a:rPr>
              <a:t>Nations work with our Senior Engineer or Project Officer on options to secure funding.</a:t>
            </a:r>
          </a:p>
        </p:txBody>
      </p:sp>
      <p:pic>
        <p:nvPicPr>
          <p:cNvPr id="5" name="Picture 4" descr="A white truck in a room&#10;&#10;Description automatically generated with low confidence">
            <a:extLst>
              <a:ext uri="{FF2B5EF4-FFF2-40B4-BE49-F238E27FC236}">
                <a16:creationId xmlns:a16="http://schemas.microsoft.com/office/drawing/2014/main" id="{D16C6FF1-C12E-78AB-C0A1-643A8EBFD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63" y="2209800"/>
            <a:ext cx="5070474" cy="38028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44389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6C7397-FA39-46F4-0140-B9E7169EECE7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18FEB1-E5C3-7908-7C2F-27B3678AC7AC}"/>
              </a:ext>
            </a:extLst>
          </p:cNvPr>
          <p:cNvSpPr txBox="1"/>
          <p:nvPr/>
        </p:nvSpPr>
        <p:spPr>
          <a:xfrm>
            <a:off x="2405062" y="648968"/>
            <a:ext cx="4492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567BB6"/>
                </a:solidFill>
                <a:latin typeface="Bierstadt" panose="020B0004020202020204" pitchFamily="34" charset="0"/>
              </a:rPr>
              <a:t>Annual Performance Inspections (API’s)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CD88401-4A67-83AC-37A7-733FCDBEF19B}"/>
              </a:ext>
            </a:extLst>
          </p:cNvPr>
          <p:cNvSpPr txBox="1">
            <a:spLocks/>
          </p:cNvSpPr>
          <p:nvPr/>
        </p:nvSpPr>
        <p:spPr bwMode="auto">
          <a:xfrm>
            <a:off x="2895600" y="420368"/>
            <a:ext cx="3511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5pPr>
            <a:lvl6pPr marL="4572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6pPr>
            <a:lvl7pPr marL="9144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7pPr>
            <a:lvl8pPr marL="1371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8pPr>
            <a:lvl9pPr marL="18288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3000" kern="0" dirty="0">
                <a:solidFill>
                  <a:srgbClr val="567BB6"/>
                </a:solidFill>
                <a:latin typeface="Bierstadt" panose="020B0004020202020204" pitchFamily="34" charset="0"/>
              </a:rPr>
              <a:t>What We Do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BD412C-EF48-2A05-371C-1AC5C4ACFEA9}"/>
              </a:ext>
            </a:extLst>
          </p:cNvPr>
          <p:cNvSpPr txBox="1"/>
          <p:nvPr/>
        </p:nvSpPr>
        <p:spPr>
          <a:xfrm>
            <a:off x="514350" y="1133832"/>
            <a:ext cx="81153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err="1">
                <a:latin typeface="Bierstadt" panose="020B0004020202020204" pitchFamily="34" charset="0"/>
              </a:rPr>
              <a:t>Neegan</a:t>
            </a:r>
            <a:r>
              <a:rPr lang="en-CA" b="1" dirty="0">
                <a:latin typeface="Bierstadt" panose="020B0004020202020204" pitchFamily="34" charset="0"/>
              </a:rPr>
              <a:t> Burnside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ierstadt" panose="020B0004020202020204" pitchFamily="34" charset="0"/>
              </a:rPr>
              <a:t>An Initial National Assessment was completed by </a:t>
            </a:r>
            <a:r>
              <a:rPr lang="en-US" sz="1600" dirty="0" err="1">
                <a:latin typeface="Bierstadt" panose="020B0004020202020204" pitchFamily="34" charset="0"/>
              </a:rPr>
              <a:t>Neegan</a:t>
            </a:r>
            <a:r>
              <a:rPr lang="en-US" sz="1600" dirty="0">
                <a:latin typeface="Bierstadt" panose="020B0004020202020204" pitchFamily="34" charset="0"/>
              </a:rPr>
              <a:t> Burnside</a:t>
            </a:r>
            <a:r>
              <a:rPr lang="en-CA" sz="1600" dirty="0">
                <a:latin typeface="Bierstadt" panose="020B0004020202020204" pitchFamily="34" charset="0"/>
              </a:rPr>
              <a:t> in </a:t>
            </a:r>
            <a:r>
              <a:rPr lang="en-CA" sz="1600" b="1" dirty="0">
                <a:solidFill>
                  <a:srgbClr val="D98F36"/>
                </a:solidFill>
                <a:latin typeface="Bierstadt" panose="020B0004020202020204" pitchFamily="34" charset="0"/>
              </a:rPr>
              <a:t>2009/10</a:t>
            </a:r>
            <a:r>
              <a:rPr lang="en-CA" sz="1600" dirty="0">
                <a:latin typeface="Bierstadt" panose="020B0004020202020204" pitchFamily="34" charset="0"/>
              </a:rPr>
              <a:t> and </a:t>
            </a:r>
            <a:r>
              <a:rPr lang="en-CA" sz="1600" b="1" dirty="0">
                <a:solidFill>
                  <a:srgbClr val="D98F36"/>
                </a:solidFill>
                <a:latin typeface="Bierstadt" panose="020B0004020202020204" pitchFamily="34" charset="0"/>
              </a:rPr>
              <a:t>2010/11</a:t>
            </a:r>
            <a:r>
              <a:rPr lang="en-CA" sz="1600" dirty="0">
                <a:latin typeface="Bierstadt" panose="020B0004020202020204" pitchFamily="34" charset="0"/>
              </a:rPr>
              <a:t>.</a:t>
            </a:r>
            <a:endParaRPr lang="en-US" sz="1600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ierstadt" panose="020B0004020202020204" pitchFamily="34" charset="0"/>
              </a:rPr>
              <a:t>A report was sent out to each First Nation.</a:t>
            </a:r>
          </a:p>
          <a:p>
            <a:pPr lvl="1"/>
            <a:endParaRPr lang="en-US" sz="1600" dirty="0">
              <a:latin typeface="Bierstadt" panose="020B0004020202020204" pitchFamily="34" charset="0"/>
            </a:endParaRPr>
          </a:p>
          <a:p>
            <a:r>
              <a:rPr lang="en-CA" b="1" dirty="0">
                <a:latin typeface="Bierstadt" panose="020B0004020202020204" pitchFamily="34" charset="0"/>
              </a:rPr>
              <a:t>Annual Performance Inspections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ierstadt" panose="020B0004020202020204" pitchFamily="34" charset="0"/>
              </a:rPr>
              <a:t>Completed on an </a:t>
            </a:r>
            <a:r>
              <a:rPr lang="en-US" sz="1600" b="1" dirty="0">
                <a:solidFill>
                  <a:srgbClr val="D98F36"/>
                </a:solidFill>
                <a:latin typeface="Bierstadt" panose="020B0004020202020204" pitchFamily="34" charset="0"/>
              </a:rPr>
              <a:t>annual basis</a:t>
            </a:r>
            <a:r>
              <a:rPr lang="en-US" sz="1600" dirty="0">
                <a:latin typeface="Bierstadt" panose="020B0004020202020204" pitchFamily="34" charset="0"/>
              </a:rPr>
              <a:t>.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1600" dirty="0">
                <a:latin typeface="Bierstadt" panose="020B0004020202020204" pitchFamily="34" charset="0"/>
              </a:rPr>
              <a:t>Have been completed by FNTSAG since 2011/12.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ierstadt" panose="020B0004020202020204" pitchFamily="34" charset="0"/>
              </a:rPr>
              <a:t>API’s identify risks associated with water and wastewater systems.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1600" dirty="0">
                <a:latin typeface="Bierstadt" panose="020B0004020202020204" pitchFamily="34" charset="0"/>
              </a:rPr>
              <a:t>Risks are categorized under five different headings.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Bierstadt" panose="020B0004020202020204" pitchFamily="34" charset="0"/>
              </a:rPr>
              <a:t>The weighted risk for each category is combined to calculate an overall risk for each system.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Bierstadt" panose="020B0004020202020204" pitchFamily="34" charset="0"/>
              </a:rPr>
              <a:t>Each system is identified as a </a:t>
            </a:r>
            <a:r>
              <a:rPr lang="en-US" sz="1600" b="1" dirty="0">
                <a:solidFill>
                  <a:srgbClr val="D98F36"/>
                </a:solidFill>
                <a:latin typeface="Bierstadt" panose="020B0004020202020204" pitchFamily="34" charset="0"/>
              </a:rPr>
              <a:t>high</a:t>
            </a:r>
            <a:r>
              <a:rPr lang="en-US" sz="1600" dirty="0">
                <a:solidFill>
                  <a:srgbClr val="000000"/>
                </a:solidFill>
                <a:latin typeface="Bierstadt" panose="020B0004020202020204" pitchFamily="34" charset="0"/>
              </a:rPr>
              <a:t>, </a:t>
            </a:r>
            <a:r>
              <a:rPr lang="en-US" sz="1600" b="1" dirty="0">
                <a:solidFill>
                  <a:srgbClr val="D98F36"/>
                </a:solidFill>
                <a:latin typeface="Bierstadt" panose="020B0004020202020204" pitchFamily="34" charset="0"/>
              </a:rPr>
              <a:t>medium</a:t>
            </a:r>
            <a:r>
              <a:rPr lang="en-US" sz="1600" dirty="0">
                <a:solidFill>
                  <a:srgbClr val="000000"/>
                </a:solidFill>
                <a:latin typeface="Bierstadt" panose="020B0004020202020204" pitchFamily="34" charset="0"/>
              </a:rPr>
              <a:t>, or </a:t>
            </a:r>
            <a:r>
              <a:rPr lang="en-US" sz="1600" b="1" dirty="0">
                <a:solidFill>
                  <a:srgbClr val="D98F36"/>
                </a:solidFill>
                <a:latin typeface="Bierstadt" panose="020B0004020202020204" pitchFamily="34" charset="0"/>
              </a:rPr>
              <a:t>low</a:t>
            </a:r>
            <a:r>
              <a:rPr lang="en-US" sz="1600" dirty="0">
                <a:solidFill>
                  <a:srgbClr val="000000"/>
                </a:solidFill>
                <a:latin typeface="Bierstadt" panose="020B0004020202020204" pitchFamily="34" charset="0"/>
              </a:rPr>
              <a:t> risk system.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4C0D3D-0212-7FCA-6D00-3D3545F836AB}"/>
              </a:ext>
            </a:extLst>
          </p:cNvPr>
          <p:cNvGrpSpPr/>
          <p:nvPr/>
        </p:nvGrpSpPr>
        <p:grpSpPr>
          <a:xfrm>
            <a:off x="1717674" y="4604129"/>
            <a:ext cx="5867400" cy="1613134"/>
            <a:chOff x="1600200" y="4025666"/>
            <a:chExt cx="5867400" cy="16131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E37711-625F-4547-9739-7F90E61CBC5C}"/>
                </a:ext>
              </a:extLst>
            </p:cNvPr>
            <p:cNvSpPr txBox="1"/>
            <p:nvPr/>
          </p:nvSpPr>
          <p:spPr>
            <a:xfrm>
              <a:off x="1600200" y="4025666"/>
              <a:ext cx="2133600" cy="1613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2088" lvl="1" algn="ctr">
                <a:lnSpc>
                  <a:spcPct val="80000"/>
                </a:lnSpc>
                <a:spcAft>
                  <a:spcPct val="35000"/>
                </a:spcAft>
                <a:tabLst>
                  <a:tab pos="5715000" algn="l"/>
                </a:tabLst>
              </a:pPr>
              <a:r>
                <a:rPr lang="en-US" sz="2000" b="1" dirty="0">
                  <a:solidFill>
                    <a:srgbClr val="394C73"/>
                  </a:solidFill>
                  <a:latin typeface="Bierstadt" panose="020B0004020202020204" pitchFamily="34" charset="0"/>
                </a:rPr>
                <a:t>WATER</a:t>
              </a:r>
            </a:p>
            <a:p>
              <a:pPr marL="382588" lvl="1" indent="-190500">
                <a:lnSpc>
                  <a:spcPct val="8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tabLst>
                  <a:tab pos="5715000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Bierstadt" panose="020B0004020202020204" pitchFamily="34" charset="0"/>
                </a:rPr>
                <a:t>Source Water – 10%</a:t>
              </a:r>
            </a:p>
            <a:p>
              <a:pPr marL="382588" lvl="1" indent="-190500">
                <a:lnSpc>
                  <a:spcPct val="8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tabLst>
                  <a:tab pos="5715000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Bierstadt" panose="020B0004020202020204" pitchFamily="34" charset="0"/>
                </a:rPr>
                <a:t>Design – 30%</a:t>
              </a:r>
            </a:p>
            <a:p>
              <a:pPr marL="382588" lvl="1" indent="-190500">
                <a:lnSpc>
                  <a:spcPct val="8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tabLst>
                  <a:tab pos="5715000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Bierstadt" panose="020B0004020202020204" pitchFamily="34" charset="0"/>
                </a:rPr>
                <a:t>Operations – 30%</a:t>
              </a:r>
            </a:p>
            <a:p>
              <a:pPr marL="382588" lvl="1" indent="-190500">
                <a:lnSpc>
                  <a:spcPct val="8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tabLst>
                  <a:tab pos="5715000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Bierstadt" panose="020B0004020202020204" pitchFamily="34" charset="0"/>
                </a:rPr>
                <a:t>Reporting – 10%</a:t>
              </a:r>
            </a:p>
            <a:p>
              <a:pPr marL="382588" lvl="1" indent="-190500">
                <a:lnSpc>
                  <a:spcPct val="8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tabLst>
                  <a:tab pos="5715000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Bierstadt" panose="020B0004020202020204" pitchFamily="34" charset="0"/>
                </a:rPr>
                <a:t>Operators – 20%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9F028-D50F-4EDA-9B8A-0503804E2FDB}"/>
                </a:ext>
              </a:extLst>
            </p:cNvPr>
            <p:cNvSpPr txBox="1"/>
            <p:nvPr/>
          </p:nvSpPr>
          <p:spPr>
            <a:xfrm>
              <a:off x="4949190" y="4025666"/>
              <a:ext cx="2518410" cy="1613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2088" lvl="1" algn="ctr">
                <a:lnSpc>
                  <a:spcPct val="80000"/>
                </a:lnSpc>
                <a:spcAft>
                  <a:spcPct val="35000"/>
                </a:spcAft>
                <a:tabLst>
                  <a:tab pos="5715000" algn="l"/>
                </a:tabLst>
              </a:pPr>
              <a:r>
                <a:rPr lang="en-US" sz="2000" b="1" dirty="0">
                  <a:solidFill>
                    <a:srgbClr val="394C73"/>
                  </a:solidFill>
                  <a:latin typeface="Bierstadt" panose="020B0004020202020204" pitchFamily="34" charset="0"/>
                </a:rPr>
                <a:t>WASTEWATER</a:t>
              </a:r>
            </a:p>
            <a:p>
              <a:pPr marL="382588" lvl="1" indent="-190500">
                <a:lnSpc>
                  <a:spcPct val="8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tabLst>
                  <a:tab pos="5715000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Bierstadt" panose="020B0004020202020204" pitchFamily="34" charset="0"/>
                </a:rPr>
                <a:t>Effluent Receiver – 20%</a:t>
              </a:r>
            </a:p>
            <a:p>
              <a:pPr marL="382588" lvl="1" indent="-190500">
                <a:lnSpc>
                  <a:spcPct val="8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tabLst>
                  <a:tab pos="5715000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Bierstadt" panose="020B0004020202020204" pitchFamily="34" charset="0"/>
                </a:rPr>
                <a:t>Design – 25%</a:t>
              </a:r>
            </a:p>
            <a:p>
              <a:pPr marL="382588" lvl="1" indent="-190500">
                <a:lnSpc>
                  <a:spcPct val="8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tabLst>
                  <a:tab pos="5715000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Bierstadt" panose="020B0004020202020204" pitchFamily="34" charset="0"/>
                </a:rPr>
                <a:t>Operations – 25%</a:t>
              </a:r>
            </a:p>
            <a:p>
              <a:pPr marL="382588" lvl="1" indent="-190500">
                <a:lnSpc>
                  <a:spcPct val="8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tabLst>
                  <a:tab pos="5715000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Bierstadt" panose="020B0004020202020204" pitchFamily="34" charset="0"/>
                </a:rPr>
                <a:t>Reporting – 10%</a:t>
              </a:r>
            </a:p>
            <a:p>
              <a:pPr marL="382588" lvl="1" indent="-190500">
                <a:lnSpc>
                  <a:spcPct val="8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tabLst>
                  <a:tab pos="5715000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Bierstadt" panose="020B0004020202020204" pitchFamily="34" charset="0"/>
                </a:rPr>
                <a:t>Operators – 20%</a:t>
              </a:r>
            </a:p>
          </p:txBody>
        </p:sp>
        <p:pic>
          <p:nvPicPr>
            <p:cNvPr id="2050" name="Picture 2" descr="See the source image">
              <a:extLst>
                <a:ext uri="{FF2B5EF4-FFF2-40B4-BE49-F238E27FC236}">
                  <a16:creationId xmlns:a16="http://schemas.microsoft.com/office/drawing/2014/main" id="{71208043-1420-4032-C044-9BAE0B8AA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228" y="4325463"/>
              <a:ext cx="269433" cy="38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" name="Picture 2" descr="See the source image">
              <a:extLst>
                <a:ext uri="{FF2B5EF4-FFF2-40B4-BE49-F238E27FC236}">
                  <a16:creationId xmlns:a16="http://schemas.microsoft.com/office/drawing/2014/main" id="{F13E9DE8-049B-F240-ED84-214B32DD41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228" y="4933600"/>
              <a:ext cx="269433" cy="38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939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8618CA-A85C-D7C7-3CD7-9D2AC3435473}"/>
              </a:ext>
            </a:extLst>
          </p:cNvPr>
          <p:cNvSpPr/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25400" cap="flat" cmpd="sng" algn="ctr">
            <a:solidFill>
              <a:srgbClr val="394C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90500" indent="-190500">
              <a:tabLst>
                <a:tab pos="5715000" algn="l"/>
              </a:tabLst>
            </a:pPr>
            <a:endParaRPr lang="en-US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C60D6-10E3-48E2-1E26-9AB6963B21DC}"/>
              </a:ext>
            </a:extLst>
          </p:cNvPr>
          <p:cNvSpPr txBox="1"/>
          <p:nvPr/>
        </p:nvSpPr>
        <p:spPr>
          <a:xfrm>
            <a:off x="2405062" y="648968"/>
            <a:ext cx="4492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567BB6"/>
                </a:solidFill>
                <a:latin typeface="Bierstadt" panose="020B0004020202020204" pitchFamily="34" charset="0"/>
              </a:rPr>
              <a:t>Annual Performance Inspections (API’s)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32E415D-135F-6C6B-D929-3BDF84F2A356}"/>
              </a:ext>
            </a:extLst>
          </p:cNvPr>
          <p:cNvSpPr txBox="1">
            <a:spLocks/>
          </p:cNvSpPr>
          <p:nvPr/>
        </p:nvSpPr>
        <p:spPr bwMode="auto">
          <a:xfrm>
            <a:off x="2895600" y="420368"/>
            <a:ext cx="3511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5pPr>
            <a:lvl6pPr marL="4572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6pPr>
            <a:lvl7pPr marL="9144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7pPr>
            <a:lvl8pPr marL="1371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8pPr>
            <a:lvl9pPr marL="18288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3000" kern="0" dirty="0">
                <a:solidFill>
                  <a:srgbClr val="567BB6"/>
                </a:solidFill>
                <a:latin typeface="Bierstadt" panose="020B0004020202020204" pitchFamily="34" charset="0"/>
              </a:rPr>
              <a:t>What We 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C3696-C258-CACA-6950-BC71FDD43B22}"/>
              </a:ext>
            </a:extLst>
          </p:cNvPr>
          <p:cNvSpPr txBox="1"/>
          <p:nvPr/>
        </p:nvSpPr>
        <p:spPr>
          <a:xfrm>
            <a:off x="2774949" y="1524000"/>
            <a:ext cx="37528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u="sng" dirty="0">
                <a:latin typeface="Bierstadt" panose="020B0004020202020204" pitchFamily="34" charset="0"/>
              </a:rPr>
              <a:t>2022/23 API Results</a:t>
            </a:r>
          </a:p>
          <a:p>
            <a:pPr algn="ctr"/>
            <a:endParaRPr lang="en-CA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ierstadt" panose="020B0004020202020204" pitchFamily="34" charset="0"/>
              </a:rPr>
              <a:t>Water Systems: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2000" b="1" dirty="0">
                <a:solidFill>
                  <a:srgbClr val="C00000"/>
                </a:solidFill>
                <a:latin typeface="Bierstadt" panose="020B0004020202020204" pitchFamily="34" charset="0"/>
              </a:rPr>
              <a:t>2 High Risk System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2000" b="1" dirty="0">
                <a:solidFill>
                  <a:srgbClr val="FFC000"/>
                </a:solidFill>
                <a:latin typeface="Bierstadt" panose="020B0004020202020204" pitchFamily="34" charset="0"/>
              </a:rPr>
              <a:t>16 Medium Risk Systems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2000" b="1" dirty="0">
                <a:solidFill>
                  <a:srgbClr val="00B050"/>
                </a:solidFill>
                <a:latin typeface="Bierstadt" panose="020B0004020202020204" pitchFamily="34" charset="0"/>
              </a:rPr>
              <a:t>47 Low Risk Systems</a:t>
            </a:r>
          </a:p>
          <a:p>
            <a:pPr lvl="1"/>
            <a:endParaRPr lang="en-US" sz="2000" dirty="0">
              <a:latin typeface="Bierstad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ierstadt" panose="020B0004020202020204" pitchFamily="34" charset="0"/>
              </a:rPr>
              <a:t>Wastewater Systems: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2000" b="1" dirty="0">
                <a:solidFill>
                  <a:srgbClr val="C00000"/>
                </a:solidFill>
                <a:latin typeface="Bierstadt" panose="020B0004020202020204" pitchFamily="34" charset="0"/>
              </a:rPr>
              <a:t>8 High Risk Systems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2000" b="1" dirty="0">
                <a:solidFill>
                  <a:srgbClr val="FFC000"/>
                </a:solidFill>
                <a:latin typeface="Bierstadt" panose="020B0004020202020204" pitchFamily="34" charset="0"/>
              </a:rPr>
              <a:t>35 Medium Risk Systems</a:t>
            </a:r>
          </a:p>
          <a:p>
            <a:pPr marL="742950" lvl="1" indent="-285750">
              <a:buFont typeface="Bierstadt" panose="020B0004020202020204" pitchFamily="34" charset="0"/>
              <a:buChar char="–"/>
            </a:pPr>
            <a:r>
              <a:rPr lang="en-US" sz="2000" b="1" dirty="0">
                <a:solidFill>
                  <a:srgbClr val="00B050"/>
                </a:solidFill>
                <a:latin typeface="Bierstadt" panose="020B0004020202020204" pitchFamily="34" charset="0"/>
              </a:rPr>
              <a:t>17 Low Risk Systems</a:t>
            </a:r>
          </a:p>
        </p:txBody>
      </p:sp>
    </p:spTree>
    <p:extLst>
      <p:ext uri="{BB962C8B-B14F-4D97-AF65-F5344CB8AC3E}">
        <p14:creationId xmlns:p14="http://schemas.microsoft.com/office/powerpoint/2010/main" val="8263919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9661250|-6926519|-3161487|-10379576|-10856873|INAC / AANC&quot;,&quot;Id&quot;:&quot;578794d93533352f046df19f&quot;,&quot;SmartGridHorizontal&quot;:0,&quot;LinkedExcelSources&quot;:{},&quot;LinkedProjectSources&quot;:{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37652</TotalTime>
  <Words>1077</Words>
  <Application>Microsoft Office PowerPoint</Application>
  <PresentationFormat>On-screen Show (4:3)</PresentationFormat>
  <Paragraphs>183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Bierstadt</vt:lpstr>
      <vt:lpstr>Calibri</vt:lpstr>
      <vt:lpstr>Calibri Light</vt:lpstr>
      <vt:lpstr>Office Theme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Past Projects</vt:lpstr>
      <vt:lpstr>PowerPoint Presentation</vt:lpstr>
      <vt:lpstr>Contact Information</vt:lpstr>
      <vt:lpstr>PowerPoint Presentation</vt:lpstr>
    </vt:vector>
  </TitlesOfParts>
  <Manager>Ray Luoma</Manager>
  <Company>Deloitte.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Alain Giroux</dc:creator>
  <cp:lastModifiedBy>Monica Bradley</cp:lastModifiedBy>
  <cp:revision>839</cp:revision>
  <cp:lastPrinted>2020-02-04T22:43:36Z</cp:lastPrinted>
  <dcterms:created xsi:type="dcterms:W3CDTF">2007-03-13T16:30:24Z</dcterms:created>
  <dcterms:modified xsi:type="dcterms:W3CDTF">2023-06-12T21:35:44Z</dcterms:modified>
</cp:coreProperties>
</file>