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317" r:id="rId3"/>
    <p:sldId id="308" r:id="rId4"/>
    <p:sldId id="318" r:id="rId5"/>
    <p:sldId id="309" r:id="rId6"/>
    <p:sldId id="313" r:id="rId7"/>
    <p:sldId id="312" r:id="rId8"/>
    <p:sldId id="307" r:id="rId9"/>
    <p:sldId id="311" r:id="rId10"/>
    <p:sldId id="306" r:id="rId11"/>
    <p:sldId id="310" r:id="rId12"/>
    <p:sldId id="316" r:id="rId13"/>
    <p:sldId id="315"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657D0A-24DB-05D9-28BA-39AEA9F16D3D}" name="Pamela Haggarty" initials="PH" userId="61fc99df1229c8b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141EF-DA95-45E4-B7A3-0B3691B00D1A}" v="15" dt="2023-01-24T17:35:25.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5416" autoAdjust="0"/>
  </p:normalViewPr>
  <p:slideViewPr>
    <p:cSldViewPr snapToGrid="0">
      <p:cViewPr varScale="1">
        <p:scale>
          <a:sx n="73" d="100"/>
          <a:sy n="73" d="100"/>
        </p:scale>
        <p:origin x="19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m Keith" userId="8510a1b8fa4ba23a" providerId="LiveId" clId="{E98141EF-DA95-45E4-B7A3-0B3691B00D1A}"/>
    <pc:docChg chg="addSld modSld">
      <pc:chgData name="Kym Keith" userId="8510a1b8fa4ba23a" providerId="LiveId" clId="{E98141EF-DA95-45E4-B7A3-0B3691B00D1A}" dt="2022-11-29T20:38:28.252" v="18" actId="1076"/>
      <pc:docMkLst>
        <pc:docMk/>
      </pc:docMkLst>
      <pc:sldChg chg="add modNotesTx">
        <pc:chgData name="Kym Keith" userId="8510a1b8fa4ba23a" providerId="LiveId" clId="{E98141EF-DA95-45E4-B7A3-0B3691B00D1A}" dt="2022-11-29T20:35:55.786" v="2" actId="13926"/>
        <pc:sldMkLst>
          <pc:docMk/>
          <pc:sldMk cId="3575637993" sldId="308"/>
        </pc:sldMkLst>
      </pc:sldChg>
      <pc:sldChg chg="modSp mod">
        <pc:chgData name="Kym Keith" userId="8510a1b8fa4ba23a" providerId="LiveId" clId="{E98141EF-DA95-45E4-B7A3-0B3691B00D1A}" dt="2022-11-29T20:38:28.252" v="18" actId="1076"/>
        <pc:sldMkLst>
          <pc:docMk/>
          <pc:sldMk cId="2473229442" sldId="309"/>
        </pc:sldMkLst>
        <pc:spChg chg="mod">
          <ac:chgData name="Kym Keith" userId="8510a1b8fa4ba23a" providerId="LiveId" clId="{E98141EF-DA95-45E4-B7A3-0B3691B00D1A}" dt="2022-11-29T20:38:28.252" v="18" actId="1076"/>
          <ac:spMkLst>
            <pc:docMk/>
            <pc:sldMk cId="2473229442" sldId="309"/>
            <ac:spMk id="4" creationId="{E9609822-CDE0-1D31-2521-FA10250D87B1}"/>
          </ac:spMkLst>
        </pc:spChg>
      </pc:sldChg>
      <pc:sldChg chg="add">
        <pc:chgData name="Kym Keith" userId="8510a1b8fa4ba23a" providerId="LiveId" clId="{E98141EF-DA95-45E4-B7A3-0B3691B00D1A}" dt="2022-11-17T16:38:17.707" v="0"/>
        <pc:sldMkLst>
          <pc:docMk/>
          <pc:sldMk cId="826632807" sldId="317"/>
        </pc:sldMkLst>
      </pc:sldChg>
      <pc:sldChg chg="add">
        <pc:chgData name="Kym Keith" userId="8510a1b8fa4ba23a" providerId="LiveId" clId="{E98141EF-DA95-45E4-B7A3-0B3691B00D1A}" dt="2022-11-17T16:38:17.707" v="0"/>
        <pc:sldMkLst>
          <pc:docMk/>
          <pc:sldMk cId="2768258695"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7BE38-C38F-4032-92BC-C53F0CF860BF}" type="datetimeFigureOut">
              <a:rPr lang="en-CA" smtClean="0"/>
              <a:t>2023-01-24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D7FE4-100B-4DF7-83C0-41DD3FFBA5CC}" type="slidenum">
              <a:rPr lang="en-CA" smtClean="0"/>
              <a:t>‹#›</a:t>
            </a:fld>
            <a:endParaRPr lang="en-CA"/>
          </a:p>
        </p:txBody>
      </p:sp>
    </p:spTree>
    <p:extLst>
      <p:ext uri="{BB962C8B-B14F-4D97-AF65-F5344CB8AC3E}">
        <p14:creationId xmlns:p14="http://schemas.microsoft.com/office/powerpoint/2010/main" val="267704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lbertachoralfederation.ca/household-smoke-detectors-what-kind-do-you-ne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15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32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8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61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86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8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Smoke detectors play a vital role in preventing tragedies. In fact, smoke detectors cut the risk of dying in a fire by 55%. (</a:t>
            </a:r>
            <a:r>
              <a:rPr lang="en-NZ" sz="1800" u="sng" dirty="0">
                <a:solidFill>
                  <a:srgbClr val="000000"/>
                </a:solidFill>
                <a:effectLst/>
                <a:latin typeface="Helvetica" panose="020B0604020202020204" pitchFamily="34" charset="0"/>
                <a:ea typeface="Calibri" panose="020F0502020204030204" pitchFamily="34" charset="0"/>
                <a:cs typeface="Helvetica" panose="020B0604020202020204" pitchFamily="34" charset="0"/>
                <a:hlinkClick r:id="rId3"/>
              </a:rPr>
              <a:t>http://albertachoralfederation.ca/household-smoke-detectors-what-kind-do-you-need/</a:t>
            </a:r>
            <a:r>
              <a:rPr lang="en-NZ" sz="18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endParaRPr lang="en-CA" dirty="0"/>
          </a:p>
          <a:p>
            <a:r>
              <a:rPr lang="en-CA" dirty="0"/>
              <a:t>Where should smoke detectors be placed? </a:t>
            </a:r>
          </a:p>
          <a:p>
            <a:r>
              <a:rPr lang="en-CA" dirty="0"/>
              <a:t>Why should they be place high on a wall or ceiling? (warm air rises and so as soon as the smoke rises we are alerted of its presence)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0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08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5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AutoNum type="arabicPeriod"/>
            </a:pPr>
            <a:r>
              <a:rPr lang="en-US" sz="1400" b="0" i="0" dirty="0">
                <a:solidFill>
                  <a:srgbClr val="212121"/>
                </a:solidFill>
                <a:effectLst/>
                <a:latin typeface="Merriweather" panose="00000500000000000000" pitchFamily="2" charset="0"/>
              </a:rPr>
              <a:t>If your clothing should ever catch fire you need to stop, drop and roll.</a:t>
            </a:r>
          </a:p>
          <a:p>
            <a:pPr algn="l" fontAlgn="base">
              <a:buFont typeface="+mj-lt"/>
              <a:buAutoNum type="arabicPeriod"/>
            </a:pPr>
            <a:endParaRPr lang="en-US" sz="1400" b="0" i="0" dirty="0">
              <a:solidFill>
                <a:srgbClr val="212121"/>
              </a:solidFill>
              <a:effectLst/>
              <a:latin typeface="Merriweather" panose="00000500000000000000" pitchFamily="2" charset="0"/>
            </a:endParaRPr>
          </a:p>
          <a:p>
            <a:pPr algn="l" fontAlgn="base">
              <a:buFont typeface="+mj-lt"/>
              <a:buAutoNum type="arabicPeriod"/>
            </a:pPr>
            <a:r>
              <a:rPr lang="en-US" sz="1400" b="0" i="0" dirty="0">
                <a:solidFill>
                  <a:srgbClr val="212121"/>
                </a:solidFill>
                <a:effectLst/>
                <a:latin typeface="Merriweather" panose="00000500000000000000" pitchFamily="2" charset="0"/>
              </a:rPr>
              <a:t>What does it do when you stop? It stops fanning the flames and avoids having them further scatter on the body. It can also help bystanders put out the fire. When you run or wave your arms the movement fans the flames and can cause the burns to be more severe. </a:t>
            </a:r>
          </a:p>
          <a:p>
            <a:pPr algn="l" fontAlgn="base">
              <a:buFont typeface="+mj-lt"/>
              <a:buAutoNum type="arabicPeriod"/>
            </a:pPr>
            <a:r>
              <a:rPr lang="en-US" sz="1400" b="0" i="0" dirty="0">
                <a:solidFill>
                  <a:srgbClr val="212121"/>
                </a:solidFill>
                <a:effectLst/>
                <a:latin typeface="Merriweather" panose="00000500000000000000" pitchFamily="2" charset="0"/>
              </a:rPr>
              <a:t>Why should you drop? If there is no one around to help it is best to drop on the ground quickly and cover your face with your hands to prevent burns. Lay flat with your legs out straight so as much of your body as possible is in contact with the ground to smother any flames. </a:t>
            </a:r>
          </a:p>
          <a:p>
            <a:pPr algn="l" fontAlgn="base">
              <a:buFont typeface="+mj-lt"/>
              <a:buAutoNum type="arabicPeriod"/>
            </a:pPr>
            <a:r>
              <a:rPr lang="en-US" sz="1400" b="0" i="0" dirty="0">
                <a:solidFill>
                  <a:srgbClr val="212121"/>
                </a:solidFill>
                <a:effectLst/>
                <a:latin typeface="Merriweather" panose="00000500000000000000" pitchFamily="2" charset="0"/>
              </a:rPr>
              <a:t>What does it do when you roll?: Rolling over and over smothers the flames and takes the oxygen away from the flames which feeds the fire.</a:t>
            </a:r>
            <a:endParaRPr lang="en-CA" sz="14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01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does fact number one tell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does fact number two tell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does fact number three tell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does fact number four tell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can you do in your home? (plan for prevention: ensure there are working smoke alarms, tell your family about fire safety, have an escape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04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may have as little as 2 minutes to get out of the house after the smoke alarm sounds. This is because the smoke has to be thick enough to activate the alarm. By the time you hear it, the fire is already very large.</a:t>
            </a:r>
          </a:p>
          <a:p>
            <a:endParaRPr lang="en-CA" dirty="0"/>
          </a:p>
          <a:p>
            <a:r>
              <a:rPr lang="en-CA" dirty="0"/>
              <a:t>What does this tell you about getting out alive? ( you need an escape plan)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4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steps to making your home fire escape plan? See next slide</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6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07152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2417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2081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41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0634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7877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16662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93778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4097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415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24/01/2023</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29353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24/01/2023</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509075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8.bin"/><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hyperlink" Target="https://www.youtube.com/watch?v=Sp1gfos8Cd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JNnnxe6ze78" TargetMode="Externa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oleObject" Target="../embeddings/oleObject6.bin"/><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wmf"/><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zJ6SorlpJo" TargetMode="External"/><Relationship Id="rId3" Type="http://schemas.openxmlformats.org/officeDocument/2006/relationships/oleObject" Target="../embeddings/oleObject8.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8.bin"/><Relationship Id="rId7" Type="http://schemas.openxmlformats.org/officeDocument/2006/relationships/hyperlink" Target="https://www.youtube.com/watch?v=7qDX3PvmLyE&amp;t=6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t>
            </a:r>
          </a:p>
        </p:txBody>
      </p:sp>
      <p:pic>
        <p:nvPicPr>
          <p:cNvPr id="8" name="Content Placeholder 7" descr="Repair Team Sasquatch">
            <a:extLst>
              <a:ext uri="{FF2B5EF4-FFF2-40B4-BE49-F238E27FC236}">
                <a16:creationId xmlns:a16="http://schemas.microsoft.com/office/drawing/2014/main" id="{08E6116F-1581-6C27-C092-8D59F0CF6D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890" y="2434653"/>
            <a:ext cx="1083921" cy="1083921"/>
          </a:xfr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sp>
        <p:nvSpPr>
          <p:cNvPr id="12" name="Rectangle 11"/>
          <p:cNvSpPr/>
          <p:nvPr/>
        </p:nvSpPr>
        <p:spPr>
          <a:xfrm>
            <a:off x="1628775" y="1600200"/>
            <a:ext cx="8705850" cy="40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4"/>
          <a:srcRect l="41622" t="55989" r="15531" b="30499"/>
          <a:stretch/>
        </p:blipFill>
        <p:spPr>
          <a:xfrm>
            <a:off x="7501128" y="6028041"/>
            <a:ext cx="4690872" cy="832105"/>
          </a:xfrm>
          <a:prstGeom prst="rect">
            <a:avLst/>
          </a:prstGeom>
        </p:spPr>
      </p:pic>
      <p:sp>
        <p:nvSpPr>
          <p:cNvPr id="14" name="TextBox 13"/>
          <p:cNvSpPr txBox="1"/>
          <p:nvPr/>
        </p:nvSpPr>
        <p:spPr>
          <a:xfrm>
            <a:off x="5935854" y="1598054"/>
            <a:ext cx="6060242" cy="138499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 Grades 10-12 It’s a New Year, Are You Ready?</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0304797-4CBD-455C-99CA-3FC43DEA8A87}"/>
              </a:ext>
            </a:extLst>
          </p:cNvPr>
          <p:cNvSpPr txBox="1"/>
          <p:nvPr/>
        </p:nvSpPr>
        <p:spPr>
          <a:xfrm>
            <a:off x="6212648" y="3349387"/>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graphicFrame>
        <p:nvGraphicFramePr>
          <p:cNvPr id="11" name="Object 10">
            <a:extLst>
              <a:ext uri="{FF2B5EF4-FFF2-40B4-BE49-F238E27FC236}">
                <a16:creationId xmlns:a16="http://schemas.microsoft.com/office/drawing/2014/main" id="{5517C159-77FD-490A-AC8A-5A7067755C33}"/>
              </a:ext>
            </a:extLst>
          </p:cNvPr>
          <p:cNvGraphicFramePr>
            <a:graphicFrameLocks noChangeAspect="1"/>
          </p:cNvGraphicFramePr>
          <p:nvPr/>
        </p:nvGraphicFramePr>
        <p:xfrm>
          <a:off x="2539208" y="1847512"/>
          <a:ext cx="3239021" cy="3410288"/>
        </p:xfrm>
        <a:graphic>
          <a:graphicData uri="http://schemas.openxmlformats.org/presentationml/2006/ole">
            <mc:AlternateContent xmlns:mc="http://schemas.openxmlformats.org/markup-compatibility/2006">
              <mc:Choice xmlns:v="urn:schemas-microsoft-com:vml" Requires="v">
                <p:oleObj r:id="rId5" imgW="10983960" imgH="11669760" progId="">
                  <p:embed/>
                </p:oleObj>
              </mc:Choice>
              <mc:Fallback>
                <p:oleObj r:id="rId5" imgW="10983960" imgH="11669760" progId="">
                  <p:embed/>
                  <p:pic>
                    <p:nvPicPr>
                      <p:cNvPr id="11" name="Object 10">
                        <a:extLst>
                          <a:ext uri="{FF2B5EF4-FFF2-40B4-BE49-F238E27FC236}">
                            <a16:creationId xmlns:a16="http://schemas.microsoft.com/office/drawing/2014/main" id="{5517C159-77FD-490A-AC8A-5A7067755C33}"/>
                          </a:ext>
                        </a:extLst>
                      </p:cNvPr>
                      <p:cNvPicPr/>
                      <p:nvPr/>
                    </p:nvPicPr>
                    <p:blipFill>
                      <a:blip r:embed="rId6"/>
                      <a:stretch>
                        <a:fillRect/>
                      </a:stretch>
                    </p:blipFill>
                    <p:spPr>
                      <a:xfrm>
                        <a:off x="2539208" y="1847512"/>
                        <a:ext cx="3239021" cy="34102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34638D3-3C1E-902E-BEF1-D77A3E0EE02B}"/>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0E28664-BAF3-5D32-F7FA-5BAD5E7C3D1F}"/>
              </a:ext>
            </a:extLst>
          </p:cNvPr>
          <p:cNvSpPr/>
          <p:nvPr/>
        </p:nvSpPr>
        <p:spPr>
          <a:xfrm>
            <a:off x="2314824" y="50397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325D2F7A-EC7C-292B-E76C-E4CA5F0A17BF}"/>
              </a:ext>
            </a:extLst>
          </p:cNvPr>
          <p:cNvPicPr>
            <a:picLocks noChangeAspect="1"/>
          </p:cNvPicPr>
          <p:nvPr/>
        </p:nvPicPr>
        <p:blipFill>
          <a:blip r:embed="rId8"/>
          <a:stretch>
            <a:fillRect/>
          </a:stretch>
        </p:blipFill>
        <p:spPr>
          <a:xfrm>
            <a:off x="285860" y="5146766"/>
            <a:ext cx="785999" cy="740034"/>
          </a:xfrm>
          <a:prstGeom prst="rect">
            <a:avLst/>
          </a:prstGeom>
        </p:spPr>
      </p:pic>
    </p:spTree>
    <p:extLst>
      <p:ext uri="{BB962C8B-B14F-4D97-AF65-F5344CB8AC3E}">
        <p14:creationId xmlns:p14="http://schemas.microsoft.com/office/powerpoint/2010/main" val="82292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8" name="Rectangle 7"/>
          <p:cNvSpPr/>
          <p:nvPr/>
        </p:nvSpPr>
        <p:spPr>
          <a:xfrm>
            <a:off x="371475" y="5381626"/>
            <a:ext cx="1543050" cy="35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3" name="Rectangle 12">
            <a:extLst>
              <a:ext uri="{FF2B5EF4-FFF2-40B4-BE49-F238E27FC236}">
                <a16:creationId xmlns:a16="http://schemas.microsoft.com/office/drawing/2014/main" id="{53D28B07-AE1C-87F7-A5E5-1B45F6FCD718}"/>
              </a:ext>
            </a:extLst>
          </p:cNvPr>
          <p:cNvSpPr/>
          <p:nvPr/>
        </p:nvSpPr>
        <p:spPr>
          <a:xfrm>
            <a:off x="11443063" y="4937760"/>
            <a:ext cx="647143" cy="86368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2" descr="http://www.oafc.on.ca/sites/default/files/uploads/PublicSafety/Escape-Plan-web.jpg">
            <a:extLst>
              <a:ext uri="{FF2B5EF4-FFF2-40B4-BE49-F238E27FC236}">
                <a16:creationId xmlns:a16="http://schemas.microsoft.com/office/drawing/2014/main" id="{8C4AC51B-1EB1-20C0-C5FB-5BFD8B397F1D}"/>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666200" y="-115216"/>
            <a:ext cx="9051087" cy="58492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E69F17-D316-F4C5-5356-3AA668CDE37B}"/>
              </a:ext>
            </a:extLst>
          </p:cNvPr>
          <p:cNvPicPr>
            <a:picLocks noChangeAspect="1"/>
          </p:cNvPicPr>
          <p:nvPr/>
        </p:nvPicPr>
        <p:blipFill>
          <a:blip r:embed="rId8"/>
          <a:stretch>
            <a:fillRect/>
          </a:stretch>
        </p:blipFill>
        <p:spPr>
          <a:xfrm>
            <a:off x="242140" y="5022330"/>
            <a:ext cx="758251" cy="713909"/>
          </a:xfrm>
          <a:prstGeom prst="rect">
            <a:avLst/>
          </a:prstGeom>
        </p:spPr>
      </p:pic>
    </p:spTree>
    <p:extLst>
      <p:ext uri="{BB962C8B-B14F-4D97-AF65-F5344CB8AC3E}">
        <p14:creationId xmlns:p14="http://schemas.microsoft.com/office/powerpoint/2010/main" val="174301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343A6C01-7132-C3A4-C98F-D1C0B8F5AB10}"/>
              </a:ext>
            </a:extLst>
          </p:cNvPr>
          <p:cNvSpPr/>
          <p:nvPr/>
        </p:nvSpPr>
        <p:spPr>
          <a:xfrm>
            <a:off x="1517560" y="0"/>
            <a:ext cx="8736783"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Creating a Fire Escape Plan</a:t>
            </a:r>
          </a:p>
        </p:txBody>
      </p:sp>
      <p:sp>
        <p:nvSpPr>
          <p:cNvPr id="6" name="Rectangle 5">
            <a:extLst>
              <a:ext uri="{FF2B5EF4-FFF2-40B4-BE49-F238E27FC236}">
                <a16:creationId xmlns:a16="http://schemas.microsoft.com/office/drawing/2014/main" id="{DAE79385-1C8B-7178-F012-18F604667610}"/>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C1E5816-8B5B-8E4C-9E1F-F304BCCE4C07}"/>
              </a:ext>
            </a:extLst>
          </p:cNvPr>
          <p:cNvPicPr>
            <a:picLocks noChangeAspect="1"/>
          </p:cNvPicPr>
          <p:nvPr/>
        </p:nvPicPr>
        <p:blipFill>
          <a:blip r:embed="rId7"/>
          <a:stretch>
            <a:fillRect/>
          </a:stretch>
        </p:blipFill>
        <p:spPr>
          <a:xfrm>
            <a:off x="242140" y="5022330"/>
            <a:ext cx="758251" cy="713909"/>
          </a:xfrm>
          <a:prstGeom prst="rect">
            <a:avLst/>
          </a:prstGeom>
        </p:spPr>
      </p:pic>
      <p:sp>
        <p:nvSpPr>
          <p:cNvPr id="10" name="TextBox 9">
            <a:extLst>
              <a:ext uri="{FF2B5EF4-FFF2-40B4-BE49-F238E27FC236}">
                <a16:creationId xmlns:a16="http://schemas.microsoft.com/office/drawing/2014/main" id="{2AF35114-4288-C1DD-B896-3DFEF59CD3B0}"/>
              </a:ext>
            </a:extLst>
          </p:cNvPr>
          <p:cNvSpPr txBox="1"/>
          <p:nvPr/>
        </p:nvSpPr>
        <p:spPr>
          <a:xfrm>
            <a:off x="1221377" y="1268471"/>
            <a:ext cx="10122406" cy="3693319"/>
          </a:xfrm>
          <a:prstGeom prst="rect">
            <a:avLst/>
          </a:prstGeom>
          <a:noFill/>
        </p:spPr>
        <p:txBody>
          <a:bodyPr wrap="square">
            <a:spAutoFit/>
          </a:bodyPr>
          <a:lstStyle/>
          <a:p>
            <a:pPr marL="342900" indent="-342900">
              <a:buFont typeface="+mj-lt"/>
              <a:buAutoNum type="arabicPeriod"/>
            </a:pPr>
            <a:r>
              <a:rPr lang="en-CA" sz="2600" dirty="0"/>
              <a:t>Draw a map of all the rooms in your house.</a:t>
            </a:r>
          </a:p>
          <a:p>
            <a:pPr marL="342900" indent="-342900">
              <a:buFont typeface="+mj-lt"/>
              <a:buAutoNum type="arabicPeriod"/>
            </a:pPr>
            <a:r>
              <a:rPr lang="en-CA" sz="2600" dirty="0"/>
              <a:t>Mark 2 exits from every room (usually a window and a door). You should have a Primary and secondary exit. The primary exit is the easiest one to use and the secondary exit is the back up plan.</a:t>
            </a:r>
          </a:p>
          <a:p>
            <a:pPr marL="342900" indent="-342900">
              <a:buFont typeface="+mj-lt"/>
              <a:buAutoNum type="arabicPeriod"/>
            </a:pPr>
            <a:r>
              <a:rPr lang="en-CA" sz="2600" dirty="0"/>
              <a:t>Draw the larger pieces of furniture that can help or hinder escape.</a:t>
            </a:r>
          </a:p>
          <a:p>
            <a:pPr marL="342900" indent="-342900">
              <a:buFont typeface="+mj-lt"/>
              <a:buAutoNum type="arabicPeriod"/>
            </a:pPr>
            <a:r>
              <a:rPr lang="en-CA" sz="2600" dirty="0"/>
              <a:t>Mark a path from each exit to the outside.</a:t>
            </a:r>
          </a:p>
          <a:p>
            <a:pPr marL="342900" indent="-342900">
              <a:buFont typeface="+mj-lt"/>
              <a:buAutoNum type="arabicPeriod"/>
            </a:pPr>
            <a:r>
              <a:rPr lang="en-CA" sz="2600" dirty="0"/>
              <a:t>Choose a meeting place in front of your home where everyone can meet</a:t>
            </a:r>
          </a:p>
          <a:p>
            <a:pPr marL="342900" indent="-342900">
              <a:buFont typeface="+mj-lt"/>
              <a:buAutoNum type="arabicPeriod"/>
            </a:pPr>
            <a:r>
              <a:rPr lang="en-CA" sz="2600" dirty="0"/>
              <a:t>Put the local emergency number on  your plan.</a:t>
            </a:r>
          </a:p>
        </p:txBody>
      </p:sp>
    </p:spTree>
    <p:extLst>
      <p:ext uri="{BB962C8B-B14F-4D97-AF65-F5344CB8AC3E}">
        <p14:creationId xmlns:p14="http://schemas.microsoft.com/office/powerpoint/2010/main" val="4073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343A6C01-7132-C3A4-C98F-D1C0B8F5AB10}"/>
              </a:ext>
            </a:extLst>
          </p:cNvPr>
          <p:cNvSpPr/>
          <p:nvPr/>
        </p:nvSpPr>
        <p:spPr>
          <a:xfrm>
            <a:off x="1517560" y="0"/>
            <a:ext cx="8736783"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Fire Escape Plan Checklist</a:t>
            </a:r>
          </a:p>
        </p:txBody>
      </p:sp>
      <p:sp>
        <p:nvSpPr>
          <p:cNvPr id="6" name="Rectangle 5">
            <a:extLst>
              <a:ext uri="{FF2B5EF4-FFF2-40B4-BE49-F238E27FC236}">
                <a16:creationId xmlns:a16="http://schemas.microsoft.com/office/drawing/2014/main" id="{DAE79385-1C8B-7178-F012-18F604667610}"/>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C1E5816-8B5B-8E4C-9E1F-F304BCCE4C07}"/>
              </a:ext>
            </a:extLst>
          </p:cNvPr>
          <p:cNvPicPr>
            <a:picLocks noChangeAspect="1"/>
          </p:cNvPicPr>
          <p:nvPr/>
        </p:nvPicPr>
        <p:blipFill>
          <a:blip r:embed="rId7"/>
          <a:stretch>
            <a:fillRect/>
          </a:stretch>
        </p:blipFill>
        <p:spPr>
          <a:xfrm>
            <a:off x="242140" y="5022330"/>
            <a:ext cx="758251" cy="713909"/>
          </a:xfrm>
          <a:prstGeom prst="rect">
            <a:avLst/>
          </a:prstGeom>
        </p:spPr>
      </p:pic>
      <p:sp>
        <p:nvSpPr>
          <p:cNvPr id="10" name="TextBox 9">
            <a:extLst>
              <a:ext uri="{FF2B5EF4-FFF2-40B4-BE49-F238E27FC236}">
                <a16:creationId xmlns:a16="http://schemas.microsoft.com/office/drawing/2014/main" id="{2AF35114-4288-C1DD-B896-3DFEF59CD3B0}"/>
              </a:ext>
            </a:extLst>
          </p:cNvPr>
          <p:cNvSpPr txBox="1"/>
          <p:nvPr/>
        </p:nvSpPr>
        <p:spPr>
          <a:xfrm>
            <a:off x="1143000" y="1107399"/>
            <a:ext cx="10122406" cy="4173130"/>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have a plan of 2 ways to get out of every room in the house.</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all know 2 ways out of every room.</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know who will take care of Elders, babies, and pets.</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All windows and door are easy to get to (nothing in the way).</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All windows and doors open easily.</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have decided on a safe meeting place in front of our house.</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Everyone knows the emergency number to call.</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Everyone knows about the emergency plan.</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7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8" name="Rectangle 7"/>
          <p:cNvSpPr/>
          <p:nvPr/>
        </p:nvSpPr>
        <p:spPr>
          <a:xfrm>
            <a:off x="371475" y="5381626"/>
            <a:ext cx="1543050" cy="35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343A6C01-7132-C3A4-C98F-D1C0B8F5AB10}"/>
              </a:ext>
            </a:extLst>
          </p:cNvPr>
          <p:cNvSpPr/>
          <p:nvPr/>
        </p:nvSpPr>
        <p:spPr>
          <a:xfrm>
            <a:off x="1517560" y="0"/>
            <a:ext cx="8736783"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Fire Escape Plan Checklist</a:t>
            </a:r>
          </a:p>
        </p:txBody>
      </p:sp>
      <p:sp>
        <p:nvSpPr>
          <p:cNvPr id="6" name="Rectangle 5">
            <a:extLst>
              <a:ext uri="{FF2B5EF4-FFF2-40B4-BE49-F238E27FC236}">
                <a16:creationId xmlns:a16="http://schemas.microsoft.com/office/drawing/2014/main" id="{DAE79385-1C8B-7178-F012-18F604667610}"/>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C1E5816-8B5B-8E4C-9E1F-F304BCCE4C07}"/>
              </a:ext>
            </a:extLst>
          </p:cNvPr>
          <p:cNvPicPr>
            <a:picLocks noChangeAspect="1"/>
          </p:cNvPicPr>
          <p:nvPr/>
        </p:nvPicPr>
        <p:blipFill>
          <a:blip r:embed="rId7"/>
          <a:stretch>
            <a:fillRect/>
          </a:stretch>
        </p:blipFill>
        <p:spPr>
          <a:xfrm>
            <a:off x="242140" y="5022330"/>
            <a:ext cx="758251" cy="713909"/>
          </a:xfrm>
          <a:prstGeom prst="rect">
            <a:avLst/>
          </a:prstGeom>
        </p:spPr>
      </p:pic>
      <p:sp>
        <p:nvSpPr>
          <p:cNvPr id="10" name="TextBox 9">
            <a:extLst>
              <a:ext uri="{FF2B5EF4-FFF2-40B4-BE49-F238E27FC236}">
                <a16:creationId xmlns:a16="http://schemas.microsoft.com/office/drawing/2014/main" id="{2AF35114-4288-C1DD-B896-3DFEF59CD3B0}"/>
              </a:ext>
            </a:extLst>
          </p:cNvPr>
          <p:cNvSpPr txBox="1"/>
          <p:nvPr/>
        </p:nvSpPr>
        <p:spPr>
          <a:xfrm>
            <a:off x="901337" y="1205751"/>
            <a:ext cx="10800872" cy="3908762"/>
          </a:xfrm>
          <a:prstGeom prst="rect">
            <a:avLst/>
          </a:prstGeom>
          <a:noFill/>
        </p:spPr>
        <p:txBody>
          <a:bodyPr wrap="square">
            <a:spAutoFit/>
          </a:bodyPr>
          <a:lstStyle/>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practice our fire drill twice each year.</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know not to go back into a burning building.</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know to always shut doors behind you.</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There are smoke alarms in every room.</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Everyone knows not to open doors that are hot to the touch.</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can get out of the house in under 2 minutes.</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all know to crawl or get low to stay under smoke.</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US" sz="2600" dirty="0">
                <a:effectLst/>
                <a:latin typeface="Helvetica" panose="020B0604020202020204" pitchFamily="34" charset="0"/>
                <a:ea typeface="Calibri" panose="020F0502020204030204" pitchFamily="34" charset="0"/>
                <a:cs typeface="Helvetica" panose="020B0604020202020204" pitchFamily="34" charset="0"/>
              </a:rPr>
              <a:t>We have a paper copy of the emergency plan posted in the house.</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8" name="Rectangle 7"/>
          <p:cNvSpPr/>
          <p:nvPr/>
        </p:nvSpPr>
        <p:spPr>
          <a:xfrm>
            <a:off x="371475" y="5381626"/>
            <a:ext cx="1543050" cy="35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2" name="Rectangle 1">
            <a:extLst>
              <a:ext uri="{FF2B5EF4-FFF2-40B4-BE49-F238E27FC236}">
                <a16:creationId xmlns:a16="http://schemas.microsoft.com/office/drawing/2014/main" id="{2C397131-02DA-F637-4DD0-72A2C248123F}"/>
              </a:ext>
            </a:extLst>
          </p:cNvPr>
          <p:cNvSpPr/>
          <p:nvPr/>
        </p:nvSpPr>
        <p:spPr>
          <a:xfrm>
            <a:off x="371475" y="1466233"/>
            <a:ext cx="3027713" cy="2839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500" dirty="0">
                <a:solidFill>
                  <a:srgbClr val="FF0000"/>
                </a:solidFill>
                <a:latin typeface="Helvetica" panose="020B0604020202020204" pitchFamily="34" charset="0"/>
                <a:cs typeface="Helvetica" panose="020B0604020202020204" pitchFamily="34" charset="0"/>
              </a:rPr>
              <a:t>911</a:t>
            </a:r>
          </a:p>
        </p:txBody>
      </p:sp>
      <p:sp>
        <p:nvSpPr>
          <p:cNvPr id="3" name="Rectangle 2">
            <a:extLst>
              <a:ext uri="{FF2B5EF4-FFF2-40B4-BE49-F238E27FC236}">
                <a16:creationId xmlns:a16="http://schemas.microsoft.com/office/drawing/2014/main" id="{343A6C01-7132-C3A4-C98F-D1C0B8F5AB10}"/>
              </a:ext>
            </a:extLst>
          </p:cNvPr>
          <p:cNvSpPr/>
          <p:nvPr/>
        </p:nvSpPr>
        <p:spPr>
          <a:xfrm>
            <a:off x="3725183" y="735477"/>
            <a:ext cx="7275443"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solidFill>
                  <a:schemeClr val="tx1"/>
                </a:solidFill>
              </a:rPr>
              <a:t>1. Type of Emergency</a:t>
            </a:r>
          </a:p>
        </p:txBody>
      </p:sp>
      <p:sp>
        <p:nvSpPr>
          <p:cNvPr id="19" name="Rectangle 18">
            <a:extLst>
              <a:ext uri="{FF2B5EF4-FFF2-40B4-BE49-F238E27FC236}">
                <a16:creationId xmlns:a16="http://schemas.microsoft.com/office/drawing/2014/main" id="{E5DC4225-F9F3-6CF8-4374-3DAF652A8A9C}"/>
              </a:ext>
            </a:extLst>
          </p:cNvPr>
          <p:cNvSpPr/>
          <p:nvPr/>
        </p:nvSpPr>
        <p:spPr>
          <a:xfrm>
            <a:off x="2879432" y="3364932"/>
            <a:ext cx="9424081"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solidFill>
                  <a:schemeClr val="tx1"/>
                </a:solidFill>
              </a:rPr>
              <a:t>3. Your Address or GPS Coordinates</a:t>
            </a:r>
          </a:p>
        </p:txBody>
      </p:sp>
      <p:sp>
        <p:nvSpPr>
          <p:cNvPr id="21" name="Rectangle 20">
            <a:extLst>
              <a:ext uri="{FF2B5EF4-FFF2-40B4-BE49-F238E27FC236}">
                <a16:creationId xmlns:a16="http://schemas.microsoft.com/office/drawing/2014/main" id="{1BD5658F-E6EF-D12E-1634-46F252F6BB9E}"/>
              </a:ext>
            </a:extLst>
          </p:cNvPr>
          <p:cNvSpPr/>
          <p:nvPr/>
        </p:nvSpPr>
        <p:spPr>
          <a:xfrm>
            <a:off x="3780938" y="4790598"/>
            <a:ext cx="6656159"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solidFill>
                  <a:schemeClr val="tx1"/>
                </a:solidFill>
              </a:rPr>
              <a:t>4. A Phone Number</a:t>
            </a:r>
          </a:p>
        </p:txBody>
      </p:sp>
      <p:sp>
        <p:nvSpPr>
          <p:cNvPr id="23" name="Rectangle 22">
            <a:extLst>
              <a:ext uri="{FF2B5EF4-FFF2-40B4-BE49-F238E27FC236}">
                <a16:creationId xmlns:a16="http://schemas.microsoft.com/office/drawing/2014/main" id="{85DEE3E2-1D78-03AC-D158-BB6CAD9AB652}"/>
              </a:ext>
            </a:extLst>
          </p:cNvPr>
          <p:cNvSpPr/>
          <p:nvPr/>
        </p:nvSpPr>
        <p:spPr>
          <a:xfrm>
            <a:off x="2767919" y="1921891"/>
            <a:ext cx="6656159"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solidFill>
                  <a:schemeClr val="tx1"/>
                </a:solidFill>
              </a:rPr>
              <a:t>2. Your Name</a:t>
            </a:r>
          </a:p>
        </p:txBody>
      </p:sp>
      <p:sp>
        <p:nvSpPr>
          <p:cNvPr id="6" name="Rectangle 5">
            <a:extLst>
              <a:ext uri="{FF2B5EF4-FFF2-40B4-BE49-F238E27FC236}">
                <a16:creationId xmlns:a16="http://schemas.microsoft.com/office/drawing/2014/main" id="{DAE79385-1C8B-7178-F012-18F604667610}"/>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C1E5816-8B5B-8E4C-9E1F-F304BCCE4C07}"/>
              </a:ext>
            </a:extLst>
          </p:cNvPr>
          <p:cNvPicPr>
            <a:picLocks noChangeAspect="1"/>
          </p:cNvPicPr>
          <p:nvPr/>
        </p:nvPicPr>
        <p:blipFill>
          <a:blip r:embed="rId7"/>
          <a:stretch>
            <a:fillRect/>
          </a:stretch>
        </p:blipFill>
        <p:spPr>
          <a:xfrm>
            <a:off x="242140" y="5022330"/>
            <a:ext cx="758251" cy="713909"/>
          </a:xfrm>
          <a:prstGeom prst="rect">
            <a:avLst/>
          </a:prstGeom>
        </p:spPr>
      </p:pic>
    </p:spTree>
    <p:extLst>
      <p:ext uri="{BB962C8B-B14F-4D97-AF65-F5344CB8AC3E}">
        <p14:creationId xmlns:p14="http://schemas.microsoft.com/office/powerpoint/2010/main" val="27869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8BF6B0AB-A3BE-FD29-B1BF-56EA508700D8}"/>
              </a:ext>
            </a:extLst>
          </p:cNvPr>
          <p:cNvSpPr/>
          <p:nvPr/>
        </p:nvSpPr>
        <p:spPr>
          <a:xfrm>
            <a:off x="218485" y="44506"/>
            <a:ext cx="11628255" cy="114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0" i="0" dirty="0">
                <a:solidFill>
                  <a:schemeClr val="tx1"/>
                </a:solidFill>
                <a:effectLst/>
                <a:latin typeface="Roboto" panose="02000000000000000000" pitchFamily="2" charset="0"/>
              </a:rPr>
              <a:t>Smoke inhalation most common cause of death in house fires</a:t>
            </a:r>
          </a:p>
        </p:txBody>
      </p:sp>
      <p:sp>
        <p:nvSpPr>
          <p:cNvPr id="4" name="Rectangle 3">
            <a:extLst>
              <a:ext uri="{FF2B5EF4-FFF2-40B4-BE49-F238E27FC236}">
                <a16:creationId xmlns:a16="http://schemas.microsoft.com/office/drawing/2014/main" id="{71452018-21FE-1E75-7303-4767C1ADE26B}"/>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C9FBD28E-8B49-C6F2-78BD-AF1C0610EC5C}"/>
              </a:ext>
            </a:extLst>
          </p:cNvPr>
          <p:cNvSpPr txBox="1"/>
          <p:nvPr/>
        </p:nvSpPr>
        <p:spPr>
          <a:xfrm>
            <a:off x="2803599" y="5084753"/>
            <a:ext cx="6097508" cy="774699"/>
          </a:xfrm>
          <a:prstGeom prst="rect">
            <a:avLst/>
          </a:prstGeom>
          <a:noFill/>
        </p:spPr>
        <p:txBody>
          <a:bodyPr wrap="square">
            <a:spAutoFit/>
          </a:bodyPr>
          <a:lstStyle/>
          <a:p>
            <a:pPr indent="-457200">
              <a:lnSpc>
                <a:spcPct val="200000"/>
              </a:lnSpc>
            </a:pPr>
            <a:r>
              <a:rPr lang="en-US" sz="1200" dirty="0" err="1">
                <a:effectLst/>
                <a:latin typeface="Times New Roman" panose="02020603050405020304" pitchFamily="18" charset="0"/>
                <a:ea typeface="Times New Roman" panose="02020603050405020304" pitchFamily="18" charset="0"/>
              </a:rPr>
              <a:t>NewsNation</a:t>
            </a:r>
            <a:r>
              <a:rPr lang="en-US" sz="1200" dirty="0">
                <a:effectLst/>
                <a:latin typeface="Times New Roman" panose="02020603050405020304" pitchFamily="18" charset="0"/>
                <a:ea typeface="Times New Roman" panose="02020603050405020304" pitchFamily="18" charset="0"/>
              </a:rPr>
              <a:t>. (2022, January 11). </a:t>
            </a:r>
            <a:r>
              <a:rPr lang="en-US" sz="1200" i="1" dirty="0">
                <a:effectLst/>
                <a:latin typeface="Times New Roman" panose="02020603050405020304" pitchFamily="18" charset="0"/>
                <a:ea typeface="Times New Roman" panose="02020603050405020304" pitchFamily="18" charset="0"/>
              </a:rPr>
              <a:t>Smoke inhalation most common cause of death in house fires | Morning in America </a:t>
            </a:r>
            <a:r>
              <a:rPr lang="en-US" sz="1200" dirty="0">
                <a:effectLst/>
                <a:latin typeface="Times New Roman" panose="02020603050405020304" pitchFamily="18" charset="0"/>
                <a:ea typeface="Times New Roman" panose="02020603050405020304" pitchFamily="18" charset="0"/>
              </a:rPr>
              <a:t>[Video]. YouTube. </a:t>
            </a:r>
            <a:r>
              <a:rPr lang="en-US" sz="1200" u="sng" dirty="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https://www.youtube.com/watch?v=Sp1gfos8CdQ</a:t>
            </a:r>
            <a:endParaRPr lang="en-CA" sz="1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166C6CE9-A0BA-1275-BCF6-01F55F748358}"/>
              </a:ext>
            </a:extLst>
          </p:cNvPr>
          <p:cNvPicPr>
            <a:picLocks noChangeAspect="1"/>
          </p:cNvPicPr>
          <p:nvPr/>
        </p:nvPicPr>
        <p:blipFill>
          <a:blip r:embed="rId8"/>
          <a:stretch>
            <a:fillRect/>
          </a:stretch>
        </p:blipFill>
        <p:spPr>
          <a:xfrm>
            <a:off x="218485" y="5004029"/>
            <a:ext cx="717748" cy="675774"/>
          </a:xfrm>
          <a:prstGeom prst="rect">
            <a:avLst/>
          </a:prstGeom>
        </p:spPr>
      </p:pic>
      <p:sp>
        <p:nvSpPr>
          <p:cNvPr id="7" name="Rectangle 6">
            <a:hlinkClick r:id="rId7"/>
            <a:extLst>
              <a:ext uri="{FF2B5EF4-FFF2-40B4-BE49-F238E27FC236}">
                <a16:creationId xmlns:a16="http://schemas.microsoft.com/office/drawing/2014/main" id="{267DB7FD-72A4-5691-4EF4-16BD92EB6340}"/>
              </a:ext>
            </a:extLst>
          </p:cNvPr>
          <p:cNvSpPr/>
          <p:nvPr/>
        </p:nvSpPr>
        <p:spPr>
          <a:xfrm>
            <a:off x="2512644" y="1185483"/>
            <a:ext cx="7056869" cy="381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663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8BF6B0AB-A3BE-FD29-B1BF-56EA508700D8}"/>
              </a:ext>
            </a:extLst>
          </p:cNvPr>
          <p:cNvSpPr/>
          <p:nvPr/>
        </p:nvSpPr>
        <p:spPr>
          <a:xfrm>
            <a:off x="1271718" y="44506"/>
            <a:ext cx="9061812" cy="114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latin typeface="Comic Sans MS" panose="030F0702030302020204" pitchFamily="66" charset="0"/>
              </a:rPr>
              <a:t>Smoke and Carbon Monoxide Detectors</a:t>
            </a:r>
          </a:p>
        </p:txBody>
      </p:sp>
      <p:sp>
        <p:nvSpPr>
          <p:cNvPr id="7" name="Rectangle 6">
            <a:extLst>
              <a:ext uri="{FF2B5EF4-FFF2-40B4-BE49-F238E27FC236}">
                <a16:creationId xmlns:a16="http://schemas.microsoft.com/office/drawing/2014/main" id="{13DDFA39-6C40-0603-9A56-1D58CF926B3F}"/>
              </a:ext>
            </a:extLst>
          </p:cNvPr>
          <p:cNvSpPr/>
          <p:nvPr/>
        </p:nvSpPr>
        <p:spPr>
          <a:xfrm>
            <a:off x="2331455" y="5418418"/>
            <a:ext cx="7396120" cy="57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ffectLst/>
                <a:latin typeface="Times New Roman" panose="02020603050405020304" pitchFamily="18" charset="0"/>
                <a:ea typeface="Times New Roman" panose="02020603050405020304" pitchFamily="18" charset="0"/>
              </a:rPr>
              <a:t>AMRE Supply. (2018, March 12). </a:t>
            </a:r>
            <a:r>
              <a:rPr lang="en-US" sz="1200" i="1" dirty="0">
                <a:solidFill>
                  <a:schemeClr val="tx1"/>
                </a:solidFill>
                <a:effectLst/>
                <a:latin typeface="Times New Roman" panose="02020603050405020304" pitchFamily="18" charset="0"/>
                <a:ea typeface="Times New Roman" panose="02020603050405020304" pitchFamily="18" charset="0"/>
              </a:rPr>
              <a:t>Smoke &amp; Carbon Monoxide Detectors | Spec. Sense </a:t>
            </a:r>
            <a:r>
              <a:rPr lang="en-US" sz="1200" dirty="0">
                <a:solidFill>
                  <a:schemeClr val="tx1"/>
                </a:solidFill>
                <a:effectLst/>
                <a:latin typeface="Times New Roman" panose="02020603050405020304" pitchFamily="18" charset="0"/>
                <a:ea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https://www.youtube.com/watch?v=JNnnxe6ze78</a:t>
            </a:r>
            <a:endParaRPr lang="en-CA" sz="1200" dirty="0">
              <a:solidFill>
                <a:schemeClr val="tx1"/>
              </a:solidFill>
              <a:effectLst/>
              <a:latin typeface="Times New Roman" panose="02020603050405020304" pitchFamily="18" charset="0"/>
              <a:ea typeface="Times New Roman" panose="02020603050405020304" pitchFamily="18" charset="0"/>
            </a:endParaRPr>
          </a:p>
          <a:p>
            <a:pPr algn="ctr"/>
            <a:endParaRPr lang="en-CA" dirty="0"/>
          </a:p>
        </p:txBody>
      </p:sp>
      <p:sp>
        <p:nvSpPr>
          <p:cNvPr id="4" name="Rectangle 3">
            <a:extLst>
              <a:ext uri="{FF2B5EF4-FFF2-40B4-BE49-F238E27FC236}">
                <a16:creationId xmlns:a16="http://schemas.microsoft.com/office/drawing/2014/main" id="{A29365C7-FCFE-C00E-B98C-7EFBDD40418B}"/>
              </a:ext>
            </a:extLst>
          </p:cNvPr>
          <p:cNvSpPr/>
          <p:nvPr/>
        </p:nvSpPr>
        <p:spPr>
          <a:xfrm>
            <a:off x="11122797" y="4867702"/>
            <a:ext cx="744339" cy="94237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E6C752B7-37B1-786D-470A-19D717C3C6A5}"/>
              </a:ext>
            </a:extLst>
          </p:cNvPr>
          <p:cNvPicPr>
            <a:picLocks noChangeAspect="1"/>
          </p:cNvPicPr>
          <p:nvPr/>
        </p:nvPicPr>
        <p:blipFill>
          <a:blip r:embed="rId8"/>
          <a:stretch>
            <a:fillRect/>
          </a:stretch>
        </p:blipFill>
        <p:spPr>
          <a:xfrm>
            <a:off x="218485" y="5004029"/>
            <a:ext cx="717748" cy="675774"/>
          </a:xfrm>
          <a:prstGeom prst="rect">
            <a:avLst/>
          </a:prstGeom>
        </p:spPr>
      </p:pic>
      <p:sp>
        <p:nvSpPr>
          <p:cNvPr id="9" name="Rectangle 8">
            <a:hlinkClick r:id="rId6"/>
            <a:extLst>
              <a:ext uri="{FF2B5EF4-FFF2-40B4-BE49-F238E27FC236}">
                <a16:creationId xmlns:a16="http://schemas.microsoft.com/office/drawing/2014/main" id="{03E3EA1B-CE45-C71E-B7D5-CC7D3E583EE8}"/>
              </a:ext>
            </a:extLst>
          </p:cNvPr>
          <p:cNvSpPr/>
          <p:nvPr/>
        </p:nvSpPr>
        <p:spPr>
          <a:xfrm>
            <a:off x="2253713" y="1284239"/>
            <a:ext cx="7643929" cy="3793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563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601F6E4-3B9A-C557-1BA3-9A9DBAED04A8}"/>
              </a:ext>
            </a:extLst>
          </p:cNvPr>
          <p:cNvPicPr>
            <a:picLocks noChangeAspect="1"/>
          </p:cNvPicPr>
          <p:nvPr/>
        </p:nvPicPr>
        <p:blipFill rotWithShape="1">
          <a:blip r:embed="rId3">
            <a:extLst>
              <a:ext uri="{28A0092B-C50C-407E-A947-70E740481C1C}">
                <a14:useLocalDpi xmlns:a14="http://schemas.microsoft.com/office/drawing/2010/main" val="0"/>
              </a:ext>
            </a:extLst>
          </a:blip>
          <a:srcRect l="17833" t="18040" r="18087" b="18601"/>
          <a:stretch/>
        </p:blipFill>
        <p:spPr>
          <a:xfrm>
            <a:off x="8500447" y="1559319"/>
            <a:ext cx="3352416" cy="3314727"/>
          </a:xfrm>
          <a:prstGeom prst="rect">
            <a:avLst/>
          </a:prstGeom>
        </p:spPr>
      </p:pic>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426975"/>
          <a:ext cx="12192001" cy="1557147"/>
        </p:xfrm>
        <a:graphic>
          <a:graphicData uri="http://schemas.openxmlformats.org/presentationml/2006/ole">
            <mc:AlternateContent xmlns:mc="http://schemas.openxmlformats.org/markup-compatibility/2006">
              <mc:Choice xmlns:v="urn:schemas-microsoft-com:vml" Requires="v">
                <p:oleObj r:id="rId4" imgW="12698280" imgH="1638000" progId="">
                  <p:embed/>
                </p:oleObj>
              </mc:Choice>
              <mc:Fallback>
                <p:oleObj r:id="rId4"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5"/>
                      <a:stretch>
                        <a:fillRect/>
                      </a:stretch>
                    </p:blipFill>
                    <p:spPr>
                      <a:xfrm>
                        <a:off x="-1" y="542697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6"/>
          <a:srcRect l="53815" t="83879" r="39760"/>
          <a:stretch/>
        </p:blipFill>
        <p:spPr>
          <a:xfrm>
            <a:off x="0" y="5908830"/>
            <a:ext cx="12192000" cy="1122864"/>
          </a:xfrm>
          <a:prstGeom prst="rect">
            <a:avLst/>
          </a:prstGeom>
        </p:spPr>
      </p:pic>
      <p:sp>
        <p:nvSpPr>
          <p:cNvPr id="8" name="Rectangle 7"/>
          <p:cNvSpPr/>
          <p:nvPr/>
        </p:nvSpPr>
        <p:spPr>
          <a:xfrm>
            <a:off x="371475" y="5381626"/>
            <a:ext cx="1543050" cy="35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8BF6B0AB-A3BE-FD29-B1BF-56EA508700D8}"/>
              </a:ext>
            </a:extLst>
          </p:cNvPr>
          <p:cNvSpPr/>
          <p:nvPr/>
        </p:nvSpPr>
        <p:spPr>
          <a:xfrm>
            <a:off x="1072469" y="194162"/>
            <a:ext cx="9474128" cy="114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latin typeface="Comic Sans MS" panose="030F0702030302020204" pitchFamily="66" charset="0"/>
              </a:rPr>
              <a:t>Smoke Alarm Checklist</a:t>
            </a:r>
          </a:p>
        </p:txBody>
      </p:sp>
      <p:sp>
        <p:nvSpPr>
          <p:cNvPr id="4" name="Rectangle 3">
            <a:extLst>
              <a:ext uri="{FF2B5EF4-FFF2-40B4-BE49-F238E27FC236}">
                <a16:creationId xmlns:a16="http://schemas.microsoft.com/office/drawing/2014/main" id="{A2D70E35-590F-F44E-5212-0792AA311A99}"/>
              </a:ext>
            </a:extLst>
          </p:cNvPr>
          <p:cNvSpPr/>
          <p:nvPr/>
        </p:nvSpPr>
        <p:spPr>
          <a:xfrm>
            <a:off x="900108" y="835580"/>
            <a:ext cx="9818850" cy="4762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Replace smoke detectors every 10 years (check the manufacturing date on the back).</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Change the batteries when you hear the smoke alarm chirp.</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smoke alarms once a month.</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 smoke alarm on every floor. </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 smoke alarms outside each sleeping area. </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 a  smoke alarm inside every bedroom.</a:t>
            </a:r>
          </a:p>
          <a:p>
            <a:pPr marL="285750" indent="-285750">
              <a:lnSpc>
                <a:spcPct val="107000"/>
              </a:lnSpc>
              <a:spcAft>
                <a:spcPts val="800"/>
              </a:spcAft>
              <a:buFont typeface="Wingdings" panose="05000000000000000000" pitchFamily="2" charset="2"/>
              <a:buChar char="q"/>
            </a:pPr>
            <a:r>
              <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Install smoke alarms at least 10 feet away from cooking appliances.</a:t>
            </a:r>
          </a:p>
          <a:p>
            <a:pPr marL="285750" indent="-285750">
              <a:lnSpc>
                <a:spcPct val="107000"/>
              </a:lnSpc>
              <a:spcAft>
                <a:spcPts val="800"/>
              </a:spcAft>
              <a:buFont typeface="Wingdings" panose="05000000000000000000" pitchFamily="2" charset="2"/>
              <a:buChar char="q"/>
            </a:pPr>
            <a:r>
              <a:rPr lang="en-CA"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Change the batteries in the smoke detector once a year.</a:t>
            </a:r>
            <a:endParaRPr lang="en-CA" dirty="0"/>
          </a:p>
        </p:txBody>
      </p:sp>
      <p:sp>
        <p:nvSpPr>
          <p:cNvPr id="6" name="Rectangle 5">
            <a:extLst>
              <a:ext uri="{FF2B5EF4-FFF2-40B4-BE49-F238E27FC236}">
                <a16:creationId xmlns:a16="http://schemas.microsoft.com/office/drawing/2014/main" id="{7007985F-895F-3044-710B-C6A1971E5EE6}"/>
              </a:ext>
            </a:extLst>
          </p:cNvPr>
          <p:cNvSpPr/>
          <p:nvPr/>
        </p:nvSpPr>
        <p:spPr>
          <a:xfrm>
            <a:off x="11153869" y="4874046"/>
            <a:ext cx="795991" cy="936028"/>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C0AFC120-14A7-6E65-2E65-9B1F0694C562}"/>
              </a:ext>
            </a:extLst>
          </p:cNvPr>
          <p:cNvPicPr>
            <a:picLocks noChangeAspect="1"/>
          </p:cNvPicPr>
          <p:nvPr/>
        </p:nvPicPr>
        <p:blipFill>
          <a:blip r:embed="rId8"/>
          <a:stretch>
            <a:fillRect/>
          </a:stretch>
        </p:blipFill>
        <p:spPr>
          <a:xfrm>
            <a:off x="182359" y="5041516"/>
            <a:ext cx="717748" cy="675774"/>
          </a:xfrm>
          <a:prstGeom prst="rect">
            <a:avLst/>
          </a:prstGeom>
        </p:spPr>
      </p:pic>
    </p:spTree>
    <p:extLst>
      <p:ext uri="{BB962C8B-B14F-4D97-AF65-F5344CB8AC3E}">
        <p14:creationId xmlns:p14="http://schemas.microsoft.com/office/powerpoint/2010/main" val="27682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343A6C01-7132-C3A4-C98F-D1C0B8F5AB10}"/>
              </a:ext>
            </a:extLst>
          </p:cNvPr>
          <p:cNvSpPr/>
          <p:nvPr/>
        </p:nvSpPr>
        <p:spPr>
          <a:xfrm>
            <a:off x="3965965" y="90007"/>
            <a:ext cx="3279334" cy="95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solidFill>
                  <a:schemeClr val="tx1"/>
                </a:solidFill>
              </a:rPr>
              <a:t>In a Fire</a:t>
            </a:r>
          </a:p>
        </p:txBody>
      </p:sp>
      <p:sp>
        <p:nvSpPr>
          <p:cNvPr id="21" name="Rectangle 20">
            <a:extLst>
              <a:ext uri="{FF2B5EF4-FFF2-40B4-BE49-F238E27FC236}">
                <a16:creationId xmlns:a16="http://schemas.microsoft.com/office/drawing/2014/main" id="{1BD5658F-E6EF-D12E-1634-46F252F6BB9E}"/>
              </a:ext>
            </a:extLst>
          </p:cNvPr>
          <p:cNvSpPr/>
          <p:nvPr/>
        </p:nvSpPr>
        <p:spPr>
          <a:xfrm>
            <a:off x="371474" y="4165669"/>
            <a:ext cx="8321043"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4. Go to your family meeting place. </a:t>
            </a:r>
          </a:p>
        </p:txBody>
      </p:sp>
      <p:sp>
        <p:nvSpPr>
          <p:cNvPr id="23" name="Rectangle 22">
            <a:extLst>
              <a:ext uri="{FF2B5EF4-FFF2-40B4-BE49-F238E27FC236}">
                <a16:creationId xmlns:a16="http://schemas.microsoft.com/office/drawing/2014/main" id="{85DEE3E2-1D78-03AC-D158-BB6CAD9AB652}"/>
              </a:ext>
            </a:extLst>
          </p:cNvPr>
          <p:cNvSpPr/>
          <p:nvPr/>
        </p:nvSpPr>
        <p:spPr>
          <a:xfrm>
            <a:off x="651423" y="1918679"/>
            <a:ext cx="10889151"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2. </a:t>
            </a:r>
            <a:r>
              <a:rPr lang="en-CA" sz="4000" dirty="0">
                <a:solidFill>
                  <a:schemeClr val="tx1"/>
                </a:solidFill>
              </a:rPr>
              <a:t>If the door is closed-use the back of your hand to check to make sure it is not hot.</a:t>
            </a:r>
          </a:p>
        </p:txBody>
      </p:sp>
      <p:sp>
        <p:nvSpPr>
          <p:cNvPr id="4" name="Rectangle 3">
            <a:extLst>
              <a:ext uri="{FF2B5EF4-FFF2-40B4-BE49-F238E27FC236}">
                <a16:creationId xmlns:a16="http://schemas.microsoft.com/office/drawing/2014/main" id="{E9609822-CDE0-1D31-2521-FA10250D87B1}"/>
              </a:ext>
            </a:extLst>
          </p:cNvPr>
          <p:cNvSpPr/>
          <p:nvPr/>
        </p:nvSpPr>
        <p:spPr>
          <a:xfrm>
            <a:off x="-783773" y="777082"/>
            <a:ext cx="10889151"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1. Get low and go to the nearest exit.</a:t>
            </a:r>
          </a:p>
        </p:txBody>
      </p:sp>
      <p:sp>
        <p:nvSpPr>
          <p:cNvPr id="6" name="Rectangle 5">
            <a:extLst>
              <a:ext uri="{FF2B5EF4-FFF2-40B4-BE49-F238E27FC236}">
                <a16:creationId xmlns:a16="http://schemas.microsoft.com/office/drawing/2014/main" id="{5F6B39A2-6993-0853-DCD0-0E864AA1C0F0}"/>
              </a:ext>
            </a:extLst>
          </p:cNvPr>
          <p:cNvSpPr/>
          <p:nvPr/>
        </p:nvSpPr>
        <p:spPr>
          <a:xfrm>
            <a:off x="651423" y="3178820"/>
            <a:ext cx="10889151"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3. </a:t>
            </a:r>
            <a:r>
              <a:rPr lang="en-CA" sz="4000" dirty="0">
                <a:solidFill>
                  <a:schemeClr val="tx1"/>
                </a:solidFill>
              </a:rPr>
              <a:t>If the door is cool, open it slowly to see if there is smoke or fire along your escape route. </a:t>
            </a:r>
          </a:p>
        </p:txBody>
      </p:sp>
      <p:sp>
        <p:nvSpPr>
          <p:cNvPr id="7" name="Rectangle 6">
            <a:extLst>
              <a:ext uri="{FF2B5EF4-FFF2-40B4-BE49-F238E27FC236}">
                <a16:creationId xmlns:a16="http://schemas.microsoft.com/office/drawing/2014/main" id="{09FFA3B3-793F-2883-07CB-5BAE5EE72DA9}"/>
              </a:ext>
            </a:extLst>
          </p:cNvPr>
          <p:cNvSpPr/>
          <p:nvPr/>
        </p:nvSpPr>
        <p:spPr>
          <a:xfrm>
            <a:off x="11235603" y="4913219"/>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5A404E70-0829-5D03-9865-112134C346AF}"/>
              </a:ext>
            </a:extLst>
          </p:cNvPr>
          <p:cNvPicPr>
            <a:picLocks noChangeAspect="1"/>
          </p:cNvPicPr>
          <p:nvPr/>
        </p:nvPicPr>
        <p:blipFill>
          <a:blip r:embed="rId7"/>
          <a:stretch>
            <a:fillRect/>
          </a:stretch>
        </p:blipFill>
        <p:spPr>
          <a:xfrm>
            <a:off x="242140" y="5022330"/>
            <a:ext cx="758251" cy="713909"/>
          </a:xfrm>
          <a:prstGeom prst="rect">
            <a:avLst/>
          </a:prstGeom>
        </p:spPr>
      </p:pic>
    </p:spTree>
    <p:extLst>
      <p:ext uri="{BB962C8B-B14F-4D97-AF65-F5344CB8AC3E}">
        <p14:creationId xmlns:p14="http://schemas.microsoft.com/office/powerpoint/2010/main" val="247322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2680158" y="472301"/>
            <a:ext cx="665780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400" b="1" i="0" u="none" strike="noStrike" kern="1200" cap="none" spc="0" normalizeH="0" baseline="0" noProof="0" dirty="0">
                <a:ln>
                  <a:noFill/>
                </a:ln>
                <a:solidFill>
                  <a:srgbClr val="044E77"/>
                </a:solidFill>
                <a:effectLst/>
                <a:uLnTx/>
                <a:uFillTx/>
                <a:latin typeface="Comic Sans MS" panose="030F0702030302020204" pitchFamily="66" charset="0"/>
                <a:ea typeface="+mn-ea"/>
                <a:cs typeface="+mn-cs"/>
              </a:rPr>
              <a:t>If Your Clothing Catches Fire!</a:t>
            </a:r>
            <a:endParaRPr kumimoji="0" lang="en-US" sz="3400" b="0" i="0" u="none" strike="noStrike" kern="1200" cap="none" spc="0" normalizeH="0" baseline="0" noProof="0" dirty="0">
              <a:ln>
                <a:noFill/>
              </a:ln>
              <a:solidFill>
                <a:srgbClr val="044E77"/>
              </a:solidFill>
              <a:effectLst/>
              <a:uLnTx/>
              <a:uFillTx/>
              <a:latin typeface="Helvetica 65 Medium" panose="020B0500000000000000"/>
              <a:ea typeface="+mn-ea"/>
              <a:cs typeface="+mn-cs"/>
            </a:endParaRPr>
          </a:p>
        </p:txBody>
      </p:sp>
      <p:sp>
        <p:nvSpPr>
          <p:cNvPr id="8" name="Rectangle 7">
            <a:extLst>
              <a:ext uri="{FF2B5EF4-FFF2-40B4-BE49-F238E27FC236}">
                <a16:creationId xmlns:a16="http://schemas.microsoft.com/office/drawing/2014/main" id="{9CD5BB62-186A-47CF-FD19-C3F7AF441B75}"/>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Diagram&#10;&#10;Description automatically generated">
            <a:extLst>
              <a:ext uri="{FF2B5EF4-FFF2-40B4-BE49-F238E27FC236}">
                <a16:creationId xmlns:a16="http://schemas.microsoft.com/office/drawing/2014/main" id="{468057B1-A2E4-0113-9E3B-DE6D533033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039" y="2238328"/>
            <a:ext cx="2754042" cy="2853757"/>
          </a:xfrm>
          <a:prstGeom prst="rect">
            <a:avLst/>
          </a:prstGeom>
        </p:spPr>
      </p:pic>
      <p:pic>
        <p:nvPicPr>
          <p:cNvPr id="16" name="Picture 15" descr="Icon&#10;&#10;Description automatically generated">
            <a:extLst>
              <a:ext uri="{FF2B5EF4-FFF2-40B4-BE49-F238E27FC236}">
                <a16:creationId xmlns:a16="http://schemas.microsoft.com/office/drawing/2014/main" id="{7BA9B4D8-EEAD-E95A-52A7-8AC2EDCEBA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117" y="1400200"/>
            <a:ext cx="3207809" cy="3207809"/>
          </a:xfrm>
          <a:prstGeom prst="rect">
            <a:avLst/>
          </a:prstGeom>
        </p:spPr>
      </p:pic>
      <p:pic>
        <p:nvPicPr>
          <p:cNvPr id="18" name="Picture 17" descr="Icon&#10;&#10;Description automatically generated">
            <a:extLst>
              <a:ext uri="{FF2B5EF4-FFF2-40B4-BE49-F238E27FC236}">
                <a16:creationId xmlns:a16="http://schemas.microsoft.com/office/drawing/2014/main" id="{C0028945-44BA-9E7E-043E-5EC02457A8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0194" y="1087854"/>
            <a:ext cx="3679375" cy="3679375"/>
          </a:xfrm>
          <a:prstGeom prst="rect">
            <a:avLst/>
          </a:prstGeom>
        </p:spPr>
      </p:pic>
      <p:pic>
        <p:nvPicPr>
          <p:cNvPr id="2" name="Picture 1">
            <a:extLst>
              <a:ext uri="{FF2B5EF4-FFF2-40B4-BE49-F238E27FC236}">
                <a16:creationId xmlns:a16="http://schemas.microsoft.com/office/drawing/2014/main" id="{EBE86FAF-91CC-5108-2157-9579344E5BA2}"/>
              </a:ext>
            </a:extLst>
          </p:cNvPr>
          <p:cNvPicPr>
            <a:picLocks noChangeAspect="1"/>
          </p:cNvPicPr>
          <p:nvPr/>
        </p:nvPicPr>
        <p:blipFill>
          <a:blip r:embed="rId10"/>
          <a:stretch>
            <a:fillRect/>
          </a:stretch>
        </p:blipFill>
        <p:spPr>
          <a:xfrm>
            <a:off x="242140" y="5022330"/>
            <a:ext cx="758251" cy="713909"/>
          </a:xfrm>
          <a:prstGeom prst="rect">
            <a:avLst/>
          </a:prstGeom>
        </p:spPr>
      </p:pic>
    </p:spTree>
    <p:extLst>
      <p:ext uri="{BB962C8B-B14F-4D97-AF65-F5344CB8AC3E}">
        <p14:creationId xmlns:p14="http://schemas.microsoft.com/office/powerpoint/2010/main" val="337302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3" name="Rectangle 2">
            <a:extLst>
              <a:ext uri="{FF2B5EF4-FFF2-40B4-BE49-F238E27FC236}">
                <a16:creationId xmlns:a16="http://schemas.microsoft.com/office/drawing/2014/main" id="{343A6C01-7132-C3A4-C98F-D1C0B8F5AB10}"/>
              </a:ext>
            </a:extLst>
          </p:cNvPr>
          <p:cNvSpPr/>
          <p:nvPr/>
        </p:nvSpPr>
        <p:spPr>
          <a:xfrm>
            <a:off x="3105363" y="45457"/>
            <a:ext cx="5573820" cy="95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chemeClr val="tx1"/>
                </a:solidFill>
              </a:rPr>
              <a:t>Fire Statistics</a:t>
            </a:r>
          </a:p>
        </p:txBody>
      </p:sp>
      <p:sp>
        <p:nvSpPr>
          <p:cNvPr id="21" name="Rectangle 20">
            <a:extLst>
              <a:ext uri="{FF2B5EF4-FFF2-40B4-BE49-F238E27FC236}">
                <a16:creationId xmlns:a16="http://schemas.microsoft.com/office/drawing/2014/main" id="{1BD5658F-E6EF-D12E-1634-46F252F6BB9E}"/>
              </a:ext>
            </a:extLst>
          </p:cNvPr>
          <p:cNvSpPr/>
          <p:nvPr/>
        </p:nvSpPr>
        <p:spPr>
          <a:xfrm>
            <a:off x="1032401" y="4452361"/>
            <a:ext cx="11169099"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solidFill>
                  <a:schemeClr val="tx1"/>
                </a:solidFill>
                <a:latin typeface="Helvetica" panose="020B0604020202020204" pitchFamily="34" charset="0"/>
                <a:cs typeface="Helvetica" panose="020B0604020202020204" pitchFamily="34" charset="0"/>
              </a:rPr>
              <a:t>4. At least 25 of the 173 people were children</a:t>
            </a:r>
            <a:r>
              <a:rPr lang="en-CA" sz="3600" dirty="0">
                <a:solidFill>
                  <a:schemeClr val="tx1"/>
                </a:solidFill>
              </a:rPr>
              <a:t>.</a:t>
            </a:r>
          </a:p>
        </p:txBody>
      </p:sp>
      <p:sp>
        <p:nvSpPr>
          <p:cNvPr id="23" name="Rectangle 22">
            <a:extLst>
              <a:ext uri="{FF2B5EF4-FFF2-40B4-BE49-F238E27FC236}">
                <a16:creationId xmlns:a16="http://schemas.microsoft.com/office/drawing/2014/main" id="{85DEE3E2-1D78-03AC-D158-BB6CAD9AB652}"/>
              </a:ext>
            </a:extLst>
          </p:cNvPr>
          <p:cNvSpPr/>
          <p:nvPr/>
        </p:nvSpPr>
        <p:spPr>
          <a:xfrm>
            <a:off x="1077653" y="2076295"/>
            <a:ext cx="10889151"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solidFill>
                  <a:schemeClr val="tx1"/>
                </a:solidFill>
              </a:rPr>
              <a:t>2</a:t>
            </a:r>
            <a:r>
              <a:rPr lang="en-CA" sz="3600" dirty="0">
                <a:solidFill>
                  <a:schemeClr val="tx1"/>
                </a:solidFill>
                <a:latin typeface="Helvetica" panose="020B0604020202020204" pitchFamily="34" charset="0"/>
                <a:cs typeface="Helvetica" panose="020B0604020202020204" pitchFamily="34" charset="0"/>
              </a:rPr>
              <a:t>. </a:t>
            </a:r>
            <a:r>
              <a:rPr lang="en-US" sz="3600" dirty="0">
                <a:solidFill>
                  <a:schemeClr val="tx1"/>
                </a:solidFill>
                <a:latin typeface="Helvetica" panose="020B0604020202020204" pitchFamily="34" charset="0"/>
                <a:cs typeface="Helvetica" panose="020B0604020202020204" pitchFamily="34" charset="0"/>
              </a:rPr>
              <a:t>First Nations residents are also 10 times more likely to die in a house fire.</a:t>
            </a:r>
            <a:endParaRPr lang="en-CA" sz="3600" dirty="0">
              <a:solidFill>
                <a:schemeClr val="tx1"/>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E9609822-CDE0-1D31-2521-FA10250D87B1}"/>
              </a:ext>
            </a:extLst>
          </p:cNvPr>
          <p:cNvSpPr/>
          <p:nvPr/>
        </p:nvSpPr>
        <p:spPr>
          <a:xfrm>
            <a:off x="1077653" y="802915"/>
            <a:ext cx="11525878"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solidFill>
                  <a:schemeClr val="tx1"/>
                </a:solidFill>
              </a:rPr>
              <a:t>1</a:t>
            </a:r>
            <a:r>
              <a:rPr lang="en-CA" sz="3200" dirty="0">
                <a:solidFill>
                  <a:schemeClr val="tx1"/>
                </a:solidFill>
              </a:rPr>
              <a:t>. </a:t>
            </a:r>
            <a:r>
              <a:rPr lang="en-CA" sz="3600" dirty="0">
                <a:solidFill>
                  <a:schemeClr val="tx1"/>
                </a:solidFill>
                <a:latin typeface="Helvetica" panose="020B0604020202020204" pitchFamily="34" charset="0"/>
                <a:cs typeface="Helvetica" panose="020B0604020202020204" pitchFamily="34" charset="0"/>
              </a:rPr>
              <a:t>F</a:t>
            </a:r>
            <a:r>
              <a:rPr lang="en-US" sz="3600" dirty="0">
                <a:solidFill>
                  <a:schemeClr val="tx1"/>
                </a:solidFill>
                <a:latin typeface="Helvetica" panose="020B0604020202020204" pitchFamily="34" charset="0"/>
                <a:cs typeface="Helvetica" panose="020B0604020202020204" pitchFamily="34" charset="0"/>
              </a:rPr>
              <a:t>ire incidence rates for First Nations are 2.4 times higher than for the rest of Canada.</a:t>
            </a:r>
            <a:endParaRPr lang="en-CA" sz="3600" dirty="0">
              <a:solidFill>
                <a:schemeClr val="tx1"/>
              </a:solidFill>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5F6B39A2-6993-0853-DCD0-0E864AA1C0F0}"/>
              </a:ext>
            </a:extLst>
          </p:cNvPr>
          <p:cNvSpPr/>
          <p:nvPr/>
        </p:nvSpPr>
        <p:spPr>
          <a:xfrm>
            <a:off x="1032401" y="3375769"/>
            <a:ext cx="11030265" cy="127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solidFill>
                  <a:schemeClr val="tx1"/>
                </a:solidFill>
              </a:rPr>
              <a:t>3. </a:t>
            </a:r>
            <a:r>
              <a:rPr lang="en-CA" sz="3600" dirty="0">
                <a:solidFill>
                  <a:schemeClr val="tx1"/>
                </a:solidFill>
                <a:latin typeface="Helvetica" panose="020B0604020202020204" pitchFamily="34" charset="0"/>
                <a:cs typeface="Helvetica" panose="020B0604020202020204" pitchFamily="34" charset="0"/>
              </a:rPr>
              <a:t>Between 2010 and 2016, at least 173 First Nations People in Canada lost their lives in house fires</a:t>
            </a:r>
            <a:r>
              <a:rPr lang="en-CA" sz="3600" dirty="0">
                <a:solidFill>
                  <a:srgbClr val="FF0000"/>
                </a:solidFill>
                <a:latin typeface="Helvetica" panose="020B0604020202020204" pitchFamily="34" charset="0"/>
                <a:cs typeface="Helvetica" panose="020B0604020202020204" pitchFamily="34" charset="0"/>
              </a:rPr>
              <a:t>. </a:t>
            </a:r>
          </a:p>
        </p:txBody>
      </p:sp>
      <p:sp>
        <p:nvSpPr>
          <p:cNvPr id="7" name="Rectangle 6">
            <a:extLst>
              <a:ext uri="{FF2B5EF4-FFF2-40B4-BE49-F238E27FC236}">
                <a16:creationId xmlns:a16="http://schemas.microsoft.com/office/drawing/2014/main" id="{09FFA3B3-793F-2883-07CB-5BAE5EE72DA9}"/>
              </a:ext>
            </a:extLst>
          </p:cNvPr>
          <p:cNvSpPr/>
          <p:nvPr/>
        </p:nvSpPr>
        <p:spPr>
          <a:xfrm>
            <a:off x="11235603" y="4913219"/>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98B72AA-353B-837E-D67D-62299834EDB8}"/>
              </a:ext>
            </a:extLst>
          </p:cNvPr>
          <p:cNvSpPr txBox="1"/>
          <p:nvPr/>
        </p:nvSpPr>
        <p:spPr>
          <a:xfrm>
            <a:off x="1933525" y="5539904"/>
            <a:ext cx="8614145" cy="369332"/>
          </a:xfrm>
          <a:prstGeom prst="rect">
            <a:avLst/>
          </a:prstGeom>
          <a:noFill/>
        </p:spPr>
        <p:txBody>
          <a:bodyPr wrap="square" rtlCol="0">
            <a:spAutoFit/>
          </a:bodyPr>
          <a:lstStyle/>
          <a:p>
            <a:r>
              <a:rPr lang="en-CA" dirty="0"/>
              <a:t>https://www150.statcan.gc.ca/n1/daily-quotidien/220616/dq220616b-eng.htm</a:t>
            </a:r>
          </a:p>
        </p:txBody>
      </p:sp>
      <p:pic>
        <p:nvPicPr>
          <p:cNvPr id="10" name="Picture 9">
            <a:extLst>
              <a:ext uri="{FF2B5EF4-FFF2-40B4-BE49-F238E27FC236}">
                <a16:creationId xmlns:a16="http://schemas.microsoft.com/office/drawing/2014/main" id="{797BFF99-5C93-1C3A-0260-D41BCD1B3C5D}"/>
              </a:ext>
            </a:extLst>
          </p:cNvPr>
          <p:cNvPicPr>
            <a:picLocks noChangeAspect="1"/>
          </p:cNvPicPr>
          <p:nvPr/>
        </p:nvPicPr>
        <p:blipFill>
          <a:blip r:embed="rId7"/>
          <a:stretch>
            <a:fillRect/>
          </a:stretch>
        </p:blipFill>
        <p:spPr>
          <a:xfrm>
            <a:off x="242140" y="5022330"/>
            <a:ext cx="758251" cy="713909"/>
          </a:xfrm>
          <a:prstGeom prst="rect">
            <a:avLst/>
          </a:prstGeom>
        </p:spPr>
      </p:pic>
    </p:spTree>
    <p:extLst>
      <p:ext uri="{BB962C8B-B14F-4D97-AF65-F5344CB8AC3E}">
        <p14:creationId xmlns:p14="http://schemas.microsoft.com/office/powerpoint/2010/main" val="31807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3303766" y="106301"/>
            <a:ext cx="51870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Bedroom Fire Test</a:t>
            </a:r>
          </a:p>
        </p:txBody>
      </p:sp>
      <p:sp>
        <p:nvSpPr>
          <p:cNvPr id="7" name="Rectangle 6">
            <a:extLst>
              <a:ext uri="{FF2B5EF4-FFF2-40B4-BE49-F238E27FC236}">
                <a16:creationId xmlns:a16="http://schemas.microsoft.com/office/drawing/2014/main" id="{C5D62CE6-4C00-89EC-9142-9FBBEAD907FC}"/>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12437E0-7A08-5795-A5A4-32242AC3BA91}"/>
              </a:ext>
            </a:extLst>
          </p:cNvPr>
          <p:cNvSpPr txBox="1"/>
          <p:nvPr/>
        </p:nvSpPr>
        <p:spPr>
          <a:xfrm>
            <a:off x="3744884" y="5332859"/>
            <a:ext cx="5333802" cy="523220"/>
          </a:xfrm>
          <a:prstGeom prst="rect">
            <a:avLst/>
          </a:prstGeom>
          <a:noFill/>
        </p:spPr>
        <p:txBody>
          <a:bodyPr wrap="square">
            <a:spAutoFit/>
          </a:bodyPr>
          <a:lstStyle/>
          <a:p>
            <a:r>
              <a:rPr lang="en-US" sz="1400" dirty="0" err="1"/>
              <a:t>LancashireFire</a:t>
            </a:r>
            <a:r>
              <a:rPr lang="en-US" sz="1400" dirty="0"/>
              <a:t>. (2013, March 7). Bedroom Fire Test [Video]. YouTube. https://www.youtube.com/watch?v=ezJ6SorlpJo</a:t>
            </a:r>
            <a:endParaRPr lang="en-CA" sz="1400" dirty="0"/>
          </a:p>
        </p:txBody>
      </p:sp>
      <p:pic>
        <p:nvPicPr>
          <p:cNvPr id="2" name="Picture 1">
            <a:extLst>
              <a:ext uri="{FF2B5EF4-FFF2-40B4-BE49-F238E27FC236}">
                <a16:creationId xmlns:a16="http://schemas.microsoft.com/office/drawing/2014/main" id="{F4721278-E643-9942-7948-ED6F7D8BF22D}"/>
              </a:ext>
            </a:extLst>
          </p:cNvPr>
          <p:cNvPicPr>
            <a:picLocks noChangeAspect="1"/>
          </p:cNvPicPr>
          <p:nvPr/>
        </p:nvPicPr>
        <p:blipFill>
          <a:blip r:embed="rId7"/>
          <a:stretch>
            <a:fillRect/>
          </a:stretch>
        </p:blipFill>
        <p:spPr>
          <a:xfrm>
            <a:off x="242140" y="5022330"/>
            <a:ext cx="758251" cy="713909"/>
          </a:xfrm>
          <a:prstGeom prst="rect">
            <a:avLst/>
          </a:prstGeom>
        </p:spPr>
      </p:pic>
      <p:sp>
        <p:nvSpPr>
          <p:cNvPr id="6" name="Rectangle 5">
            <a:hlinkClick r:id="rId8"/>
            <a:extLst>
              <a:ext uri="{FF2B5EF4-FFF2-40B4-BE49-F238E27FC236}">
                <a16:creationId xmlns:a16="http://schemas.microsoft.com/office/drawing/2014/main" id="{32CCD2C6-549B-8492-706A-736D9D9843A0}"/>
              </a:ext>
            </a:extLst>
          </p:cNvPr>
          <p:cNvSpPr/>
          <p:nvPr/>
        </p:nvSpPr>
        <p:spPr>
          <a:xfrm>
            <a:off x="2764970" y="938818"/>
            <a:ext cx="6662057" cy="4323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066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2563661" y="141824"/>
            <a:ext cx="70942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Making a Fire Escape Plan</a:t>
            </a:r>
            <a:endParaRPr kumimoji="0" lang="en-US" sz="4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Rectangle 6">
            <a:extLst>
              <a:ext uri="{FF2B5EF4-FFF2-40B4-BE49-F238E27FC236}">
                <a16:creationId xmlns:a16="http://schemas.microsoft.com/office/drawing/2014/main" id="{C0FF528E-51A1-0692-A99E-C3B109AD061D}"/>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47E2FDA6-683B-682C-FB86-AEC0FD0E5A78}"/>
              </a:ext>
            </a:extLst>
          </p:cNvPr>
          <p:cNvSpPr>
            <a:spLocks noChangeArrowheads="1"/>
          </p:cNvSpPr>
          <p:nvPr/>
        </p:nvSpPr>
        <p:spPr bwMode="auto">
          <a:xfrm>
            <a:off x="3610295" y="5360771"/>
            <a:ext cx="5115694" cy="6463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222222"/>
                </a:solidFill>
                <a:effectLst/>
                <a:latin typeface="Times New Roman" panose="02020603050405020304" pitchFamily="18" charset="0"/>
                <a:cs typeface="Times New Roman" panose="02020603050405020304" pitchFamily="18" charset="0"/>
              </a:rPr>
              <a:t>commerceohio</a:t>
            </a:r>
            <a:r>
              <a:rPr kumimoji="0" lang="en-US" altLang="en-US" sz="12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(2021, October 1). </a:t>
            </a:r>
            <a:r>
              <a:rPr kumimoji="0" lang="en-US" altLang="en-US" sz="1200" b="0" i="1"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Making a Fire Escape Plan </a:t>
            </a:r>
            <a:r>
              <a:rPr kumimoji="0" lang="en-US" altLang="en-US" sz="12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[Video]. YouTube. </a:t>
            </a:r>
            <a:r>
              <a:rPr kumimoji="0" lang="en-US" altLang="en-US" sz="1200" b="0" i="0" u="none" strike="noStrike" cap="none" normalizeH="0" baseline="0" dirty="0">
                <a:ln>
                  <a:noFill/>
                </a:ln>
                <a:solidFill>
                  <a:srgbClr val="0563C1"/>
                </a:solidFill>
                <a:effectLst/>
                <a:latin typeface="Times New Roman" panose="02020603050405020304" pitchFamily="18" charset="0"/>
                <a:cs typeface="Times New Roman" panose="02020603050405020304" pitchFamily="18" charset="0"/>
                <a:hlinkClick r:id="rId7"/>
              </a:rPr>
              <a:t>https://www.youtube.com/watch?v=7qDX3PvmLyE&amp;t=6s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C8A7090-20F9-12F3-4AE4-0768FA247594}"/>
              </a:ext>
            </a:extLst>
          </p:cNvPr>
          <p:cNvPicPr>
            <a:picLocks noChangeAspect="1"/>
          </p:cNvPicPr>
          <p:nvPr/>
        </p:nvPicPr>
        <p:blipFill>
          <a:blip r:embed="rId8"/>
          <a:stretch>
            <a:fillRect/>
          </a:stretch>
        </p:blipFill>
        <p:spPr>
          <a:xfrm>
            <a:off x="242140" y="5022330"/>
            <a:ext cx="758251" cy="713909"/>
          </a:xfrm>
          <a:prstGeom prst="rect">
            <a:avLst/>
          </a:prstGeom>
        </p:spPr>
      </p:pic>
      <p:sp>
        <p:nvSpPr>
          <p:cNvPr id="10" name="Rectangle 9">
            <a:hlinkClick r:id="rId7"/>
            <a:extLst>
              <a:ext uri="{FF2B5EF4-FFF2-40B4-BE49-F238E27FC236}">
                <a16:creationId xmlns:a16="http://schemas.microsoft.com/office/drawing/2014/main" id="{F9939D44-D8E2-4205-405F-58C7EAFF344B}"/>
              </a:ext>
            </a:extLst>
          </p:cNvPr>
          <p:cNvSpPr/>
          <p:nvPr/>
        </p:nvSpPr>
        <p:spPr>
          <a:xfrm>
            <a:off x="2764970" y="938818"/>
            <a:ext cx="6662057" cy="4323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296153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1192</Words>
  <Application>Microsoft Office PowerPoint</Application>
  <PresentationFormat>Widescreen</PresentationFormat>
  <Paragraphs>119</Paragraphs>
  <Slides>14</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25" baseType="lpstr">
      <vt:lpstr>Arial</vt:lpstr>
      <vt:lpstr>Calibri</vt:lpstr>
      <vt:lpstr>Calibri Light</vt:lpstr>
      <vt:lpstr>Comic Sans MS</vt:lpstr>
      <vt:lpstr>Helvetica</vt:lpstr>
      <vt:lpstr>Helvetica 65 Medium</vt:lpstr>
      <vt:lpstr>Merriweather</vt:lpstr>
      <vt:lpstr>Roboto</vt:lpstr>
      <vt:lpstr>Times New Roman</vt:lpstr>
      <vt:lpstr>Wingdings</vt:lpstr>
      <vt:lpstr>1_Office Theme</vt:lpstr>
      <vt:lpstr>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Keith</dc:creator>
  <cp:lastModifiedBy>Kym Keith</cp:lastModifiedBy>
  <cp:revision>6</cp:revision>
  <dcterms:created xsi:type="dcterms:W3CDTF">2022-08-29T18:40:47Z</dcterms:created>
  <dcterms:modified xsi:type="dcterms:W3CDTF">2023-01-24T17:35:27Z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