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9" r:id="rId2"/>
    <p:sldId id="306" r:id="rId3"/>
    <p:sldId id="310" r:id="rId4"/>
    <p:sldId id="309" r:id="rId5"/>
    <p:sldId id="311" r:id="rId6"/>
    <p:sldId id="33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t0mllSdVQ2eh7HWGDhexbQ==" hashData="+LXtDWyLxtRVBPSoTrezADT+kq/S7w6kryDiynYVAn+SOL+U9FScgaTuN+3XpMF5M/MePEZ0RMzqxQis1pNYa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59D850-5332-41BC-A9F5-1204CDCCFB30}" v="31" dt="2022-11-11T21:59:46.8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51314" autoAdjust="0"/>
  </p:normalViewPr>
  <p:slideViewPr>
    <p:cSldViewPr snapToGrid="0">
      <p:cViewPr varScale="1">
        <p:scale>
          <a:sx n="57" d="100"/>
          <a:sy n="57" d="100"/>
        </p:scale>
        <p:origin x="25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88F27-5D56-471E-BC83-A25F345226CC}" type="datetimeFigureOut">
              <a:rPr lang="en-CA" smtClean="0"/>
              <a:t>2022-11-22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A83F6-322B-4EA4-B1F3-D4C85FC4B382}" type="slidenum">
              <a:rPr lang="en-CA" smtClean="0"/>
              <a:t>‹#›</a:t>
            </a:fld>
            <a:endParaRPr lang="en-CA"/>
          </a:p>
        </p:txBody>
      </p:sp>
    </p:spTree>
    <p:extLst>
      <p:ext uri="{BB962C8B-B14F-4D97-AF65-F5344CB8AC3E}">
        <p14:creationId xmlns:p14="http://schemas.microsoft.com/office/powerpoint/2010/main" val="4146616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Added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299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6000"/>
              </a:lnSpc>
              <a:spcAft>
                <a:spcPts val="800"/>
              </a:spcAft>
              <a:buFont typeface="Wingdings" panose="05000000000000000000" pitchFamily="2" charset="2"/>
              <a:buChar char=""/>
            </a:pPr>
            <a:r>
              <a:rPr lang="en-NZ" sz="1400" dirty="0">
                <a:effectLst/>
                <a:latin typeface="Helvetica" panose="020B0604020202020204" pitchFamily="34" charset="0"/>
                <a:ea typeface="Calibri" panose="020F0502020204030204" pitchFamily="34" charset="0"/>
                <a:cs typeface="Helvetica" panose="020B0604020202020204" pitchFamily="34" charset="0"/>
              </a:rPr>
              <a:t>What are some kitchen safety tips you learned from the video? (never leave the kitchen-setting a time is  a good idea as is not overcooking the food. Also, never cook food on too high of a heat)</a:t>
            </a:r>
          </a:p>
          <a:p>
            <a:pPr marL="342900" lvl="0" indent="-342900">
              <a:lnSpc>
                <a:spcPct val="106000"/>
              </a:lnSpc>
              <a:spcAft>
                <a:spcPts val="800"/>
              </a:spcAft>
              <a:buFont typeface="Wingdings" panose="05000000000000000000" pitchFamily="2" charset="2"/>
              <a:buChar char=""/>
            </a:pPr>
            <a:r>
              <a:rPr lang="en-NZ" sz="1400" dirty="0">
                <a:effectLst/>
                <a:latin typeface="Helvetica" panose="020B0604020202020204" pitchFamily="34" charset="0"/>
                <a:ea typeface="Calibri" panose="020F0502020204030204" pitchFamily="34" charset="0"/>
                <a:cs typeface="Helvetica" panose="020B0604020202020204" pitchFamily="34" charset="0"/>
              </a:rPr>
              <a:t>What do you do if something in a pot caught fire? (</a:t>
            </a:r>
          </a:p>
          <a:p>
            <a:pPr marL="342900" lvl="0" indent="-342900">
              <a:lnSpc>
                <a:spcPct val="106000"/>
              </a:lnSpc>
              <a:spcAft>
                <a:spcPts val="800"/>
              </a:spcAft>
              <a:buFont typeface="Wingdings" panose="05000000000000000000" pitchFamily="2" charset="2"/>
              <a:buChar char=""/>
            </a:pPr>
            <a:r>
              <a:rPr lang="en-NZ" sz="1400" dirty="0">
                <a:effectLst/>
                <a:latin typeface="Helvetica" panose="020B0604020202020204" pitchFamily="34" charset="0"/>
                <a:ea typeface="Calibri" panose="020F0502020204030204" pitchFamily="34" charset="0"/>
                <a:cs typeface="Helvetica" panose="020B0604020202020204" pitchFamily="34" charset="0"/>
              </a:rPr>
              <a:t>What do you do if something in the oven caught fire? (turn off the oven and leave the door closed)</a:t>
            </a:r>
          </a:p>
          <a:p>
            <a:pPr marL="342900" lvl="0" indent="-342900">
              <a:lnSpc>
                <a:spcPct val="106000"/>
              </a:lnSpc>
              <a:spcAft>
                <a:spcPts val="800"/>
              </a:spcAft>
              <a:buFont typeface="Wingdings" panose="05000000000000000000" pitchFamily="2" charset="2"/>
              <a:buChar char=""/>
            </a:pPr>
            <a:r>
              <a:rPr lang="en-NZ" sz="1400" dirty="0">
                <a:effectLst/>
                <a:latin typeface="Helvetica" panose="020B0604020202020204" pitchFamily="34" charset="0"/>
                <a:ea typeface="Calibri" panose="020F0502020204030204" pitchFamily="34" charset="0"/>
                <a:cs typeface="Helvetica" panose="020B0604020202020204" pitchFamily="34" charset="0"/>
              </a:rPr>
              <a:t>How far away should you keep children from the stove</a:t>
            </a:r>
            <a:endParaRPr lang="en-CA" sz="1400" dirty="0">
              <a:effectLst/>
              <a:latin typeface="Helvetica" panose="020B060402020202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6000"/>
              </a:lnSpc>
              <a:spcBef>
                <a:spcPts val="0"/>
              </a:spcBef>
              <a:spcAft>
                <a:spcPts val="800"/>
              </a:spcAft>
              <a:buClrTx/>
              <a:buSzTx/>
              <a:buFont typeface="Wingdings" panose="05000000000000000000" pitchFamily="2" charset="2"/>
              <a:buChar char="Ø"/>
              <a:tabLst/>
              <a:defRPr/>
            </a:pPr>
            <a:r>
              <a:rPr lang="en-US" sz="1800" dirty="0"/>
              <a:t>Why wont water put out a grease fire? (water molecules are not attracted to oil molecules and are more dense. This causes the oil to float on top of the water. The water sinks and evaporates causing the flaming grease to explode.</a:t>
            </a:r>
            <a:endParaRPr lang="en-CA" sz="1800" dirty="0"/>
          </a:p>
          <a:p>
            <a:pPr marL="0" lvl="0" indent="0">
              <a:lnSpc>
                <a:spcPct val="106000"/>
              </a:lnSpc>
              <a:spcAft>
                <a:spcPts val="800"/>
              </a:spcAft>
              <a:buFont typeface="Wingdings" panose="05000000000000000000" pitchFamily="2" charset="2"/>
              <a:buNone/>
            </a:pPr>
            <a:endParaRPr lang="en-NZ" sz="1800" dirty="0">
              <a:effectLst/>
              <a:latin typeface="Helvetica" panose="020B0604020202020204" pitchFamily="34" charset="0"/>
              <a:ea typeface="Calibri" panose="020F0502020204030204" pitchFamily="34" charset="0"/>
              <a:cs typeface="Helvetica" panose="020B0604020202020204" pitchFamily="34" charset="0"/>
            </a:endParaRPr>
          </a:p>
          <a:p>
            <a:pPr marL="0" marR="0" lvl="0" indent="0" algn="l" defTabSz="914400" rtl="0" eaLnBrk="1" fontAlgn="auto" latinLnBrk="0" hangingPunct="1">
              <a:lnSpc>
                <a:spcPct val="106000"/>
              </a:lnSpc>
              <a:spcBef>
                <a:spcPts val="0"/>
              </a:spcBef>
              <a:spcAft>
                <a:spcPts val="800"/>
              </a:spcAft>
              <a:buClrTx/>
              <a:buSzTx/>
              <a:buFont typeface="Wingdings" panose="05000000000000000000" pitchFamily="2" charset="2"/>
              <a:buNone/>
              <a:tabLst/>
              <a:defRPr/>
            </a:pPr>
            <a:r>
              <a:rPr lang="en-NZ" sz="1800" dirty="0">
                <a:effectLst/>
                <a:latin typeface="Helvetica" panose="020B0604020202020204" pitchFamily="34" charset="0"/>
                <a:ea typeface="Calibri" panose="020F0502020204030204" pitchFamily="34" charset="0"/>
                <a:cs typeface="Helvetica" panose="020B0604020202020204" pitchFamily="34" charset="0"/>
              </a:rPr>
              <a:t>Keeping oven and stoves clean is critical. Food scraps left in, near or on microwave, stoves and ovens can start fires.</a:t>
            </a:r>
            <a:endParaRPr lang="en-CA" sz="1800">
              <a:effectLst/>
              <a:latin typeface="Helvetica" panose="020B0604020202020204" pitchFamily="34" charset="0"/>
              <a:ea typeface="Calibri" panose="020F0502020204030204" pitchFamily="34" charset="0"/>
              <a:cs typeface="Times New Roman" panose="02020603050405020304" pitchFamily="18" charset="0"/>
            </a:endParaRPr>
          </a:p>
          <a:p>
            <a:pPr marL="0" lvl="0" indent="0">
              <a:lnSpc>
                <a:spcPct val="106000"/>
              </a:lnSpc>
              <a:spcAft>
                <a:spcPts val="800"/>
              </a:spcAft>
              <a:buFont typeface="Wingdings" panose="05000000000000000000" pitchFamily="2" charset="2"/>
              <a:buNone/>
            </a:pPr>
            <a:endParaRPr lang="en-NZ" sz="1800" dirty="0">
              <a:effectLst/>
              <a:latin typeface="Helvetica" panose="020B0604020202020204" pitchFamily="34" charset="0"/>
              <a:ea typeface="Calibri" panose="020F0502020204030204" pitchFamily="34" charset="0"/>
              <a:cs typeface="Helvetica"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5980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6000"/>
              </a:lnSpc>
              <a:spcAft>
                <a:spcPts val="800"/>
              </a:spcAft>
              <a:buFont typeface="Wingdings" panose="05000000000000000000" pitchFamily="2" charset="2"/>
              <a:buNone/>
            </a:pPr>
            <a:endParaRPr lang="en-NZ" sz="1800" dirty="0">
              <a:effectLst/>
              <a:latin typeface="Helvetica" panose="020B0604020202020204" pitchFamily="34" charset="0"/>
              <a:ea typeface="Calibri" panose="020F0502020204030204" pitchFamily="34" charset="0"/>
              <a:cs typeface="Helvetica" panose="020B0604020202020204" pitchFamily="34" charset="0"/>
            </a:endParaRPr>
          </a:p>
          <a:p>
            <a:pPr marL="342900" lvl="0" indent="-342900">
              <a:lnSpc>
                <a:spcPct val="106000"/>
              </a:lnSpc>
              <a:spcAft>
                <a:spcPts val="800"/>
              </a:spcAft>
              <a:buFont typeface="Wingdings" panose="05000000000000000000" pitchFamily="2" charset="2"/>
              <a:buChar char=""/>
            </a:pPr>
            <a:r>
              <a:rPr lang="en-NZ" sz="1400" dirty="0">
                <a:effectLst/>
                <a:latin typeface="Helvetica" panose="020B0604020202020204" pitchFamily="34" charset="0"/>
                <a:ea typeface="Calibri" panose="020F0502020204030204" pitchFamily="34" charset="0"/>
                <a:cs typeface="Helvetica" panose="020B0604020202020204" pitchFamily="34" charset="0"/>
              </a:rPr>
              <a:t>What are some microwave safety tips you learned from the video?</a:t>
            </a:r>
          </a:p>
          <a:p>
            <a:pPr marL="342900" lvl="0" indent="-342900">
              <a:lnSpc>
                <a:spcPct val="106000"/>
              </a:lnSpc>
              <a:spcAft>
                <a:spcPts val="800"/>
              </a:spcAft>
              <a:buFont typeface="Wingdings" panose="05000000000000000000" pitchFamily="2" charset="2"/>
              <a:buChar char=""/>
            </a:pPr>
            <a:r>
              <a:rPr lang="en-NZ" sz="1400" dirty="0">
                <a:effectLst/>
                <a:latin typeface="Helvetica" panose="020B0604020202020204" pitchFamily="34" charset="0"/>
                <a:ea typeface="Calibri" panose="020F0502020204030204" pitchFamily="34" charset="0"/>
                <a:cs typeface="Helvetica" panose="020B0604020202020204" pitchFamily="34" charset="0"/>
              </a:rPr>
              <a:t>What are some of the things you need to be especially aware of around children?</a:t>
            </a:r>
            <a:endParaRPr lang="en-CA" sz="1400" dirty="0">
              <a:effectLst/>
              <a:latin typeface="Helvetica" panose="020B0604020202020204" pitchFamily="34" charset="0"/>
              <a:ea typeface="Calibri" panose="020F0502020204030204" pitchFamily="34" charset="0"/>
              <a:cs typeface="Times New Roman" panose="02020603050405020304" pitchFamily="18" charset="0"/>
            </a:endParaRPr>
          </a:p>
          <a:p>
            <a:pPr marL="0" lvl="0" indent="0">
              <a:lnSpc>
                <a:spcPct val="106000"/>
              </a:lnSpc>
              <a:spcAft>
                <a:spcPts val="800"/>
              </a:spcAft>
              <a:buFont typeface="Wingdings" panose="05000000000000000000" pitchFamily="2" charset="2"/>
              <a:buNone/>
            </a:pPr>
            <a:endParaRPr lang="en-NZ" sz="1800" dirty="0">
              <a:effectLst/>
              <a:latin typeface="Helvetica" panose="020B0604020202020204" pitchFamily="34" charset="0"/>
              <a:ea typeface="Calibri" panose="020F0502020204030204" pitchFamily="34" charset="0"/>
              <a:cs typeface="Helvetica" panose="020B0604020202020204" pitchFamily="34" charset="0"/>
            </a:endParaRPr>
          </a:p>
          <a:p>
            <a:pPr marL="0" lvl="0" indent="0">
              <a:lnSpc>
                <a:spcPct val="106000"/>
              </a:lnSpc>
              <a:spcAft>
                <a:spcPts val="800"/>
              </a:spcAft>
              <a:buFont typeface="Wingdings" panose="05000000000000000000" pitchFamily="2" charset="2"/>
              <a:buNone/>
            </a:pPr>
            <a:endParaRPr lang="en-NZ" sz="1800" dirty="0">
              <a:effectLst/>
              <a:latin typeface="Helvetica" panose="020B0604020202020204" pitchFamily="34" charset="0"/>
              <a:ea typeface="Calibri" panose="020F0502020204030204" pitchFamily="34" charset="0"/>
              <a:cs typeface="Helvetica"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8511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6000"/>
              </a:lnSpc>
              <a:spcAft>
                <a:spcPts val="800"/>
              </a:spcAft>
              <a:buFont typeface="Wingdings" panose="05000000000000000000" pitchFamily="2" charset="2"/>
              <a:buChar char=""/>
            </a:pPr>
            <a:r>
              <a:rPr lang="en-US" sz="1400" dirty="0">
                <a:effectLst/>
                <a:latin typeface="Helvetica" panose="020B0604020202020204" pitchFamily="34" charset="0"/>
                <a:ea typeface="Calibri" panose="020F0502020204030204" pitchFamily="34" charset="0"/>
                <a:cs typeface="Times New Roman" panose="02020603050405020304" pitchFamily="18" charset="0"/>
              </a:rPr>
              <a:t>What is the first thing you should do when you get to the house (ask for their fire safety plan. If they don’t have one, make sure you can identify two exits from each room</a:t>
            </a:r>
          </a:p>
          <a:p>
            <a:pPr marL="0" lvl="0" indent="0">
              <a:lnSpc>
                <a:spcPct val="106000"/>
              </a:lnSpc>
              <a:spcAft>
                <a:spcPts val="800"/>
              </a:spcAft>
              <a:buFont typeface="Wingdings" panose="05000000000000000000" pitchFamily="2" charset="2"/>
              <a:buNone/>
            </a:pPr>
            <a:endParaRPr lang="en-US" sz="1400" dirty="0">
              <a:effectLst/>
              <a:latin typeface="Helvetica" panose="020B0604020202020204" pitchFamily="34" charset="0"/>
              <a:ea typeface="Calibri" panose="020F0502020204030204" pitchFamily="34" charset="0"/>
              <a:cs typeface="Times New Roman" panose="02020603050405020304" pitchFamily="18" charset="0"/>
            </a:endParaRPr>
          </a:p>
          <a:p>
            <a:pPr marL="285750" lvl="0" indent="-285750">
              <a:lnSpc>
                <a:spcPct val="106000"/>
              </a:lnSpc>
              <a:spcAft>
                <a:spcPts val="800"/>
              </a:spcAft>
              <a:buFont typeface="Wingdings" panose="05000000000000000000" pitchFamily="2" charset="2"/>
              <a:buChar char="Ø"/>
            </a:pPr>
            <a:r>
              <a:rPr lang="en-US" sz="1400" dirty="0">
                <a:effectLst/>
                <a:latin typeface="Helvetica" panose="020B0604020202020204" pitchFamily="34" charset="0"/>
                <a:ea typeface="Calibri" panose="020F0502020204030204" pitchFamily="34" charset="0"/>
                <a:cs typeface="Times New Roman" panose="02020603050405020304" pitchFamily="18" charset="0"/>
              </a:rPr>
              <a:t>What are some other things you need to do to be fire safe as a babysitter? (get the parents contact number and one other emergency number, make sure there are no matches or lighters laying around, check for fire hazards, keep children away from the stove…..</a:t>
            </a:r>
          </a:p>
          <a:p>
            <a:pPr marL="0" lvl="0" indent="0">
              <a:lnSpc>
                <a:spcPct val="106000"/>
              </a:lnSpc>
              <a:spcAft>
                <a:spcPts val="800"/>
              </a:spcAft>
              <a:buFont typeface="Wingdings" panose="05000000000000000000" pitchFamily="2" charset="2"/>
              <a:buNone/>
            </a:pPr>
            <a:endParaRPr lang="en-US" sz="1800" dirty="0">
              <a:effectLst/>
              <a:latin typeface="Helvetica"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6683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6000"/>
              </a:lnSpc>
              <a:spcAft>
                <a:spcPts val="800"/>
              </a:spcAft>
              <a:buFont typeface="Wingdings" panose="05000000000000000000" pitchFamily="2" charset="2"/>
              <a:buChar char=""/>
            </a:pPr>
            <a:endParaRPr lang="en-CA" sz="1800" dirty="0">
              <a:effectLst/>
              <a:latin typeface="Helvetica"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5241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6000"/>
              </a:lnSpc>
              <a:spcAft>
                <a:spcPts val="800"/>
              </a:spcAft>
              <a:buFont typeface="Wingdings" panose="05000000000000000000" pitchFamily="2" charset="2"/>
              <a:buChar char=""/>
            </a:pPr>
            <a:r>
              <a:rPr lang="en-US" sz="1800" dirty="0">
                <a:effectLst/>
                <a:latin typeface="Helvetica" panose="020B0604020202020204" pitchFamily="34" charset="0"/>
                <a:ea typeface="Calibri" panose="020F0502020204030204" pitchFamily="34" charset="0"/>
                <a:cs typeface="Times New Roman" panose="02020603050405020304" pitchFamily="18" charset="0"/>
              </a:rPr>
              <a:t>What are some of the holiday safety hazards you saw in this video? (write these on the board)</a:t>
            </a:r>
          </a:p>
          <a:p>
            <a:pPr marL="342900" lvl="0" indent="-342900">
              <a:lnSpc>
                <a:spcPct val="106000"/>
              </a:lnSpc>
              <a:spcAft>
                <a:spcPts val="800"/>
              </a:spcAft>
              <a:buFont typeface="Wingdings" panose="05000000000000000000" pitchFamily="2" charset="2"/>
              <a:buChar char=""/>
            </a:pPr>
            <a:r>
              <a:rPr lang="en-US" sz="1800" dirty="0">
                <a:effectLst/>
                <a:latin typeface="Helvetica" panose="020B0604020202020204" pitchFamily="34" charset="0"/>
                <a:ea typeface="Calibri" panose="020F0502020204030204" pitchFamily="34" charset="0"/>
                <a:cs typeface="Times New Roman" panose="02020603050405020304" pitchFamily="18" charset="0"/>
              </a:rPr>
              <a:t>How can these hazards be prevented?</a:t>
            </a:r>
          </a:p>
          <a:p>
            <a:pPr marL="342900" lvl="0" indent="-342900">
              <a:lnSpc>
                <a:spcPct val="106000"/>
              </a:lnSpc>
              <a:spcAft>
                <a:spcPts val="800"/>
              </a:spcAft>
              <a:buFont typeface="Wingdings" panose="05000000000000000000" pitchFamily="2" charset="2"/>
              <a:buChar char=""/>
            </a:pPr>
            <a:endParaRPr lang="en-CA" sz="1800" dirty="0">
              <a:effectLst/>
              <a:latin typeface="Helvetica"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2510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4136A-38F6-4DE9-8D3E-478C58AAAE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5EFC4C05-5B74-4345-9264-BEF3934AE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53132F3C-E0B0-47B1-B67D-940D1C8931A7}"/>
              </a:ext>
            </a:extLst>
          </p:cNvPr>
          <p:cNvSpPr>
            <a:spLocks noGrp="1"/>
          </p:cNvSpPr>
          <p:nvPr>
            <p:ph type="dt" sz="half" idx="10"/>
          </p:nvPr>
        </p:nvSpPr>
        <p:spPr/>
        <p:txBody>
          <a:bodyPr/>
          <a:lstStyle/>
          <a:p>
            <a:fld id="{A3F8F5EA-BC8E-4492-B7E3-7D8D035A0014}" type="datetimeFigureOut">
              <a:rPr lang="en-NZ" smtClean="0"/>
              <a:t>22/11/2022</a:t>
            </a:fld>
            <a:endParaRPr lang="en-NZ"/>
          </a:p>
        </p:txBody>
      </p:sp>
      <p:sp>
        <p:nvSpPr>
          <p:cNvPr id="5" name="Footer Placeholder 4">
            <a:extLst>
              <a:ext uri="{FF2B5EF4-FFF2-40B4-BE49-F238E27FC236}">
                <a16:creationId xmlns:a16="http://schemas.microsoft.com/office/drawing/2014/main" id="{8143B993-E6FD-4236-A9C5-C892F08507E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CADD4B01-11B9-4CC1-A6FF-939A4744B349}"/>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2201924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63DEE-2823-43F2-9491-D2181E572DE9}"/>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6695DD97-D2F1-4C62-B613-F4BCD64600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CD9E25E-3B35-42B8-8F69-B3460B71C9D9}"/>
              </a:ext>
            </a:extLst>
          </p:cNvPr>
          <p:cNvSpPr>
            <a:spLocks noGrp="1"/>
          </p:cNvSpPr>
          <p:nvPr>
            <p:ph type="dt" sz="half" idx="10"/>
          </p:nvPr>
        </p:nvSpPr>
        <p:spPr/>
        <p:txBody>
          <a:bodyPr/>
          <a:lstStyle/>
          <a:p>
            <a:fld id="{A3F8F5EA-BC8E-4492-B7E3-7D8D035A0014}" type="datetimeFigureOut">
              <a:rPr lang="en-NZ" smtClean="0"/>
              <a:t>22/11/2022</a:t>
            </a:fld>
            <a:endParaRPr lang="en-NZ"/>
          </a:p>
        </p:txBody>
      </p:sp>
      <p:sp>
        <p:nvSpPr>
          <p:cNvPr id="5" name="Footer Placeholder 4">
            <a:extLst>
              <a:ext uri="{FF2B5EF4-FFF2-40B4-BE49-F238E27FC236}">
                <a16:creationId xmlns:a16="http://schemas.microsoft.com/office/drawing/2014/main" id="{8160BB8F-D0A1-4F9D-833C-F46D8645F05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07D5395-AA6F-4276-B88E-AD0EE3D7C38D}"/>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820197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1BCC03-865B-4682-BDB9-B7A014064F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6DB421EE-908E-4DC9-A949-CC9E0AA536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0C38B62E-67CE-49FA-8575-9BA814441825}"/>
              </a:ext>
            </a:extLst>
          </p:cNvPr>
          <p:cNvSpPr>
            <a:spLocks noGrp="1"/>
          </p:cNvSpPr>
          <p:nvPr>
            <p:ph type="dt" sz="half" idx="10"/>
          </p:nvPr>
        </p:nvSpPr>
        <p:spPr/>
        <p:txBody>
          <a:bodyPr/>
          <a:lstStyle/>
          <a:p>
            <a:fld id="{A3F8F5EA-BC8E-4492-B7E3-7D8D035A0014}" type="datetimeFigureOut">
              <a:rPr lang="en-NZ" smtClean="0"/>
              <a:t>22/11/2022</a:t>
            </a:fld>
            <a:endParaRPr lang="en-NZ"/>
          </a:p>
        </p:txBody>
      </p:sp>
      <p:sp>
        <p:nvSpPr>
          <p:cNvPr id="5" name="Footer Placeholder 4">
            <a:extLst>
              <a:ext uri="{FF2B5EF4-FFF2-40B4-BE49-F238E27FC236}">
                <a16:creationId xmlns:a16="http://schemas.microsoft.com/office/drawing/2014/main" id="{2A3ADA9D-182C-42C2-B4EA-2ADD8968882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A0BFF28-ED0F-401D-8AFD-BA8ADC2AAE5B}"/>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4042281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37A4-4BEF-4155-B564-B1FC7690ED61}"/>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42180816-7E5A-4018-9935-B2D2F85B81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88AEE0B-01A9-4856-AD10-2D222EEF608B}"/>
              </a:ext>
            </a:extLst>
          </p:cNvPr>
          <p:cNvSpPr>
            <a:spLocks noGrp="1"/>
          </p:cNvSpPr>
          <p:nvPr>
            <p:ph type="dt" sz="half" idx="10"/>
          </p:nvPr>
        </p:nvSpPr>
        <p:spPr/>
        <p:txBody>
          <a:bodyPr/>
          <a:lstStyle/>
          <a:p>
            <a:fld id="{A3F8F5EA-BC8E-4492-B7E3-7D8D035A0014}" type="datetimeFigureOut">
              <a:rPr lang="en-NZ" smtClean="0"/>
              <a:t>22/11/2022</a:t>
            </a:fld>
            <a:endParaRPr lang="en-NZ"/>
          </a:p>
        </p:txBody>
      </p:sp>
      <p:sp>
        <p:nvSpPr>
          <p:cNvPr id="5" name="Footer Placeholder 4">
            <a:extLst>
              <a:ext uri="{FF2B5EF4-FFF2-40B4-BE49-F238E27FC236}">
                <a16:creationId xmlns:a16="http://schemas.microsoft.com/office/drawing/2014/main" id="{E81EFA86-7DEE-481D-B33B-38ED14EDF167}"/>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337513C-17D5-49C3-84C5-D003AFABC503}"/>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2786432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626EF-C067-465F-9196-0C86AA1E16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EDEE26E0-0E46-4BB9-A72E-D5C1A798E8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58E71D-D6BB-4215-8C26-43CB139D7678}"/>
              </a:ext>
            </a:extLst>
          </p:cNvPr>
          <p:cNvSpPr>
            <a:spLocks noGrp="1"/>
          </p:cNvSpPr>
          <p:nvPr>
            <p:ph type="dt" sz="half" idx="10"/>
          </p:nvPr>
        </p:nvSpPr>
        <p:spPr/>
        <p:txBody>
          <a:bodyPr/>
          <a:lstStyle/>
          <a:p>
            <a:fld id="{A3F8F5EA-BC8E-4492-B7E3-7D8D035A0014}" type="datetimeFigureOut">
              <a:rPr lang="en-NZ" smtClean="0"/>
              <a:t>22/11/2022</a:t>
            </a:fld>
            <a:endParaRPr lang="en-NZ"/>
          </a:p>
        </p:txBody>
      </p:sp>
      <p:sp>
        <p:nvSpPr>
          <p:cNvPr id="5" name="Footer Placeholder 4">
            <a:extLst>
              <a:ext uri="{FF2B5EF4-FFF2-40B4-BE49-F238E27FC236}">
                <a16:creationId xmlns:a16="http://schemas.microsoft.com/office/drawing/2014/main" id="{D69F0F1C-E677-4E17-A727-04A1D66DEFE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8791429-915E-47A2-9DA0-1F76BFC29EC9}"/>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4028952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7CCA1-E080-47E5-BA11-32B6B09201E8}"/>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2FE48ACA-4E73-4843-90E5-C56B335962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140B12D2-111C-4278-9E91-D8E7F57FE7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DF8B85ED-93A2-4A08-B93D-E711C58AE6C8}"/>
              </a:ext>
            </a:extLst>
          </p:cNvPr>
          <p:cNvSpPr>
            <a:spLocks noGrp="1"/>
          </p:cNvSpPr>
          <p:nvPr>
            <p:ph type="dt" sz="half" idx="10"/>
          </p:nvPr>
        </p:nvSpPr>
        <p:spPr/>
        <p:txBody>
          <a:bodyPr/>
          <a:lstStyle/>
          <a:p>
            <a:fld id="{A3F8F5EA-BC8E-4492-B7E3-7D8D035A0014}" type="datetimeFigureOut">
              <a:rPr lang="en-NZ" smtClean="0"/>
              <a:t>22/11/2022</a:t>
            </a:fld>
            <a:endParaRPr lang="en-NZ"/>
          </a:p>
        </p:txBody>
      </p:sp>
      <p:sp>
        <p:nvSpPr>
          <p:cNvPr id="6" name="Footer Placeholder 5">
            <a:extLst>
              <a:ext uri="{FF2B5EF4-FFF2-40B4-BE49-F238E27FC236}">
                <a16:creationId xmlns:a16="http://schemas.microsoft.com/office/drawing/2014/main" id="{FA560FA6-73F5-4A65-A1E4-46904A5AFE80}"/>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D383C46A-81F4-4D1D-A0B8-18551D94637F}"/>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1781157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E96FD-8523-44FA-B929-0F3E8C107B1E}"/>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0229B094-BC5F-4146-AF2E-FBA86B24E5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302922-159D-4A29-8C2E-2A41CDC6C6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04C2EA4C-5441-46FD-86ED-A8E3EB3D07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A8B9B5-C830-4402-84DA-64BCE6C7B2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00EE1B72-AE22-42E0-B6BE-E185E6997C37}"/>
              </a:ext>
            </a:extLst>
          </p:cNvPr>
          <p:cNvSpPr>
            <a:spLocks noGrp="1"/>
          </p:cNvSpPr>
          <p:nvPr>
            <p:ph type="dt" sz="half" idx="10"/>
          </p:nvPr>
        </p:nvSpPr>
        <p:spPr/>
        <p:txBody>
          <a:bodyPr/>
          <a:lstStyle/>
          <a:p>
            <a:fld id="{A3F8F5EA-BC8E-4492-B7E3-7D8D035A0014}" type="datetimeFigureOut">
              <a:rPr lang="en-NZ" smtClean="0"/>
              <a:t>22/11/2022</a:t>
            </a:fld>
            <a:endParaRPr lang="en-NZ"/>
          </a:p>
        </p:txBody>
      </p:sp>
      <p:sp>
        <p:nvSpPr>
          <p:cNvPr id="8" name="Footer Placeholder 7">
            <a:extLst>
              <a:ext uri="{FF2B5EF4-FFF2-40B4-BE49-F238E27FC236}">
                <a16:creationId xmlns:a16="http://schemas.microsoft.com/office/drawing/2014/main" id="{BF565A7F-38FC-4F2D-834A-16E36A6CEFCE}"/>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EDB71E2F-601C-4FC4-8E44-4001C5B47DE9}"/>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477895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BB1EB-39EB-4BF7-956C-A5BB4D05D2FE}"/>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799F91A4-5948-4AF4-9CC8-ACE5A957C8BC}"/>
              </a:ext>
            </a:extLst>
          </p:cNvPr>
          <p:cNvSpPr>
            <a:spLocks noGrp="1"/>
          </p:cNvSpPr>
          <p:nvPr>
            <p:ph type="dt" sz="half" idx="10"/>
          </p:nvPr>
        </p:nvSpPr>
        <p:spPr/>
        <p:txBody>
          <a:bodyPr/>
          <a:lstStyle/>
          <a:p>
            <a:fld id="{A3F8F5EA-BC8E-4492-B7E3-7D8D035A0014}" type="datetimeFigureOut">
              <a:rPr lang="en-NZ" smtClean="0"/>
              <a:t>22/11/2022</a:t>
            </a:fld>
            <a:endParaRPr lang="en-NZ"/>
          </a:p>
        </p:txBody>
      </p:sp>
      <p:sp>
        <p:nvSpPr>
          <p:cNvPr id="4" name="Footer Placeholder 3">
            <a:extLst>
              <a:ext uri="{FF2B5EF4-FFF2-40B4-BE49-F238E27FC236}">
                <a16:creationId xmlns:a16="http://schemas.microsoft.com/office/drawing/2014/main" id="{FAC0222D-838F-4D91-A874-3D33CE3BEC6D}"/>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BE874B2A-B862-4EFD-8117-500D09EA738F}"/>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2711726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C71DF0-F475-4C2A-8DE6-94DDC9846EA6}"/>
              </a:ext>
            </a:extLst>
          </p:cNvPr>
          <p:cNvSpPr>
            <a:spLocks noGrp="1"/>
          </p:cNvSpPr>
          <p:nvPr>
            <p:ph type="dt" sz="half" idx="10"/>
          </p:nvPr>
        </p:nvSpPr>
        <p:spPr/>
        <p:txBody>
          <a:bodyPr/>
          <a:lstStyle/>
          <a:p>
            <a:fld id="{A3F8F5EA-BC8E-4492-B7E3-7D8D035A0014}" type="datetimeFigureOut">
              <a:rPr lang="en-NZ" smtClean="0"/>
              <a:t>22/11/2022</a:t>
            </a:fld>
            <a:endParaRPr lang="en-NZ"/>
          </a:p>
        </p:txBody>
      </p:sp>
      <p:sp>
        <p:nvSpPr>
          <p:cNvPr id="3" name="Footer Placeholder 2">
            <a:extLst>
              <a:ext uri="{FF2B5EF4-FFF2-40B4-BE49-F238E27FC236}">
                <a16:creationId xmlns:a16="http://schemas.microsoft.com/office/drawing/2014/main" id="{11ADA19E-2E85-44A0-AF17-2B4671538D24}"/>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78D56AB6-4B25-4206-95B6-5AB5C5C539BD}"/>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993521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75AC8-E26D-47A4-87A1-F9984F3E62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C092F148-A234-41D7-A3B3-4FEB3E27BD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0A777DAE-64CC-484D-92EB-875166F99C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79C376-1A31-4BFE-814B-226B6572C0EE}"/>
              </a:ext>
            </a:extLst>
          </p:cNvPr>
          <p:cNvSpPr>
            <a:spLocks noGrp="1"/>
          </p:cNvSpPr>
          <p:nvPr>
            <p:ph type="dt" sz="half" idx="10"/>
          </p:nvPr>
        </p:nvSpPr>
        <p:spPr/>
        <p:txBody>
          <a:bodyPr/>
          <a:lstStyle/>
          <a:p>
            <a:fld id="{A3F8F5EA-BC8E-4492-B7E3-7D8D035A0014}" type="datetimeFigureOut">
              <a:rPr lang="en-NZ" smtClean="0"/>
              <a:t>22/11/2022</a:t>
            </a:fld>
            <a:endParaRPr lang="en-NZ"/>
          </a:p>
        </p:txBody>
      </p:sp>
      <p:sp>
        <p:nvSpPr>
          <p:cNvPr id="6" name="Footer Placeholder 5">
            <a:extLst>
              <a:ext uri="{FF2B5EF4-FFF2-40B4-BE49-F238E27FC236}">
                <a16:creationId xmlns:a16="http://schemas.microsoft.com/office/drawing/2014/main" id="{CE4F07B9-5787-4DB3-A2D0-774A90E43617}"/>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F23B7875-DB38-4832-8452-E36662A6ED07}"/>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258262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F3EAD-D562-45FB-9646-65B36C2062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12F6D7AA-9758-46B3-9BCC-2559EFCDF0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300D80FD-A305-49D9-8293-90C155BCD5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050DA8-9083-4023-82C4-DA62C1101CC4}"/>
              </a:ext>
            </a:extLst>
          </p:cNvPr>
          <p:cNvSpPr>
            <a:spLocks noGrp="1"/>
          </p:cNvSpPr>
          <p:nvPr>
            <p:ph type="dt" sz="half" idx="10"/>
          </p:nvPr>
        </p:nvSpPr>
        <p:spPr/>
        <p:txBody>
          <a:bodyPr/>
          <a:lstStyle/>
          <a:p>
            <a:fld id="{A3F8F5EA-BC8E-4492-B7E3-7D8D035A0014}" type="datetimeFigureOut">
              <a:rPr lang="en-NZ" smtClean="0"/>
              <a:t>22/11/2022</a:t>
            </a:fld>
            <a:endParaRPr lang="en-NZ"/>
          </a:p>
        </p:txBody>
      </p:sp>
      <p:sp>
        <p:nvSpPr>
          <p:cNvPr id="6" name="Footer Placeholder 5">
            <a:extLst>
              <a:ext uri="{FF2B5EF4-FFF2-40B4-BE49-F238E27FC236}">
                <a16:creationId xmlns:a16="http://schemas.microsoft.com/office/drawing/2014/main" id="{451C8802-A075-4A00-AB56-DA67A2043266}"/>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0A639168-AAA4-40E7-98A6-340855657FBB}"/>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3457142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30F7F8-15AB-4C75-B203-C3F970F8E1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4737DA95-1D16-40C9-A5F9-46CA467BFA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2F3FF72-B0FC-4BFD-B0CA-EC34B92CCC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8F5EA-BC8E-4492-B7E3-7D8D035A0014}" type="datetimeFigureOut">
              <a:rPr lang="en-NZ" smtClean="0"/>
              <a:t>22/11/2022</a:t>
            </a:fld>
            <a:endParaRPr lang="en-NZ"/>
          </a:p>
        </p:txBody>
      </p:sp>
      <p:sp>
        <p:nvSpPr>
          <p:cNvPr id="5" name="Footer Placeholder 4">
            <a:extLst>
              <a:ext uri="{FF2B5EF4-FFF2-40B4-BE49-F238E27FC236}">
                <a16:creationId xmlns:a16="http://schemas.microsoft.com/office/drawing/2014/main" id="{0570B31F-99DA-4996-BBEB-08D417A981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AF333CA5-1E30-4BA1-BD5E-32829BC7F2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434942-AB4A-4931-89CB-BE5C76074FEA}" type="slidenum">
              <a:rPr lang="en-NZ" smtClean="0"/>
              <a:t>‹#›</a:t>
            </a:fld>
            <a:endParaRPr lang="en-NZ"/>
          </a:p>
        </p:txBody>
      </p:sp>
    </p:spTree>
    <p:extLst>
      <p:ext uri="{BB962C8B-B14F-4D97-AF65-F5344CB8AC3E}">
        <p14:creationId xmlns:p14="http://schemas.microsoft.com/office/powerpoint/2010/main" val="747371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youtube.com/watch?v=hV9qvjnYZ2I"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2.bin"/><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youtube.com/watch?v=C1m5jDrCK9I" TargetMode="External"/><Relationship Id="rId5" Type="http://schemas.openxmlformats.org/officeDocument/2006/relationships/image" Target="../media/image6.png"/><Relationship Id="rId4" Type="http://schemas.openxmlformats.org/officeDocument/2006/relationships/image" Target="../media/image7.wmf"/></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2.bin"/><Relationship Id="rId7" Type="http://schemas.openxmlformats.org/officeDocument/2006/relationships/hyperlink" Target="https://www.youtube.com/watch?v=PD-neQLLsW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3.bin"/><Relationship Id="rId7" Type="http://schemas.openxmlformats.org/officeDocument/2006/relationships/hyperlink" Target="https://www.youtube.com/watch?v=ooVWRuCkG7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v</a:t>
            </a:r>
          </a:p>
        </p:txBody>
      </p:sp>
      <p:pic>
        <p:nvPicPr>
          <p:cNvPr id="8" name="Content Placeholder 7" descr="Repair Team Sasquatch">
            <a:extLst>
              <a:ext uri="{FF2B5EF4-FFF2-40B4-BE49-F238E27FC236}">
                <a16:creationId xmlns:a16="http://schemas.microsoft.com/office/drawing/2014/main" id="{08E6116F-1581-6C27-C092-8D59F0CF6D3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05890" y="2434653"/>
            <a:ext cx="1083921" cy="1083921"/>
          </a:xfrm>
        </p:spPr>
      </p:pic>
      <p:pic>
        <p:nvPicPr>
          <p:cNvPr id="4" name="Picture 3"/>
          <p:cNvPicPr>
            <a:picLocks noChangeAspect="1"/>
          </p:cNvPicPr>
          <p:nvPr/>
        </p:nvPicPr>
        <p:blipFill>
          <a:blip r:embed="rId4"/>
          <a:stretch>
            <a:fillRect/>
          </a:stretch>
        </p:blipFill>
        <p:spPr>
          <a:xfrm>
            <a:off x="0" y="0"/>
            <a:ext cx="12192000" cy="6858000"/>
          </a:xfrm>
          <a:prstGeom prst="rect">
            <a:avLst/>
          </a:prstGeom>
        </p:spPr>
      </p:pic>
      <p:sp>
        <p:nvSpPr>
          <p:cNvPr id="12" name="Rectangle 11"/>
          <p:cNvSpPr/>
          <p:nvPr/>
        </p:nvSpPr>
        <p:spPr>
          <a:xfrm>
            <a:off x="1628775" y="1600200"/>
            <a:ext cx="8705850" cy="4000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4"/>
          <a:srcRect l="41622" t="55989" r="40379" b="30499"/>
          <a:stretch/>
        </p:blipFill>
        <p:spPr>
          <a:xfrm>
            <a:off x="0" y="6025895"/>
            <a:ext cx="7501128" cy="832105"/>
          </a:xfrm>
          <a:prstGeom prst="rect">
            <a:avLst/>
          </a:prstGeom>
        </p:spPr>
      </p:pic>
      <p:pic>
        <p:nvPicPr>
          <p:cNvPr id="6" name="Picture 5"/>
          <p:cNvPicPr>
            <a:picLocks noChangeAspect="1"/>
          </p:cNvPicPr>
          <p:nvPr/>
        </p:nvPicPr>
        <p:blipFill rotWithShape="1">
          <a:blip r:embed="rId4"/>
          <a:srcRect l="41622" t="55989" r="15531" b="30499"/>
          <a:stretch/>
        </p:blipFill>
        <p:spPr>
          <a:xfrm>
            <a:off x="7501128" y="6028041"/>
            <a:ext cx="4690872" cy="832105"/>
          </a:xfrm>
          <a:prstGeom prst="rect">
            <a:avLst/>
          </a:prstGeom>
        </p:spPr>
      </p:pic>
      <p:sp>
        <p:nvSpPr>
          <p:cNvPr id="14" name="TextBox 13"/>
          <p:cNvSpPr txBox="1"/>
          <p:nvPr/>
        </p:nvSpPr>
        <p:spPr>
          <a:xfrm>
            <a:off x="5981700" y="1883252"/>
            <a:ext cx="5606095" cy="1384995"/>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F497D"/>
                </a:solidFill>
                <a:effectLst/>
                <a:uLnTx/>
                <a:uFillTx/>
                <a:latin typeface="Helvetica 65 Medium" panose="020B0500000000000000"/>
                <a:ea typeface="+mn-ea"/>
                <a:cs typeface="Times New Roman" panose="02020603050405020304" pitchFamily="18" charset="0"/>
              </a:rPr>
              <a:t>Fire Safety Course</a:t>
            </a:r>
          </a:p>
          <a:p>
            <a:pPr marL="0" marR="0" lvl="0" indent="0" algn="l" defTabSz="342900" rtl="0" eaLnBrk="1" fontAlgn="auto" latinLnBrk="0" hangingPunct="1">
              <a:lnSpc>
                <a:spcPct val="100000"/>
              </a:lnSpc>
              <a:spcBef>
                <a:spcPts val="0"/>
              </a:spcBef>
              <a:spcAft>
                <a:spcPts val="0"/>
              </a:spcAft>
              <a:buClrTx/>
              <a:buSzTx/>
              <a:buFontTx/>
              <a:buNone/>
              <a:tabLst/>
              <a:defRPr/>
            </a:pPr>
            <a:r>
              <a:rPr lang="en-US" sz="2800" b="1" dirty="0">
                <a:solidFill>
                  <a:srgbClr val="1F497D"/>
                </a:solidFill>
                <a:latin typeface="Helvetica 65 Medium" panose="020B0500000000000000"/>
                <a:cs typeface="Times New Roman" panose="02020603050405020304" pitchFamily="18" charset="0"/>
              </a:rPr>
              <a:t>Kitchen</a:t>
            </a:r>
            <a:r>
              <a:rPr lang="en-US" sz="2800" b="1">
                <a:solidFill>
                  <a:srgbClr val="1F497D"/>
                </a:solidFill>
                <a:latin typeface="Helvetica 65 Medium" panose="020B0500000000000000"/>
                <a:cs typeface="Times New Roman" panose="02020603050405020304" pitchFamily="18" charset="0"/>
              </a:rPr>
              <a:t>, Holiday </a:t>
            </a:r>
            <a:r>
              <a:rPr lang="en-US" sz="2800" b="1" dirty="0">
                <a:solidFill>
                  <a:srgbClr val="1F497D"/>
                </a:solidFill>
                <a:latin typeface="Helvetica 65 Medium" panose="020B0500000000000000"/>
                <a:cs typeface="Times New Roman" panose="02020603050405020304" pitchFamily="18" charset="0"/>
              </a:rPr>
              <a:t>and Babysitting Safety: Grades 7-9</a:t>
            </a:r>
            <a:endParaRPr kumimoji="0" lang="en-US" sz="2800" b="1" i="0" u="none" strike="noStrike" kern="1200" cap="none" spc="0" normalizeH="0" baseline="0" noProof="0" dirty="0">
              <a:ln>
                <a:noFill/>
              </a:ln>
              <a:solidFill>
                <a:srgbClr val="1F497D"/>
              </a:solidFill>
              <a:effectLst/>
              <a:uLnTx/>
              <a:uFillTx/>
              <a:latin typeface="Helvetica 65 Medium" panose="020B0500000000000000"/>
              <a:ea typeface="+mn-ea"/>
              <a:cs typeface="Times New Roman" panose="02020603050405020304" pitchFamily="18" charset="0"/>
            </a:endParaRPr>
          </a:p>
        </p:txBody>
      </p:sp>
      <p:sp>
        <p:nvSpPr>
          <p:cNvPr id="9" name="TextBox 8">
            <a:extLst>
              <a:ext uri="{FF2B5EF4-FFF2-40B4-BE49-F238E27FC236}">
                <a16:creationId xmlns:a16="http://schemas.microsoft.com/office/drawing/2014/main" id="{A0304797-4CBD-455C-99CA-3FC43DEA8A87}"/>
              </a:ext>
            </a:extLst>
          </p:cNvPr>
          <p:cNvSpPr txBox="1"/>
          <p:nvPr/>
        </p:nvSpPr>
        <p:spPr>
          <a:xfrm>
            <a:off x="6212648" y="3349387"/>
            <a:ext cx="353949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0" i="0" u="none" strike="noStrike" kern="1200" cap="none" spc="0" normalizeH="0" baseline="0" noProof="0" dirty="0">
                <a:ln>
                  <a:noFill/>
                </a:ln>
                <a:solidFill>
                  <a:srgbClr val="044E77"/>
                </a:solidFill>
                <a:effectLst/>
                <a:uLnTx/>
                <a:uFillTx/>
                <a:latin typeface="Helvetica 65 Medium" panose="020B0500000000000000" pitchFamily="34" charset="0"/>
                <a:ea typeface="+mn-ea"/>
                <a:cs typeface="+mn-cs"/>
              </a:rPr>
              <a:t>First Nations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0" i="0" u="none" strike="noStrike" kern="1200" cap="none" spc="0" normalizeH="0" baseline="0" noProof="0" dirty="0">
                <a:ln>
                  <a:noFill/>
                </a:ln>
                <a:solidFill>
                  <a:srgbClr val="044E77"/>
                </a:solidFill>
                <a:effectLst/>
                <a:uLnTx/>
                <a:uFillTx/>
                <a:latin typeface="Helvetica 65 Medium" panose="020B0500000000000000" pitchFamily="34" charset="0"/>
                <a:ea typeface="+mn-ea"/>
                <a:cs typeface="+mn-cs"/>
              </a:rPr>
              <a:t>Technical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0" i="0" u="none" strike="noStrike" kern="1200" cap="none" spc="0" normalizeH="0" baseline="0" noProof="0" dirty="0">
                <a:ln>
                  <a:noFill/>
                </a:ln>
                <a:solidFill>
                  <a:srgbClr val="044E77"/>
                </a:solidFill>
                <a:effectLst/>
                <a:uLnTx/>
                <a:uFillTx/>
                <a:latin typeface="Helvetica 65 Medium" panose="020B0500000000000000" pitchFamily="34" charset="0"/>
                <a:ea typeface="+mn-ea"/>
                <a:cs typeface="+mn-cs"/>
              </a:rPr>
              <a:t>Advisory Group Inc.</a:t>
            </a:r>
          </a:p>
        </p:txBody>
      </p:sp>
      <p:graphicFrame>
        <p:nvGraphicFramePr>
          <p:cNvPr id="11" name="Object 10">
            <a:extLst>
              <a:ext uri="{FF2B5EF4-FFF2-40B4-BE49-F238E27FC236}">
                <a16:creationId xmlns:a16="http://schemas.microsoft.com/office/drawing/2014/main" id="{5517C159-77FD-490A-AC8A-5A7067755C33}"/>
              </a:ext>
            </a:extLst>
          </p:cNvPr>
          <p:cNvGraphicFramePr>
            <a:graphicFrameLocks noChangeAspect="1"/>
          </p:cNvGraphicFramePr>
          <p:nvPr>
            <p:extLst>
              <p:ext uri="{D42A27DB-BD31-4B8C-83A1-F6EECF244321}">
                <p14:modId xmlns:p14="http://schemas.microsoft.com/office/powerpoint/2010/main" val="3918428602"/>
              </p:ext>
            </p:extLst>
          </p:nvPr>
        </p:nvGraphicFramePr>
        <p:xfrm>
          <a:off x="2539208" y="1847512"/>
          <a:ext cx="3239021" cy="3410288"/>
        </p:xfrm>
        <a:graphic>
          <a:graphicData uri="http://schemas.openxmlformats.org/presentationml/2006/ole">
            <mc:AlternateContent xmlns:mc="http://schemas.openxmlformats.org/markup-compatibility/2006">
              <mc:Choice xmlns:v="urn:schemas-microsoft-com:vml" Requires="v">
                <p:oleObj r:id="rId5" imgW="10983960" imgH="11669760" progId="">
                  <p:embed/>
                </p:oleObj>
              </mc:Choice>
              <mc:Fallback>
                <p:oleObj r:id="rId5" imgW="10983960" imgH="11669760" progId="">
                  <p:embed/>
                  <p:pic>
                    <p:nvPicPr>
                      <p:cNvPr id="11" name="Object 10">
                        <a:extLst>
                          <a:ext uri="{FF2B5EF4-FFF2-40B4-BE49-F238E27FC236}">
                            <a16:creationId xmlns:a16="http://schemas.microsoft.com/office/drawing/2014/main" id="{5517C159-77FD-490A-AC8A-5A7067755C33}"/>
                          </a:ext>
                        </a:extLst>
                      </p:cNvPr>
                      <p:cNvPicPr/>
                      <p:nvPr/>
                    </p:nvPicPr>
                    <p:blipFill>
                      <a:blip r:embed="rId6"/>
                      <a:stretch>
                        <a:fillRect/>
                      </a:stretch>
                    </p:blipFill>
                    <p:spPr>
                      <a:xfrm>
                        <a:off x="2539208" y="1847512"/>
                        <a:ext cx="3239021" cy="34102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25ED5AF3-F3A7-2D16-1A5F-8344A736DEAE}"/>
              </a:ext>
            </a:extLst>
          </p:cNvPr>
          <p:cNvSpPr/>
          <p:nvPr/>
        </p:nvSpPr>
        <p:spPr>
          <a:xfrm>
            <a:off x="11134630" y="4450482"/>
            <a:ext cx="901319" cy="1280249"/>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Tahoma"/>
              <a:ea typeface="+mn-ea"/>
              <a:cs typeface="Arial"/>
            </a:endParaRPr>
          </a:p>
        </p:txBody>
      </p:sp>
      <p:pic>
        <p:nvPicPr>
          <p:cNvPr id="10" name="Picture 9">
            <a:extLst>
              <a:ext uri="{FF2B5EF4-FFF2-40B4-BE49-F238E27FC236}">
                <a16:creationId xmlns:a16="http://schemas.microsoft.com/office/drawing/2014/main" id="{BEA2CCE9-3C3D-C6EA-BBD8-4E2A65D0369F}"/>
              </a:ext>
            </a:extLst>
          </p:cNvPr>
          <p:cNvPicPr>
            <a:picLocks noChangeAspect="1"/>
          </p:cNvPicPr>
          <p:nvPr/>
        </p:nvPicPr>
        <p:blipFill>
          <a:blip r:embed="rId8"/>
          <a:stretch>
            <a:fillRect/>
          </a:stretch>
        </p:blipFill>
        <p:spPr>
          <a:xfrm>
            <a:off x="287802" y="4895297"/>
            <a:ext cx="901319" cy="848610"/>
          </a:xfrm>
          <a:prstGeom prst="rect">
            <a:avLst/>
          </a:prstGeom>
        </p:spPr>
      </p:pic>
      <p:sp>
        <p:nvSpPr>
          <p:cNvPr id="13" name="Rectangle 12">
            <a:extLst>
              <a:ext uri="{FF2B5EF4-FFF2-40B4-BE49-F238E27FC236}">
                <a16:creationId xmlns:a16="http://schemas.microsoft.com/office/drawing/2014/main" id="{280527EF-E0AD-1FEA-77EB-A0CB96C85986}"/>
              </a:ext>
            </a:extLst>
          </p:cNvPr>
          <p:cNvSpPr/>
          <p:nvPr/>
        </p:nvSpPr>
        <p:spPr>
          <a:xfrm>
            <a:off x="2314824" y="5039749"/>
            <a:ext cx="7795647" cy="934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tx1"/>
                </a:solidFill>
                <a:latin typeface="Helvetica" panose="020B0604020202020204" pitchFamily="34" charset="0"/>
                <a:cs typeface="Helvetica" panose="020B0604020202020204" pitchFamily="34" charset="0"/>
              </a:rPr>
              <a:t>Fire Prevention is Everyone’s Responsibility</a:t>
            </a:r>
            <a:endParaRPr lang="en-CA" sz="2400" i="1"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822926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53815" t="83879" r="39760"/>
          <a:stretch/>
        </p:blipFill>
        <p:spPr>
          <a:xfrm>
            <a:off x="0" y="5908830"/>
            <a:ext cx="12192000" cy="1122864"/>
          </a:xfrm>
          <a:prstGeom prst="rect">
            <a:avLst/>
          </a:prstGeom>
        </p:spPr>
      </p:pic>
      <p:sp>
        <p:nvSpPr>
          <p:cNvPr id="12" name="TextBox 11">
            <a:extLst>
              <a:ext uri="{FF2B5EF4-FFF2-40B4-BE49-F238E27FC236}">
                <a16:creationId xmlns:a16="http://schemas.microsoft.com/office/drawing/2014/main" id="{608546B3-8A3D-41FC-9099-4CDBBE7A6337}"/>
              </a:ext>
            </a:extLst>
          </p:cNvPr>
          <p:cNvSpPr txBox="1"/>
          <p:nvPr/>
        </p:nvSpPr>
        <p:spPr>
          <a:xfrm>
            <a:off x="9884426" y="6120910"/>
            <a:ext cx="1817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white"/>
                </a:solidFill>
                <a:effectLst/>
                <a:uLnTx/>
                <a:uFillTx/>
                <a:latin typeface="Helvetica 65 Medium" panose="020B0500000000000000"/>
                <a:ea typeface="+mn-ea"/>
                <a:cs typeface="+mn-cs"/>
              </a:rPr>
              <a:t>tsag.net</a:t>
            </a:r>
          </a:p>
        </p:txBody>
      </p:sp>
      <p:sp>
        <p:nvSpPr>
          <p:cNvPr id="16" name="Rectangle 15">
            <a:extLst>
              <a:ext uri="{FF2B5EF4-FFF2-40B4-BE49-F238E27FC236}">
                <a16:creationId xmlns:a16="http://schemas.microsoft.com/office/drawing/2014/main" id="{7C9E0CE0-4A77-BB66-0867-B1295DE074F3}"/>
              </a:ext>
            </a:extLst>
          </p:cNvPr>
          <p:cNvSpPr/>
          <p:nvPr/>
        </p:nvSpPr>
        <p:spPr>
          <a:xfrm>
            <a:off x="371475" y="286027"/>
            <a:ext cx="11590218" cy="578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i="0" dirty="0">
                <a:solidFill>
                  <a:srgbClr val="030303"/>
                </a:solidFill>
                <a:effectLst/>
                <a:latin typeface="Comic Sans MS" panose="030F0702030302020204" pitchFamily="66" charset="0"/>
              </a:rPr>
              <a:t>Fire Prevention Week 2020 - Fire Safety in the Kitchen</a:t>
            </a:r>
          </a:p>
        </p:txBody>
      </p:sp>
      <p:sp>
        <p:nvSpPr>
          <p:cNvPr id="2" name="Rectangle 1">
            <a:extLst>
              <a:ext uri="{FF2B5EF4-FFF2-40B4-BE49-F238E27FC236}">
                <a16:creationId xmlns:a16="http://schemas.microsoft.com/office/drawing/2014/main" id="{40DF7826-A255-11ED-3877-D775B7D04CE1}"/>
              </a:ext>
            </a:extLst>
          </p:cNvPr>
          <p:cNvSpPr/>
          <p:nvPr/>
        </p:nvSpPr>
        <p:spPr>
          <a:xfrm>
            <a:off x="1279310" y="4803255"/>
            <a:ext cx="9099029" cy="629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City of Kelowna. (2020, October 2). Fire Prevention Week 2020 – Fire Safety in the Kitchen</a:t>
            </a:r>
          </a:p>
          <a:p>
            <a:pPr algn="ctr"/>
            <a:r>
              <a:rPr lang="en-US" sz="1200" dirty="0">
                <a:solidFill>
                  <a:schemeClr val="tx1"/>
                </a:solidFill>
                <a:latin typeface="Times New Roman" panose="02020603050405020304" pitchFamily="18" charset="0"/>
                <a:cs typeface="Times New Roman" panose="02020603050405020304" pitchFamily="18" charset="0"/>
              </a:rPr>
              <a:t>[Video]. YouTube. https://www.youtube.com/watch?v=hV9qvjnYZ2I</a:t>
            </a:r>
            <a:endParaRPr lang="en-CA" sz="1200" dirty="0">
              <a:solidFill>
                <a:schemeClr val="tx1"/>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26E62A4E-676E-5B48-98F1-CF1372BAC3E0}"/>
              </a:ext>
            </a:extLst>
          </p:cNvPr>
          <p:cNvSpPr/>
          <p:nvPr/>
        </p:nvSpPr>
        <p:spPr>
          <a:xfrm>
            <a:off x="11134630" y="4776302"/>
            <a:ext cx="827063" cy="95442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Tahoma"/>
              <a:ea typeface="+mn-ea"/>
              <a:cs typeface="Arial"/>
            </a:endParaRPr>
          </a:p>
        </p:txBody>
      </p:sp>
      <p:pic>
        <p:nvPicPr>
          <p:cNvPr id="7" name="Picture 6">
            <a:extLst>
              <a:ext uri="{FF2B5EF4-FFF2-40B4-BE49-F238E27FC236}">
                <a16:creationId xmlns:a16="http://schemas.microsoft.com/office/drawing/2014/main" id="{4DC7E077-B08E-644A-7FD0-607E8019F548}"/>
              </a:ext>
            </a:extLst>
          </p:cNvPr>
          <p:cNvPicPr>
            <a:picLocks noChangeAspect="1"/>
          </p:cNvPicPr>
          <p:nvPr/>
        </p:nvPicPr>
        <p:blipFill>
          <a:blip r:embed="rId5"/>
          <a:stretch>
            <a:fillRect/>
          </a:stretch>
        </p:blipFill>
        <p:spPr>
          <a:xfrm>
            <a:off x="287803" y="5019345"/>
            <a:ext cx="769566" cy="724562"/>
          </a:xfrm>
          <a:prstGeom prst="rect">
            <a:avLst/>
          </a:prstGeom>
        </p:spPr>
      </p:pic>
      <p:sp>
        <p:nvSpPr>
          <p:cNvPr id="8" name="Rectangle 7">
            <a:hlinkClick r:id="rId6"/>
            <a:extLst>
              <a:ext uri="{FF2B5EF4-FFF2-40B4-BE49-F238E27FC236}">
                <a16:creationId xmlns:a16="http://schemas.microsoft.com/office/drawing/2014/main" id="{67C1A8E6-494A-962B-63E7-D333BF4D283E}"/>
              </a:ext>
            </a:extLst>
          </p:cNvPr>
          <p:cNvSpPr/>
          <p:nvPr/>
        </p:nvSpPr>
        <p:spPr>
          <a:xfrm>
            <a:off x="2201333" y="864398"/>
            <a:ext cx="7683093" cy="39119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01078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1385FF65-1D0E-4310-8C6A-26A49312E90A}"/>
              </a:ext>
            </a:extLst>
          </p:cNvPr>
          <p:cNvGraphicFramePr>
            <a:graphicFrameLocks noChangeAspect="1"/>
          </p:cNvGraphicFramePr>
          <p:nvPr/>
        </p:nvGraphicFramePr>
        <p:xfrm>
          <a:off x="-50010" y="5381626"/>
          <a:ext cx="12192001" cy="1557147"/>
        </p:xfrm>
        <a:graphic>
          <a:graphicData uri="http://schemas.openxmlformats.org/presentationml/2006/ole">
            <mc:AlternateContent xmlns:mc="http://schemas.openxmlformats.org/markup-compatibility/2006">
              <mc:Choice xmlns:v="urn:schemas-microsoft-com:vml" Requires="v">
                <p:oleObj r:id="rId3" imgW="12698280" imgH="1638000" progId="">
                  <p:embed/>
                </p:oleObj>
              </mc:Choice>
              <mc:Fallback>
                <p:oleObj r:id="rId3" imgW="12698280" imgH="1638000" progId="">
                  <p:embed/>
                  <p:pic>
                    <p:nvPicPr>
                      <p:cNvPr id="11" name="Object 10">
                        <a:extLst>
                          <a:ext uri="{FF2B5EF4-FFF2-40B4-BE49-F238E27FC236}">
                            <a16:creationId xmlns:a16="http://schemas.microsoft.com/office/drawing/2014/main" id="{1385FF65-1D0E-4310-8C6A-26A49312E90A}"/>
                          </a:ext>
                        </a:extLst>
                      </p:cNvPr>
                      <p:cNvPicPr/>
                      <p:nvPr/>
                    </p:nvPicPr>
                    <p:blipFill>
                      <a:blip r:embed="rId4"/>
                      <a:stretch>
                        <a:fillRect/>
                      </a:stretch>
                    </p:blipFill>
                    <p:spPr>
                      <a:xfrm>
                        <a:off x="-50010" y="5381626"/>
                        <a:ext cx="12192001" cy="1557147"/>
                      </a:xfrm>
                      <a:prstGeom prst="rect">
                        <a:avLst/>
                      </a:prstGeom>
                    </p:spPr>
                  </p:pic>
                </p:oleObj>
              </mc:Fallback>
            </mc:AlternateContent>
          </a:graphicData>
        </a:graphic>
      </p:graphicFrame>
      <p:pic>
        <p:nvPicPr>
          <p:cNvPr id="5" name="Picture 4"/>
          <p:cNvPicPr>
            <a:picLocks noChangeAspect="1"/>
          </p:cNvPicPr>
          <p:nvPr/>
        </p:nvPicPr>
        <p:blipFill rotWithShape="1">
          <a:blip r:embed="rId5"/>
          <a:srcRect l="53815" t="83879" r="39760"/>
          <a:stretch/>
        </p:blipFill>
        <p:spPr>
          <a:xfrm>
            <a:off x="0" y="5908830"/>
            <a:ext cx="12192000" cy="1122864"/>
          </a:xfrm>
          <a:prstGeom prst="rect">
            <a:avLst/>
          </a:prstGeom>
        </p:spPr>
      </p:pic>
      <p:sp>
        <p:nvSpPr>
          <p:cNvPr id="12" name="TextBox 11">
            <a:extLst>
              <a:ext uri="{FF2B5EF4-FFF2-40B4-BE49-F238E27FC236}">
                <a16:creationId xmlns:a16="http://schemas.microsoft.com/office/drawing/2014/main" id="{608546B3-8A3D-41FC-9099-4CDBBE7A6337}"/>
              </a:ext>
            </a:extLst>
          </p:cNvPr>
          <p:cNvSpPr txBox="1"/>
          <p:nvPr/>
        </p:nvSpPr>
        <p:spPr>
          <a:xfrm>
            <a:off x="9884426" y="6120910"/>
            <a:ext cx="1817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white"/>
                </a:solidFill>
                <a:effectLst/>
                <a:uLnTx/>
                <a:uFillTx/>
                <a:latin typeface="Helvetica 65 Medium" panose="020B0500000000000000"/>
                <a:ea typeface="+mn-ea"/>
                <a:cs typeface="+mn-cs"/>
              </a:rPr>
              <a:t>tsag.net</a:t>
            </a:r>
          </a:p>
        </p:txBody>
      </p:sp>
      <p:sp>
        <p:nvSpPr>
          <p:cNvPr id="16" name="Rectangle 15">
            <a:extLst>
              <a:ext uri="{FF2B5EF4-FFF2-40B4-BE49-F238E27FC236}">
                <a16:creationId xmlns:a16="http://schemas.microsoft.com/office/drawing/2014/main" id="{7C9E0CE0-4A77-BB66-0867-B1295DE074F3}"/>
              </a:ext>
            </a:extLst>
          </p:cNvPr>
          <p:cNvSpPr/>
          <p:nvPr/>
        </p:nvSpPr>
        <p:spPr>
          <a:xfrm>
            <a:off x="3511968" y="275425"/>
            <a:ext cx="6372458" cy="578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tx1"/>
                </a:solidFill>
                <a:latin typeface="Comic Sans MS" panose="030F0702030302020204" pitchFamily="66" charset="0"/>
              </a:rPr>
              <a:t>Microwave Safety Tips</a:t>
            </a:r>
          </a:p>
        </p:txBody>
      </p:sp>
      <p:sp>
        <p:nvSpPr>
          <p:cNvPr id="3" name="Rectangle 2">
            <a:extLst>
              <a:ext uri="{FF2B5EF4-FFF2-40B4-BE49-F238E27FC236}">
                <a16:creationId xmlns:a16="http://schemas.microsoft.com/office/drawing/2014/main" id="{E302C4FF-3C5C-3D7C-B6A3-D4449BB81027}"/>
              </a:ext>
            </a:extLst>
          </p:cNvPr>
          <p:cNvSpPr/>
          <p:nvPr/>
        </p:nvSpPr>
        <p:spPr>
          <a:xfrm>
            <a:off x="1748852" y="5381626"/>
            <a:ext cx="8694295" cy="439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200000"/>
              </a:lnSpc>
            </a:pP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Wentzville Fire. (2020, October 19). </a:t>
            </a:r>
            <a:r>
              <a:rPr lang="en-US"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Microwave Safety Tips </a:t>
            </a: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[Video]. YouTube. </a:t>
            </a:r>
            <a:r>
              <a:rPr lang="en-US" sz="1200"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https://www.youtube.com/watch?v=C1m5jDrCK9I</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12FE6A20-0657-A5FB-9E5E-CB89929CEF84}"/>
              </a:ext>
            </a:extLst>
          </p:cNvPr>
          <p:cNvSpPr/>
          <p:nvPr/>
        </p:nvSpPr>
        <p:spPr>
          <a:xfrm>
            <a:off x="11134630" y="4776302"/>
            <a:ext cx="827063" cy="954429"/>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Tahoma"/>
              <a:ea typeface="+mn-ea"/>
              <a:cs typeface="Arial"/>
            </a:endParaRPr>
          </a:p>
        </p:txBody>
      </p:sp>
      <p:pic>
        <p:nvPicPr>
          <p:cNvPr id="7" name="Picture 6">
            <a:extLst>
              <a:ext uri="{FF2B5EF4-FFF2-40B4-BE49-F238E27FC236}">
                <a16:creationId xmlns:a16="http://schemas.microsoft.com/office/drawing/2014/main" id="{C40571B4-07A1-F9BF-45D1-DC94AF7229E7}"/>
              </a:ext>
            </a:extLst>
          </p:cNvPr>
          <p:cNvPicPr>
            <a:picLocks noChangeAspect="1"/>
          </p:cNvPicPr>
          <p:nvPr/>
        </p:nvPicPr>
        <p:blipFill>
          <a:blip r:embed="rId8"/>
          <a:stretch>
            <a:fillRect/>
          </a:stretch>
        </p:blipFill>
        <p:spPr>
          <a:xfrm>
            <a:off x="287803" y="5019345"/>
            <a:ext cx="769566" cy="724562"/>
          </a:xfrm>
          <a:prstGeom prst="rect">
            <a:avLst/>
          </a:prstGeom>
        </p:spPr>
      </p:pic>
      <p:sp>
        <p:nvSpPr>
          <p:cNvPr id="8" name="Rectangle 7">
            <a:hlinkClick r:id="rId6"/>
            <a:extLst>
              <a:ext uri="{FF2B5EF4-FFF2-40B4-BE49-F238E27FC236}">
                <a16:creationId xmlns:a16="http://schemas.microsoft.com/office/drawing/2014/main" id="{6912CDF3-2EFF-F42E-7D81-DD91ED809795}"/>
              </a:ext>
            </a:extLst>
          </p:cNvPr>
          <p:cNvSpPr/>
          <p:nvPr/>
        </p:nvSpPr>
        <p:spPr>
          <a:xfrm>
            <a:off x="2015067" y="1018719"/>
            <a:ext cx="7589594" cy="41770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27971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1385FF65-1D0E-4310-8C6A-26A49312E90A}"/>
              </a:ext>
            </a:extLst>
          </p:cNvPr>
          <p:cNvGraphicFramePr>
            <a:graphicFrameLocks noChangeAspect="1"/>
          </p:cNvGraphicFramePr>
          <p:nvPr/>
        </p:nvGraphicFramePr>
        <p:xfrm>
          <a:off x="-50010" y="5381626"/>
          <a:ext cx="12192001" cy="1557147"/>
        </p:xfrm>
        <a:graphic>
          <a:graphicData uri="http://schemas.openxmlformats.org/presentationml/2006/ole">
            <mc:AlternateContent xmlns:mc="http://schemas.openxmlformats.org/markup-compatibility/2006">
              <mc:Choice xmlns:v="urn:schemas-microsoft-com:vml" Requires="v">
                <p:oleObj r:id="rId3" imgW="12698280" imgH="1638000" progId="">
                  <p:embed/>
                </p:oleObj>
              </mc:Choice>
              <mc:Fallback>
                <p:oleObj r:id="rId3" imgW="12698280" imgH="1638000" progId="">
                  <p:embed/>
                  <p:pic>
                    <p:nvPicPr>
                      <p:cNvPr id="11" name="Object 10">
                        <a:extLst>
                          <a:ext uri="{FF2B5EF4-FFF2-40B4-BE49-F238E27FC236}">
                            <a16:creationId xmlns:a16="http://schemas.microsoft.com/office/drawing/2014/main" id="{1385FF65-1D0E-4310-8C6A-26A49312E90A}"/>
                          </a:ext>
                        </a:extLst>
                      </p:cNvPr>
                      <p:cNvPicPr/>
                      <p:nvPr/>
                    </p:nvPicPr>
                    <p:blipFill>
                      <a:blip r:embed="rId4"/>
                      <a:stretch>
                        <a:fillRect/>
                      </a:stretch>
                    </p:blipFill>
                    <p:spPr>
                      <a:xfrm>
                        <a:off x="-50010" y="5381626"/>
                        <a:ext cx="12192001" cy="1557147"/>
                      </a:xfrm>
                      <a:prstGeom prst="rect">
                        <a:avLst/>
                      </a:prstGeom>
                    </p:spPr>
                  </p:pic>
                </p:oleObj>
              </mc:Fallback>
            </mc:AlternateContent>
          </a:graphicData>
        </a:graphic>
      </p:graphicFrame>
      <p:pic>
        <p:nvPicPr>
          <p:cNvPr id="5" name="Picture 4"/>
          <p:cNvPicPr>
            <a:picLocks noChangeAspect="1"/>
          </p:cNvPicPr>
          <p:nvPr/>
        </p:nvPicPr>
        <p:blipFill rotWithShape="1">
          <a:blip r:embed="rId5"/>
          <a:srcRect l="53815" t="83879" r="39760"/>
          <a:stretch/>
        </p:blipFill>
        <p:spPr>
          <a:xfrm>
            <a:off x="0" y="5908830"/>
            <a:ext cx="12192000" cy="1122864"/>
          </a:xfrm>
          <a:prstGeom prst="rect">
            <a:avLst/>
          </a:prstGeom>
        </p:spPr>
      </p:pic>
      <p:sp>
        <p:nvSpPr>
          <p:cNvPr id="12" name="TextBox 11">
            <a:extLst>
              <a:ext uri="{FF2B5EF4-FFF2-40B4-BE49-F238E27FC236}">
                <a16:creationId xmlns:a16="http://schemas.microsoft.com/office/drawing/2014/main" id="{608546B3-8A3D-41FC-9099-4CDBBE7A6337}"/>
              </a:ext>
            </a:extLst>
          </p:cNvPr>
          <p:cNvSpPr txBox="1"/>
          <p:nvPr/>
        </p:nvSpPr>
        <p:spPr>
          <a:xfrm>
            <a:off x="9884426" y="6120910"/>
            <a:ext cx="1817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white"/>
                </a:solidFill>
                <a:effectLst/>
                <a:uLnTx/>
                <a:uFillTx/>
                <a:latin typeface="Helvetica 65 Medium" panose="020B0500000000000000"/>
                <a:ea typeface="+mn-ea"/>
                <a:cs typeface="+mn-cs"/>
              </a:rPr>
              <a:t>tsag.net</a:t>
            </a:r>
          </a:p>
        </p:txBody>
      </p:sp>
      <p:sp>
        <p:nvSpPr>
          <p:cNvPr id="16" name="Rectangle 15">
            <a:extLst>
              <a:ext uri="{FF2B5EF4-FFF2-40B4-BE49-F238E27FC236}">
                <a16:creationId xmlns:a16="http://schemas.microsoft.com/office/drawing/2014/main" id="{7C9E0CE0-4A77-BB66-0867-B1295DE074F3}"/>
              </a:ext>
            </a:extLst>
          </p:cNvPr>
          <p:cNvSpPr/>
          <p:nvPr/>
        </p:nvSpPr>
        <p:spPr>
          <a:xfrm>
            <a:off x="577009" y="275425"/>
            <a:ext cx="11125200" cy="578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600" b="1" i="0" dirty="0">
                <a:solidFill>
                  <a:srgbClr val="030303"/>
                </a:solidFill>
                <a:effectLst/>
                <a:latin typeface="Comic Sans MS" panose="030F0702030302020204" pitchFamily="66" charset="0"/>
              </a:rPr>
              <a:t>60 Seconds of Fire Safety-Babysitting</a:t>
            </a:r>
          </a:p>
        </p:txBody>
      </p:sp>
      <p:sp>
        <p:nvSpPr>
          <p:cNvPr id="3" name="Rectangle 2">
            <a:extLst>
              <a:ext uri="{FF2B5EF4-FFF2-40B4-BE49-F238E27FC236}">
                <a16:creationId xmlns:a16="http://schemas.microsoft.com/office/drawing/2014/main" id="{5D3E9B18-46B8-2CC5-0825-3E51022E52D7}"/>
              </a:ext>
            </a:extLst>
          </p:cNvPr>
          <p:cNvSpPr/>
          <p:nvPr/>
        </p:nvSpPr>
        <p:spPr>
          <a:xfrm>
            <a:off x="11134630" y="4776302"/>
            <a:ext cx="827063" cy="95442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Tahoma"/>
              <a:ea typeface="+mn-ea"/>
              <a:cs typeface="Arial"/>
            </a:endParaRPr>
          </a:p>
        </p:txBody>
      </p:sp>
      <p:sp>
        <p:nvSpPr>
          <p:cNvPr id="6" name="Rectangle 5">
            <a:extLst>
              <a:ext uri="{FF2B5EF4-FFF2-40B4-BE49-F238E27FC236}">
                <a16:creationId xmlns:a16="http://schemas.microsoft.com/office/drawing/2014/main" id="{0715E9CE-67C2-2AEC-D42A-617522DFA2A8}"/>
              </a:ext>
            </a:extLst>
          </p:cNvPr>
          <p:cNvSpPr/>
          <p:nvPr/>
        </p:nvSpPr>
        <p:spPr>
          <a:xfrm>
            <a:off x="1546485" y="5158172"/>
            <a:ext cx="9099029" cy="629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HCFMO. (2021, May 20). </a:t>
            </a:r>
            <a:r>
              <a:rPr lang="en-US"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60 Seconds of Fire Safety – Babysitting </a:t>
            </a: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[Video]. YouTube. </a:t>
            </a:r>
            <a:r>
              <a:rPr lang="en-US" sz="1200"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https://www.youtube.com/watch?v=PD-neQLLsWk</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CA" dirty="0"/>
          </a:p>
        </p:txBody>
      </p:sp>
      <p:pic>
        <p:nvPicPr>
          <p:cNvPr id="7" name="Picture 6">
            <a:extLst>
              <a:ext uri="{FF2B5EF4-FFF2-40B4-BE49-F238E27FC236}">
                <a16:creationId xmlns:a16="http://schemas.microsoft.com/office/drawing/2014/main" id="{A2B47FEA-C2E9-7E7C-B4A2-A9633A7E8680}"/>
              </a:ext>
            </a:extLst>
          </p:cNvPr>
          <p:cNvPicPr>
            <a:picLocks noChangeAspect="1"/>
          </p:cNvPicPr>
          <p:nvPr/>
        </p:nvPicPr>
        <p:blipFill>
          <a:blip r:embed="rId8"/>
          <a:stretch>
            <a:fillRect/>
          </a:stretch>
        </p:blipFill>
        <p:spPr>
          <a:xfrm>
            <a:off x="287803" y="5019345"/>
            <a:ext cx="769566" cy="724562"/>
          </a:xfrm>
          <a:prstGeom prst="rect">
            <a:avLst/>
          </a:prstGeom>
        </p:spPr>
      </p:pic>
      <p:sp>
        <p:nvSpPr>
          <p:cNvPr id="8" name="Rectangle 7">
            <a:hlinkClick r:id="rId7"/>
            <a:extLst>
              <a:ext uri="{FF2B5EF4-FFF2-40B4-BE49-F238E27FC236}">
                <a16:creationId xmlns:a16="http://schemas.microsoft.com/office/drawing/2014/main" id="{E1F97269-BD40-988E-349A-5CEDBCA5978A}"/>
              </a:ext>
            </a:extLst>
          </p:cNvPr>
          <p:cNvSpPr/>
          <p:nvPr/>
        </p:nvSpPr>
        <p:spPr>
          <a:xfrm>
            <a:off x="2201333" y="853796"/>
            <a:ext cx="7281334" cy="4183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67222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1385FF65-1D0E-4310-8C6A-26A49312E90A}"/>
              </a:ext>
            </a:extLst>
          </p:cNvPr>
          <p:cNvGraphicFramePr>
            <a:graphicFrameLocks noChangeAspect="1"/>
          </p:cNvGraphicFramePr>
          <p:nvPr/>
        </p:nvGraphicFramePr>
        <p:xfrm>
          <a:off x="-50010" y="5381626"/>
          <a:ext cx="12192001" cy="1557147"/>
        </p:xfrm>
        <a:graphic>
          <a:graphicData uri="http://schemas.openxmlformats.org/presentationml/2006/ole">
            <mc:AlternateContent xmlns:mc="http://schemas.openxmlformats.org/markup-compatibility/2006">
              <mc:Choice xmlns:v="urn:schemas-microsoft-com:vml" Requires="v">
                <p:oleObj r:id="rId3" imgW="12698280" imgH="1638000" progId="">
                  <p:embed/>
                </p:oleObj>
              </mc:Choice>
              <mc:Fallback>
                <p:oleObj r:id="rId3" imgW="12698280" imgH="1638000" progId="">
                  <p:embed/>
                  <p:pic>
                    <p:nvPicPr>
                      <p:cNvPr id="11" name="Object 10">
                        <a:extLst>
                          <a:ext uri="{FF2B5EF4-FFF2-40B4-BE49-F238E27FC236}">
                            <a16:creationId xmlns:a16="http://schemas.microsoft.com/office/drawing/2014/main" id="{1385FF65-1D0E-4310-8C6A-26A49312E90A}"/>
                          </a:ext>
                        </a:extLst>
                      </p:cNvPr>
                      <p:cNvPicPr/>
                      <p:nvPr/>
                    </p:nvPicPr>
                    <p:blipFill>
                      <a:blip r:embed="rId4"/>
                      <a:stretch>
                        <a:fillRect/>
                      </a:stretch>
                    </p:blipFill>
                    <p:spPr>
                      <a:xfrm>
                        <a:off x="-50010" y="5381626"/>
                        <a:ext cx="12192001" cy="1557147"/>
                      </a:xfrm>
                      <a:prstGeom prst="rect">
                        <a:avLst/>
                      </a:prstGeom>
                    </p:spPr>
                  </p:pic>
                </p:oleObj>
              </mc:Fallback>
            </mc:AlternateContent>
          </a:graphicData>
        </a:graphic>
      </p:graphicFrame>
      <p:pic>
        <p:nvPicPr>
          <p:cNvPr id="5" name="Picture 4"/>
          <p:cNvPicPr>
            <a:picLocks noChangeAspect="1"/>
          </p:cNvPicPr>
          <p:nvPr/>
        </p:nvPicPr>
        <p:blipFill rotWithShape="1">
          <a:blip r:embed="rId5"/>
          <a:srcRect l="53815" t="83879" r="39760"/>
          <a:stretch/>
        </p:blipFill>
        <p:spPr>
          <a:xfrm>
            <a:off x="0" y="5908830"/>
            <a:ext cx="12192000" cy="1122864"/>
          </a:xfrm>
          <a:prstGeom prst="rect">
            <a:avLst/>
          </a:prstGeom>
        </p:spPr>
      </p:pic>
      <p:sp>
        <p:nvSpPr>
          <p:cNvPr id="12" name="TextBox 11">
            <a:extLst>
              <a:ext uri="{FF2B5EF4-FFF2-40B4-BE49-F238E27FC236}">
                <a16:creationId xmlns:a16="http://schemas.microsoft.com/office/drawing/2014/main" id="{608546B3-8A3D-41FC-9099-4CDBBE7A6337}"/>
              </a:ext>
            </a:extLst>
          </p:cNvPr>
          <p:cNvSpPr txBox="1"/>
          <p:nvPr/>
        </p:nvSpPr>
        <p:spPr>
          <a:xfrm>
            <a:off x="9884426" y="6120910"/>
            <a:ext cx="1817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white"/>
                </a:solidFill>
                <a:effectLst/>
                <a:uLnTx/>
                <a:uFillTx/>
                <a:latin typeface="Helvetica 65 Medium" panose="020B0500000000000000"/>
                <a:ea typeface="+mn-ea"/>
                <a:cs typeface="+mn-cs"/>
              </a:rPr>
              <a:t>tsag.net</a:t>
            </a:r>
          </a:p>
        </p:txBody>
      </p:sp>
      <p:sp>
        <p:nvSpPr>
          <p:cNvPr id="16" name="Rectangle 15">
            <a:extLst>
              <a:ext uri="{FF2B5EF4-FFF2-40B4-BE49-F238E27FC236}">
                <a16:creationId xmlns:a16="http://schemas.microsoft.com/office/drawing/2014/main" id="{7C9E0CE0-4A77-BB66-0867-B1295DE074F3}"/>
              </a:ext>
            </a:extLst>
          </p:cNvPr>
          <p:cNvSpPr/>
          <p:nvPr/>
        </p:nvSpPr>
        <p:spPr>
          <a:xfrm>
            <a:off x="577009" y="275425"/>
            <a:ext cx="11125200" cy="578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600" b="1" i="0" dirty="0">
                <a:solidFill>
                  <a:srgbClr val="030303"/>
                </a:solidFill>
                <a:effectLst/>
                <a:latin typeface="Comic Sans MS" panose="030F0702030302020204" pitchFamily="66" charset="0"/>
              </a:rPr>
              <a:t>If ther</a:t>
            </a:r>
            <a:r>
              <a:rPr lang="en-US" sz="3600" b="1" dirty="0">
                <a:solidFill>
                  <a:srgbClr val="030303"/>
                </a:solidFill>
                <a:latin typeface="Comic Sans MS" panose="030F0702030302020204" pitchFamily="66" charset="0"/>
              </a:rPr>
              <a:t>e is a fire:</a:t>
            </a:r>
            <a:endParaRPr lang="en-US" sz="3600" b="1" i="0" dirty="0">
              <a:solidFill>
                <a:srgbClr val="030303"/>
              </a:solidFill>
              <a:effectLst/>
              <a:latin typeface="Comic Sans MS" panose="030F0702030302020204" pitchFamily="66" charset="0"/>
            </a:endParaRPr>
          </a:p>
        </p:txBody>
      </p:sp>
      <p:sp>
        <p:nvSpPr>
          <p:cNvPr id="3" name="Rectangle 2">
            <a:extLst>
              <a:ext uri="{FF2B5EF4-FFF2-40B4-BE49-F238E27FC236}">
                <a16:creationId xmlns:a16="http://schemas.microsoft.com/office/drawing/2014/main" id="{23656E71-4FE8-AB3A-189E-BE6142512F8C}"/>
              </a:ext>
            </a:extLst>
          </p:cNvPr>
          <p:cNvSpPr/>
          <p:nvPr/>
        </p:nvSpPr>
        <p:spPr>
          <a:xfrm>
            <a:off x="1143000" y="1024802"/>
            <a:ext cx="9821097" cy="4527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lgn="l">
              <a:buFont typeface="+mj-lt"/>
              <a:buAutoNum type="arabicPeriod"/>
            </a:pPr>
            <a:r>
              <a:rPr lang="en-US" sz="3600" i="0" dirty="0">
                <a:solidFill>
                  <a:srgbClr val="030303"/>
                </a:solidFill>
                <a:effectLst/>
                <a:latin typeface="Comic Sans MS" panose="030F0702030302020204" pitchFamily="66" charset="0"/>
              </a:rPr>
              <a:t>Gather up </a:t>
            </a:r>
            <a:r>
              <a:rPr lang="en-US" sz="3600" i="0">
                <a:solidFill>
                  <a:srgbClr val="030303"/>
                </a:solidFill>
                <a:effectLst/>
                <a:latin typeface="Comic Sans MS" panose="030F0702030302020204" pitchFamily="66" charset="0"/>
              </a:rPr>
              <a:t>the children.</a:t>
            </a:r>
          </a:p>
          <a:p>
            <a:pPr marL="742950" indent="-742950" algn="l">
              <a:buFont typeface="+mj-lt"/>
              <a:buAutoNum type="arabicPeriod"/>
            </a:pPr>
            <a:r>
              <a:rPr lang="en-US" sz="3600" i="0" dirty="0">
                <a:solidFill>
                  <a:srgbClr val="030303"/>
                </a:solidFill>
                <a:effectLst/>
                <a:latin typeface="Comic Sans MS" panose="030F0702030302020204" pitchFamily="66" charset="0"/>
              </a:rPr>
              <a:t>Get everyone outside quickly.</a:t>
            </a:r>
          </a:p>
          <a:p>
            <a:pPr marL="742950" indent="-742950" algn="l">
              <a:buFont typeface="+mj-lt"/>
              <a:buAutoNum type="arabicPeriod"/>
            </a:pPr>
            <a:r>
              <a:rPr lang="en-US" sz="3600" dirty="0">
                <a:solidFill>
                  <a:srgbClr val="030303"/>
                </a:solidFill>
                <a:latin typeface="Comic Sans MS" panose="030F0702030302020204" pitchFamily="66" charset="0"/>
              </a:rPr>
              <a:t>Go to the nearest neighbor and ask an adult for help.</a:t>
            </a:r>
          </a:p>
          <a:p>
            <a:pPr marL="742950" indent="-742950" algn="l">
              <a:buFont typeface="+mj-lt"/>
              <a:buAutoNum type="arabicPeriod"/>
            </a:pPr>
            <a:r>
              <a:rPr lang="en-US" sz="3600" dirty="0">
                <a:solidFill>
                  <a:srgbClr val="030303"/>
                </a:solidFill>
                <a:latin typeface="Comic Sans MS" panose="030F0702030302020204" pitchFamily="66" charset="0"/>
              </a:rPr>
              <a:t>Call 911.</a:t>
            </a:r>
          </a:p>
          <a:p>
            <a:pPr algn="l"/>
            <a:endParaRPr lang="en-US" sz="3600" b="1" dirty="0">
              <a:solidFill>
                <a:srgbClr val="030303"/>
              </a:solidFill>
              <a:latin typeface="Comic Sans MS" panose="030F0702030302020204" pitchFamily="66" charset="0"/>
            </a:endParaRPr>
          </a:p>
          <a:p>
            <a:pPr algn="l"/>
            <a:endParaRPr lang="en-US" sz="3600" b="1" i="0" dirty="0">
              <a:solidFill>
                <a:srgbClr val="030303"/>
              </a:solidFill>
              <a:effectLst/>
              <a:latin typeface="Comic Sans MS" panose="030F0702030302020204" pitchFamily="66" charset="0"/>
            </a:endParaRPr>
          </a:p>
        </p:txBody>
      </p:sp>
      <p:sp>
        <p:nvSpPr>
          <p:cNvPr id="2" name="Rectangle 1">
            <a:extLst>
              <a:ext uri="{FF2B5EF4-FFF2-40B4-BE49-F238E27FC236}">
                <a16:creationId xmlns:a16="http://schemas.microsoft.com/office/drawing/2014/main" id="{B5D6E0ED-0E40-0A5C-3B82-421CBB62BF44}"/>
              </a:ext>
            </a:extLst>
          </p:cNvPr>
          <p:cNvSpPr/>
          <p:nvPr/>
        </p:nvSpPr>
        <p:spPr>
          <a:xfrm>
            <a:off x="11134630" y="4776302"/>
            <a:ext cx="827063" cy="95442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Tahoma"/>
              <a:ea typeface="+mn-ea"/>
              <a:cs typeface="Arial"/>
            </a:endParaRPr>
          </a:p>
        </p:txBody>
      </p:sp>
      <p:pic>
        <p:nvPicPr>
          <p:cNvPr id="6" name="Picture 5">
            <a:extLst>
              <a:ext uri="{FF2B5EF4-FFF2-40B4-BE49-F238E27FC236}">
                <a16:creationId xmlns:a16="http://schemas.microsoft.com/office/drawing/2014/main" id="{E52B3AB4-3F7E-6DE7-517A-B5879AB37569}"/>
              </a:ext>
            </a:extLst>
          </p:cNvPr>
          <p:cNvPicPr>
            <a:picLocks noChangeAspect="1"/>
          </p:cNvPicPr>
          <p:nvPr/>
        </p:nvPicPr>
        <p:blipFill>
          <a:blip r:embed="rId7"/>
          <a:stretch>
            <a:fillRect/>
          </a:stretch>
        </p:blipFill>
        <p:spPr>
          <a:xfrm>
            <a:off x="287803" y="5019345"/>
            <a:ext cx="769566" cy="724562"/>
          </a:xfrm>
          <a:prstGeom prst="rect">
            <a:avLst/>
          </a:prstGeom>
        </p:spPr>
      </p:pic>
    </p:spTree>
    <p:extLst>
      <p:ext uri="{BB962C8B-B14F-4D97-AF65-F5344CB8AC3E}">
        <p14:creationId xmlns:p14="http://schemas.microsoft.com/office/powerpoint/2010/main" val="311733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1385FF65-1D0E-4310-8C6A-26A49312E90A}"/>
              </a:ext>
            </a:extLst>
          </p:cNvPr>
          <p:cNvGraphicFramePr>
            <a:graphicFrameLocks noChangeAspect="1"/>
          </p:cNvGraphicFramePr>
          <p:nvPr>
            <p:extLst>
              <p:ext uri="{D42A27DB-BD31-4B8C-83A1-F6EECF244321}">
                <p14:modId xmlns:p14="http://schemas.microsoft.com/office/powerpoint/2010/main" val="1648653467"/>
              </p:ext>
            </p:extLst>
          </p:nvPr>
        </p:nvGraphicFramePr>
        <p:xfrm>
          <a:off x="-1" y="5381626"/>
          <a:ext cx="12192001" cy="1557147"/>
        </p:xfrm>
        <a:graphic>
          <a:graphicData uri="http://schemas.openxmlformats.org/presentationml/2006/ole">
            <mc:AlternateContent xmlns:mc="http://schemas.openxmlformats.org/markup-compatibility/2006">
              <mc:Choice xmlns:v="urn:schemas-microsoft-com:vml" Requires="v">
                <p:oleObj r:id="rId3" imgW="12698280" imgH="1638000" progId="">
                  <p:embed/>
                </p:oleObj>
              </mc:Choice>
              <mc:Fallback>
                <p:oleObj r:id="rId3" imgW="12698280" imgH="1638000" progId="">
                  <p:embed/>
                  <p:pic>
                    <p:nvPicPr>
                      <p:cNvPr id="11" name="Object 10">
                        <a:extLst>
                          <a:ext uri="{FF2B5EF4-FFF2-40B4-BE49-F238E27FC236}">
                            <a16:creationId xmlns:a16="http://schemas.microsoft.com/office/drawing/2014/main" id="{1385FF65-1D0E-4310-8C6A-26A49312E90A}"/>
                          </a:ext>
                        </a:extLst>
                      </p:cNvPr>
                      <p:cNvPicPr/>
                      <p:nvPr/>
                    </p:nvPicPr>
                    <p:blipFill>
                      <a:blip r:embed="rId4"/>
                      <a:stretch>
                        <a:fillRect/>
                      </a:stretch>
                    </p:blipFill>
                    <p:spPr>
                      <a:xfrm>
                        <a:off x="-1" y="5381626"/>
                        <a:ext cx="12192001" cy="1557147"/>
                      </a:xfrm>
                      <a:prstGeom prst="rect">
                        <a:avLst/>
                      </a:prstGeom>
                    </p:spPr>
                  </p:pic>
                </p:oleObj>
              </mc:Fallback>
            </mc:AlternateContent>
          </a:graphicData>
        </a:graphic>
      </p:graphicFrame>
      <p:pic>
        <p:nvPicPr>
          <p:cNvPr id="5" name="Picture 4"/>
          <p:cNvPicPr>
            <a:picLocks noChangeAspect="1"/>
          </p:cNvPicPr>
          <p:nvPr/>
        </p:nvPicPr>
        <p:blipFill rotWithShape="1">
          <a:blip r:embed="rId5"/>
          <a:srcRect l="53815" t="83879" r="39760"/>
          <a:stretch/>
        </p:blipFill>
        <p:spPr>
          <a:xfrm>
            <a:off x="0" y="5908830"/>
            <a:ext cx="12192000" cy="1122864"/>
          </a:xfrm>
          <a:prstGeom prst="rect">
            <a:avLst/>
          </a:prstGeom>
        </p:spPr>
      </p:pic>
      <p:sp>
        <p:nvSpPr>
          <p:cNvPr id="8" name="Rectangle 7"/>
          <p:cNvSpPr/>
          <p:nvPr/>
        </p:nvSpPr>
        <p:spPr>
          <a:xfrm>
            <a:off x="2435802" y="5296156"/>
            <a:ext cx="1543050" cy="3524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08546B3-8A3D-41FC-9099-4CDBBE7A6337}"/>
              </a:ext>
            </a:extLst>
          </p:cNvPr>
          <p:cNvSpPr txBox="1"/>
          <p:nvPr/>
        </p:nvSpPr>
        <p:spPr>
          <a:xfrm>
            <a:off x="9884426" y="6120910"/>
            <a:ext cx="1817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white"/>
                </a:solidFill>
                <a:effectLst/>
                <a:uLnTx/>
                <a:uFillTx/>
                <a:latin typeface="Helvetica 65 Medium" panose="020B0500000000000000"/>
                <a:ea typeface="+mn-ea"/>
                <a:cs typeface="+mn-cs"/>
              </a:rPr>
              <a:t>tsag.net</a:t>
            </a:r>
          </a:p>
        </p:txBody>
      </p:sp>
      <p:sp>
        <p:nvSpPr>
          <p:cNvPr id="16" name="Rectangle 15">
            <a:extLst>
              <a:ext uri="{FF2B5EF4-FFF2-40B4-BE49-F238E27FC236}">
                <a16:creationId xmlns:a16="http://schemas.microsoft.com/office/drawing/2014/main" id="{7C9E0CE0-4A77-BB66-0867-B1295DE074F3}"/>
              </a:ext>
            </a:extLst>
          </p:cNvPr>
          <p:cNvSpPr/>
          <p:nvPr/>
        </p:nvSpPr>
        <p:spPr>
          <a:xfrm>
            <a:off x="3485787" y="147061"/>
            <a:ext cx="5120406" cy="578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sz="3600" b="1" i="0" dirty="0">
                <a:solidFill>
                  <a:srgbClr val="0F0F0F"/>
                </a:solidFill>
                <a:effectLst/>
                <a:latin typeface="YouTube Sans"/>
              </a:rPr>
              <a:t>Holiday Safety Tips 2021</a:t>
            </a:r>
          </a:p>
        </p:txBody>
      </p:sp>
      <p:sp>
        <p:nvSpPr>
          <p:cNvPr id="4" name="Rectangle 3">
            <a:extLst>
              <a:ext uri="{FF2B5EF4-FFF2-40B4-BE49-F238E27FC236}">
                <a16:creationId xmlns:a16="http://schemas.microsoft.com/office/drawing/2014/main" id="{D1CCDD54-3F4B-E631-0EE7-FEB3D569C55D}"/>
              </a:ext>
            </a:extLst>
          </p:cNvPr>
          <p:cNvSpPr/>
          <p:nvPr/>
        </p:nvSpPr>
        <p:spPr>
          <a:xfrm>
            <a:off x="11134630" y="4776302"/>
            <a:ext cx="827063" cy="95442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Tahoma"/>
              <a:ea typeface="+mn-ea"/>
              <a:cs typeface="Arial"/>
            </a:endParaRPr>
          </a:p>
        </p:txBody>
      </p:sp>
      <p:sp>
        <p:nvSpPr>
          <p:cNvPr id="6" name="Rectangle 5">
            <a:extLst>
              <a:ext uri="{FF2B5EF4-FFF2-40B4-BE49-F238E27FC236}">
                <a16:creationId xmlns:a16="http://schemas.microsoft.com/office/drawing/2014/main" id="{FB884AD1-76C2-8036-40FC-8E1AE9ECAFE0}"/>
              </a:ext>
            </a:extLst>
          </p:cNvPr>
          <p:cNvSpPr/>
          <p:nvPr/>
        </p:nvSpPr>
        <p:spPr>
          <a:xfrm>
            <a:off x="1748852" y="5381626"/>
            <a:ext cx="8694295" cy="439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nSpc>
                <a:spcPct val="200000"/>
              </a:lnSpc>
            </a:pP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NYS DHSES. (2021, November 22). </a:t>
            </a:r>
            <a:r>
              <a:rPr lang="en-US"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Holiday Safety Tips 2021 </a:t>
            </a: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[Video]. YouTube. </a:t>
            </a:r>
            <a:r>
              <a:rPr lang="en-US" sz="1200"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https://www.youtube.com/watch?v=ooVWRuCkG7k</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7585A097-F252-0696-0A9F-309620397A1F}"/>
              </a:ext>
            </a:extLst>
          </p:cNvPr>
          <p:cNvPicPr>
            <a:picLocks noChangeAspect="1"/>
          </p:cNvPicPr>
          <p:nvPr/>
        </p:nvPicPr>
        <p:blipFill>
          <a:blip r:embed="rId8"/>
          <a:stretch>
            <a:fillRect/>
          </a:stretch>
        </p:blipFill>
        <p:spPr>
          <a:xfrm>
            <a:off x="287803" y="5019345"/>
            <a:ext cx="769566" cy="724562"/>
          </a:xfrm>
          <a:prstGeom prst="rect">
            <a:avLst/>
          </a:prstGeom>
        </p:spPr>
      </p:pic>
      <p:sp>
        <p:nvSpPr>
          <p:cNvPr id="9" name="Rectangle 8">
            <a:hlinkClick r:id="rId7"/>
            <a:extLst>
              <a:ext uri="{FF2B5EF4-FFF2-40B4-BE49-F238E27FC236}">
                <a16:creationId xmlns:a16="http://schemas.microsoft.com/office/drawing/2014/main" id="{314B2FC7-32CA-A019-26A0-B9AA82BC76B0}"/>
              </a:ext>
            </a:extLst>
          </p:cNvPr>
          <p:cNvSpPr/>
          <p:nvPr/>
        </p:nvSpPr>
        <p:spPr>
          <a:xfrm>
            <a:off x="2032000" y="890355"/>
            <a:ext cx="7724198" cy="4397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6238759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884</TotalTime>
  <Words>539</Words>
  <Application>Microsoft Office PowerPoint</Application>
  <PresentationFormat>Widescreen</PresentationFormat>
  <Paragraphs>48</Paragraphs>
  <Slides>6</Slides>
  <Notes>6</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0</vt:i4>
      </vt:variant>
      <vt:variant>
        <vt:lpstr>Slide Titles</vt:lpstr>
      </vt:variant>
      <vt:variant>
        <vt:i4>6</vt:i4>
      </vt:variant>
    </vt:vector>
  </HeadingPairs>
  <TitlesOfParts>
    <vt:vector size="17" baseType="lpstr">
      <vt:lpstr>Arial</vt:lpstr>
      <vt:lpstr>Calibri</vt:lpstr>
      <vt:lpstr>Calibri Light</vt:lpstr>
      <vt:lpstr>Comic Sans MS</vt:lpstr>
      <vt:lpstr>Helvetica</vt:lpstr>
      <vt:lpstr>Helvetica 65 Medium</vt:lpstr>
      <vt:lpstr>Tahoma</vt:lpstr>
      <vt:lpstr>Times New Roman</vt:lpstr>
      <vt:lpstr>Wingdings</vt:lpstr>
      <vt:lpstr>YouTube Sans</vt:lpstr>
      <vt:lpstr>1_Office Theme</vt:lpstr>
      <vt:lpstr>v</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dc:title>
  <dc:creator>Kym Keith</dc:creator>
  <cp:lastModifiedBy>Kym Keith</cp:lastModifiedBy>
  <cp:revision>8</cp:revision>
  <dcterms:created xsi:type="dcterms:W3CDTF">2022-08-17T22:17:55Z</dcterms:created>
  <dcterms:modified xsi:type="dcterms:W3CDTF">2022-11-22T21:41:26Z</dcterms:modified>
</cp:coreProperties>
</file>