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309" r:id="rId3"/>
    <p:sldId id="306" r:id="rId4"/>
    <p:sldId id="310" r:id="rId5"/>
    <p:sldId id="335" r:id="rId6"/>
    <p:sldId id="336" r:id="rId7"/>
    <p:sldId id="334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m5Itd2ow1Eo1IaMacW6fg==" hashData="zQFQY0bEcH4BqNzb9WWkQNFF7yI0RRxzLM6dLbRSPgNaFgkFmGnJAfEAWqJ2cbXLPADoVeiVfjAwKKqkORC1L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9D04C-5CC1-4D76-A70F-910CC66C3080}" v="430" dt="2022-11-14T22:06:56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61585" autoAdjust="0"/>
  </p:normalViewPr>
  <p:slideViewPr>
    <p:cSldViewPr snapToGrid="0">
      <p:cViewPr varScale="1">
        <p:scale>
          <a:sx n="69" d="100"/>
          <a:sy n="69" d="100"/>
        </p:scale>
        <p:origin x="21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88F27-5D56-471E-BC83-A25F345226CC}" type="datetimeFigureOut">
              <a:rPr lang="en-CA" smtClean="0"/>
              <a:t>2022-11-22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83F6-322B-4EA4-B1F3-D4C85FC4B3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61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29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b="0" i="0" dirty="0">
                <a:solidFill>
                  <a:srgbClr val="030303"/>
                </a:solidFill>
                <a:effectLst/>
                <a:latin typeface="Comic Sans MS" panose="030F0702030302020204" pitchFamily="66" charset="0"/>
              </a:rPr>
              <a:t>What dangers do you see? (Cooking and fire)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Keeping oven and stoves clean is critical. Food scraps left in, near or on microwave, stoves </a:t>
            </a:r>
            <a:r>
              <a:rPr lang="en-NZ" sz="140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and ovens </a:t>
            </a:r>
            <a:r>
              <a:rPr lang="en-NZ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can start fires.</a:t>
            </a:r>
            <a:endParaRPr lang="en-CA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400" b="0" i="0" dirty="0">
              <a:solidFill>
                <a:srgbClr val="03030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68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NZ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What are some kitchen safety tips you learned from the video? (never leave the kitchen-setting a time is  a good idea as is not overcooking the food. Also, never cook food on too high of a heat)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NZ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What do you do if something in a pot caught fire? 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NZ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What do you do if something in the oven caught fire? (turn off the oven and leave the door closed)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NZ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How far away should you keep children from the stove</a:t>
            </a:r>
            <a:endParaRPr lang="en-CA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en-NZ" sz="18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en-NZ" sz="18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80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en-NZ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NZ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What are some microwave safety tips you learned from the video?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NZ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What are some of the things you need to be especially aware of around children?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NZ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NZ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Cleaning a microwave is critical. Food scraps left in a microwave can start fires.</a:t>
            </a:r>
            <a:endParaRPr lang="en-CA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en-NZ" sz="1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en-NZ" sz="18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51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of the holiday safety hazards you saw in this video? (write these on the board)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CA" sz="1800" dirty="0"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51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400" b="0" i="0" dirty="0">
              <a:solidFill>
                <a:srgbClr val="03030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4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first thing you should do when you get to the house (ask for their fire safety plan)</a:t>
            </a: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they don’t have one, make sure you can identify two exits from each room)</a:t>
            </a: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endParaRPr lang="en-US" sz="1800" dirty="0"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other things you need to do to be fire safe as a babysitter? (get the parents contact number and one other emergency number…..</a:t>
            </a:r>
          </a:p>
          <a:p>
            <a:pPr marL="285750" lvl="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17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CA" sz="1800" dirty="0"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24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136A-38F6-4DE9-8D3E-478C58AAA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C4C05-5B74-4345-9264-BEF3934AE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32F3C-E0B0-47B1-B67D-940D1C89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22/11/2022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3B993-E6FD-4236-A9C5-C892F085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D4B01-11B9-4CC1-A6FF-939A4744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192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3DEE-2823-43F2-9491-D2181E57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5DD97-D2F1-4C62-B613-F4BCD6460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E25E-3B35-42B8-8F69-B3460B71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22/11/2022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0BB8F-D0A1-4F9D-833C-F46D8645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D5395-AA6F-4276-B88E-AD0EE3D7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019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BCC03-865B-4682-BDB9-B7A014064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421EE-908E-4DC9-A949-CC9E0AA53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8B62E-67CE-49FA-8575-9BA81444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22/11/2022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DA9D-182C-42C2-B4EA-2ADD8968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FF28-ED0F-401D-8AFD-BA8ADC2A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228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37A4-4BEF-4155-B564-B1FC7690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80816-7E5A-4018-9935-B2D2F85B8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EE0B-01A9-4856-AD10-2D222EEF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22/11/2022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FA86-7DEE-481D-B33B-38ED14ED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7513C-17D5-49C3-84C5-D003AFAB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643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6EF-C067-465F-9196-0C86AA1E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E26E0-0E46-4BB9-A72E-D5C1A79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8E71D-D6BB-4215-8C26-43CB139D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22/11/2022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0F1C-E677-4E17-A727-04A1D66D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91429-915E-47A2-9DA0-1F76BFC2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895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CCA1-E080-47E5-BA11-32B6B09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8ACA-4E73-4843-90E5-C56B33596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B12D2-111C-4278-9E91-D8E7F57FE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B85ED-93A2-4A08-B93D-E711C58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22/11/2022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60FA6-73F5-4A65-A1E4-46904A5A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3C46A-81F4-4D1D-A0B8-18551D94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11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96FD-8523-44FA-B929-0F3E8C10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9B094-BC5F-4146-AF2E-FBA86B24E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02922-159D-4A29-8C2E-2A41CDC6C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2EA4C-5441-46FD-86ED-A8E3EB3D0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8B9B5-C830-4402-84DA-64BCE6C7B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E1B72-AE22-42E0-B6BE-E185E699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22/11/2022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65A7F-38FC-4F2D-834A-16E36A6C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71E2F-601C-4FC4-8E44-4001C5B4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789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B1EB-39EB-4BF7-956C-A5BB4D05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F91A4-5948-4AF4-9CC8-ACE5A957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22/11/2022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0222D-838F-4D91-A874-3D33CE3B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74B2A-B862-4EFD-8117-500D09EA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172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71DF0-F475-4C2A-8DE6-94DDC984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22/11/2022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DA19E-2E85-44A0-AF17-2B467153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56AB6-4B25-4206-95B6-5AB5C5C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352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5AC8-E26D-47A4-87A1-F9984F3E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2F148-A234-41D7-A3B3-4FEB3E27B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77DAE-64CC-484D-92EB-875166F99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9C376-1A31-4BFE-814B-226B6572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22/11/2022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F07B9-5787-4DB3-A2D0-774A90E4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B7875-DB38-4832-8452-E36662A6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26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3EAD-D562-45FB-9646-65B36C20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6D7AA-9758-46B3-9BCC-2559EFCDF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D80FD-A305-49D9-8293-90C155BC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50DA8-9083-4023-82C4-DA62C110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22/11/2022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C8802-A075-4A00-AB56-DA67A204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39168-AAA4-40E7-98A6-34085565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71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30F7F8-15AB-4C75-B203-C3F970F8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7DA95-1D16-40C9-A5F9-46CA467BF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FF72-B0FC-4BFD-B0CA-EC34B92CC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F5EA-BC8E-4492-B7E3-7D8D035A0014}" type="datetimeFigureOut">
              <a:rPr lang="en-NZ" smtClean="0"/>
              <a:t>22/11/2022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B31F-99DA-4996-BBEB-08D417A98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3CA5-1E30-4BA1-BD5E-32829BC7F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737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oAvTuvTNMB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hyperlink" Target="https://www.youtube.com/watch?v=C1m5jDrCK9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hyperlink" Target="https://www.youtube.com/watch?v=ooVWRuCkG7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hyperlink" Target="https://www.youtube.com/watch?v=PD-neQLLsW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</a:t>
            </a:r>
          </a:p>
        </p:txBody>
      </p:sp>
      <p:pic>
        <p:nvPicPr>
          <p:cNvPr id="8" name="Content Placeholder 7" descr="Repair Team Sasquatch">
            <a:extLst>
              <a:ext uri="{FF2B5EF4-FFF2-40B4-BE49-F238E27FC236}">
                <a16:creationId xmlns:a16="http://schemas.microsoft.com/office/drawing/2014/main" id="{08E6116F-1581-6C27-C092-8D59F0CF6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90" y="2434653"/>
            <a:ext cx="1083921" cy="108392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28775" y="1600200"/>
            <a:ext cx="8705850" cy="400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1622" t="55989" r="40379" b="30499"/>
          <a:stretch/>
        </p:blipFill>
        <p:spPr>
          <a:xfrm>
            <a:off x="0" y="6025895"/>
            <a:ext cx="7501128" cy="83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1622" t="55989" r="15531" b="30499"/>
          <a:stretch/>
        </p:blipFill>
        <p:spPr>
          <a:xfrm>
            <a:off x="7501128" y="6028041"/>
            <a:ext cx="4690872" cy="8321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76084" y="1476283"/>
            <a:ext cx="6085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Times New Roman" panose="02020603050405020304" pitchFamily="18" charset="0"/>
              </a:rPr>
              <a:t>Fire Safety Course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1F497D"/>
                </a:solidFill>
                <a:latin typeface="Helvetica 65 Medium" panose="020B0500000000000000"/>
                <a:cs typeface="Times New Roman" panose="02020603050405020304" pitchFamily="18" charset="0"/>
              </a:rPr>
              <a:t>Holiday Safety</a:t>
            </a:r>
            <a:r>
              <a:rPr lang="en-US" sz="2800" b="1" dirty="0">
                <a:solidFill>
                  <a:srgbClr val="1F497D"/>
                </a:solidFill>
                <a:latin typeface="Helvetica 65 Medium" panose="020B0500000000000000"/>
                <a:cs typeface="Times New Roman" panose="02020603050405020304" pitchFamily="18" charset="0"/>
              </a:rPr>
              <a:t>: Grades 10-12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 65 Medium" panose="020B050000000000000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4797-4CBD-455C-99CA-3FC43DEA8A87}"/>
              </a:ext>
            </a:extLst>
          </p:cNvPr>
          <p:cNvSpPr txBox="1"/>
          <p:nvPr/>
        </p:nvSpPr>
        <p:spPr>
          <a:xfrm>
            <a:off x="6212648" y="3349387"/>
            <a:ext cx="3539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44E77"/>
                </a:solidFill>
                <a:effectLst/>
                <a:uLnTx/>
                <a:uFillTx/>
                <a:latin typeface="Helvetica 65 Medium" panose="020B0500000000000000" pitchFamily="34" charset="0"/>
                <a:ea typeface="+mn-ea"/>
                <a:cs typeface="+mn-cs"/>
              </a:rPr>
              <a:t>First 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44E77"/>
                </a:solidFill>
                <a:effectLst/>
                <a:uLnTx/>
                <a:uFillTx/>
                <a:latin typeface="Helvetica 65 Medium" panose="020B0500000000000000" pitchFamily="34" charset="0"/>
                <a:ea typeface="+mn-ea"/>
                <a:cs typeface="+mn-cs"/>
              </a:rPr>
              <a:t>Technical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44E77"/>
                </a:solidFill>
                <a:effectLst/>
                <a:uLnTx/>
                <a:uFillTx/>
                <a:latin typeface="Helvetica 65 Medium" panose="020B0500000000000000" pitchFamily="34" charset="0"/>
                <a:ea typeface="+mn-ea"/>
                <a:cs typeface="+mn-cs"/>
              </a:rPr>
              <a:t>Advisory Group Inc.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517C159-77FD-490A-AC8A-5A7067755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428602"/>
              </p:ext>
            </p:extLst>
          </p:nvPr>
        </p:nvGraphicFramePr>
        <p:xfrm>
          <a:off x="2539208" y="1847512"/>
          <a:ext cx="3239021" cy="341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0983960" imgH="11669760" progId="">
                  <p:embed/>
                </p:oleObj>
              </mc:Choice>
              <mc:Fallback>
                <p:oleObj r:id="rId5" imgW="10983960" imgH="1166976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517C159-77FD-490A-AC8A-5A7067755C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39208" y="1847512"/>
                        <a:ext cx="3239021" cy="341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8E64334-BCC0-F060-7E48-E082C693B9A7}"/>
              </a:ext>
            </a:extLst>
          </p:cNvPr>
          <p:cNvSpPr/>
          <p:nvPr/>
        </p:nvSpPr>
        <p:spPr>
          <a:xfrm>
            <a:off x="10923388" y="4745646"/>
            <a:ext cx="1038305" cy="128024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E0D8B-A7C8-E128-AF96-282BFC86158B}"/>
              </a:ext>
            </a:extLst>
          </p:cNvPr>
          <p:cNvSpPr/>
          <p:nvPr/>
        </p:nvSpPr>
        <p:spPr>
          <a:xfrm>
            <a:off x="2314824" y="5039749"/>
            <a:ext cx="7795647" cy="93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Fire Prevention is Everyone’s Responsibility</a:t>
            </a:r>
            <a:endParaRPr lang="en-CA" sz="2400" i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60546A-0DCF-BFB5-8242-6108CA196A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901" y="5000023"/>
            <a:ext cx="992986" cy="9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2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E0CE0-4A77-BB66-0867-B1295DE074F3}"/>
              </a:ext>
            </a:extLst>
          </p:cNvPr>
          <p:cNvSpPr/>
          <p:nvPr/>
        </p:nvSpPr>
        <p:spPr>
          <a:xfrm>
            <a:off x="577009" y="275425"/>
            <a:ext cx="11125200" cy="578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3600" b="1" i="0" dirty="0">
              <a:solidFill>
                <a:srgbClr val="030303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757B3FF-2646-2320-2667-8DA6138616E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43" y="142570"/>
            <a:ext cx="9327931" cy="5673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FBE20D-EE8E-2C4A-D396-2665830440AB}"/>
              </a:ext>
            </a:extLst>
          </p:cNvPr>
          <p:cNvSpPr/>
          <p:nvPr/>
        </p:nvSpPr>
        <p:spPr>
          <a:xfrm>
            <a:off x="11134630" y="4776302"/>
            <a:ext cx="827063" cy="9544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C86F5-DF39-CCAD-A6FF-996A47818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01" y="5000023"/>
            <a:ext cx="769566" cy="7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2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E0CE0-4A77-BB66-0867-B1295DE074F3}"/>
              </a:ext>
            </a:extLst>
          </p:cNvPr>
          <p:cNvSpPr/>
          <p:nvPr/>
        </p:nvSpPr>
        <p:spPr>
          <a:xfrm>
            <a:off x="3945138" y="287087"/>
            <a:ext cx="4519989" cy="578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Roboto" panose="02000000000000000000" pitchFamily="2" charset="0"/>
              </a:rPr>
              <a:t>Kitchen Fire Safety</a:t>
            </a:r>
            <a:endParaRPr lang="en-US" sz="40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737013-4401-9C90-617E-796699705491}"/>
              </a:ext>
            </a:extLst>
          </p:cNvPr>
          <p:cNvSpPr/>
          <p:nvPr/>
        </p:nvSpPr>
        <p:spPr>
          <a:xfrm>
            <a:off x="1890494" y="5157322"/>
            <a:ext cx="7761429" cy="578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/>
            <a:r>
              <a:rPr lang="en-C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Ontario First Nations Technical Services Corporation. (2021, October 3). </a:t>
            </a:r>
            <a:r>
              <a:rPr lang="en-CA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Kitchen Fire Safety | English Version </a:t>
            </a:r>
            <a:r>
              <a:rPr lang="en-C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[Video]. YouTube. </a:t>
            </a:r>
            <a:r>
              <a:rPr lang="en-CA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https://www.youtube.com/watch?v=oAvTuvTNMB4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A3F71-9E29-4FBF-2BF1-664392EC0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1" y="5000023"/>
            <a:ext cx="769566" cy="724562"/>
          </a:xfrm>
          <a:prstGeom prst="rect">
            <a:avLst/>
          </a:prstGeom>
        </p:spPr>
      </p:pic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75CC00A2-F7AC-FC3A-5C0E-EBF1BB7B346A}"/>
              </a:ext>
            </a:extLst>
          </p:cNvPr>
          <p:cNvSpPr/>
          <p:nvPr/>
        </p:nvSpPr>
        <p:spPr>
          <a:xfrm>
            <a:off x="2459253" y="1031895"/>
            <a:ext cx="7188591" cy="4043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24177-36C4-B282-4920-600F926C25B1}"/>
              </a:ext>
            </a:extLst>
          </p:cNvPr>
          <p:cNvSpPr/>
          <p:nvPr/>
        </p:nvSpPr>
        <p:spPr>
          <a:xfrm>
            <a:off x="11134630" y="4812489"/>
            <a:ext cx="778821" cy="92320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107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385FF65-1D0E-4310-8C6A-26A49312E9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50010" y="5381626"/>
          <a:ext cx="12192001" cy="155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698280" imgH="1638000" progId="">
                  <p:embed/>
                </p:oleObj>
              </mc:Choice>
              <mc:Fallback>
                <p:oleObj r:id="rId3" imgW="12698280" imgH="163800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85FF65-1D0E-4310-8C6A-26A49312E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0010" y="5381626"/>
                        <a:ext cx="12192001" cy="155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E0CE0-4A77-BB66-0867-B1295DE074F3}"/>
              </a:ext>
            </a:extLst>
          </p:cNvPr>
          <p:cNvSpPr/>
          <p:nvPr/>
        </p:nvSpPr>
        <p:spPr>
          <a:xfrm>
            <a:off x="3511968" y="275425"/>
            <a:ext cx="6372458" cy="578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Microwave Safety Tips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D99D72-0D19-20E2-4DB5-CA44C116AD14}"/>
              </a:ext>
            </a:extLst>
          </p:cNvPr>
          <p:cNvSpPr/>
          <p:nvPr/>
        </p:nvSpPr>
        <p:spPr>
          <a:xfrm>
            <a:off x="11134630" y="4776302"/>
            <a:ext cx="827063" cy="9544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DDF67D-DD15-E6E6-88C3-FD525ACFD0F2}"/>
              </a:ext>
            </a:extLst>
          </p:cNvPr>
          <p:cNvSpPr/>
          <p:nvPr/>
        </p:nvSpPr>
        <p:spPr>
          <a:xfrm>
            <a:off x="1914525" y="4998354"/>
            <a:ext cx="8694295" cy="439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>
              <a:lnSpc>
                <a:spcPct val="200000"/>
              </a:lnSpc>
            </a:pP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Wentzville Fire. (2020, October 19). </a:t>
            </a:r>
            <a:r>
              <a:rPr lang="en-US" sz="1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Microwave Safety Tips </a:t>
            </a: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[Video]. YouTube. </a:t>
            </a:r>
            <a:r>
              <a:rPr lang="en-US" sz="12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https://www.youtube.com/watch?v=C1m5jDrCK9I</a:t>
            </a:r>
            <a:endParaRPr lang="en-CA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D71F97-858D-9271-0D6D-A0ADEC0F72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901" y="5000023"/>
            <a:ext cx="769566" cy="724562"/>
          </a:xfrm>
          <a:prstGeom prst="rect">
            <a:avLst/>
          </a:prstGeom>
        </p:spPr>
      </p:pic>
      <p:sp>
        <p:nvSpPr>
          <p:cNvPr id="9" name="Rectangle 8">
            <a:hlinkClick r:id="rId7"/>
            <a:extLst>
              <a:ext uri="{FF2B5EF4-FFF2-40B4-BE49-F238E27FC236}">
                <a16:creationId xmlns:a16="http://schemas.microsoft.com/office/drawing/2014/main" id="{6D7970A2-367C-7BEE-B52F-51F07B8EF1FB}"/>
              </a:ext>
            </a:extLst>
          </p:cNvPr>
          <p:cNvSpPr/>
          <p:nvPr/>
        </p:nvSpPr>
        <p:spPr>
          <a:xfrm>
            <a:off x="2459253" y="1031895"/>
            <a:ext cx="7188591" cy="4043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97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385FF65-1D0E-4310-8C6A-26A49312E9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50010" y="5381626"/>
          <a:ext cx="12192001" cy="155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698280" imgH="1638000" progId="">
                  <p:embed/>
                </p:oleObj>
              </mc:Choice>
              <mc:Fallback>
                <p:oleObj r:id="rId3" imgW="12698280" imgH="163800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85FF65-1D0E-4310-8C6A-26A49312E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0010" y="5381626"/>
                        <a:ext cx="12192001" cy="155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5802" y="5296156"/>
            <a:ext cx="1543050" cy="352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E0CE0-4A77-BB66-0867-B1295DE074F3}"/>
              </a:ext>
            </a:extLst>
          </p:cNvPr>
          <p:cNvSpPr/>
          <p:nvPr/>
        </p:nvSpPr>
        <p:spPr>
          <a:xfrm>
            <a:off x="3485787" y="147061"/>
            <a:ext cx="5120406" cy="578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CA" sz="3600" b="1" i="0" dirty="0">
                <a:solidFill>
                  <a:srgbClr val="0F0F0F"/>
                </a:solidFill>
                <a:effectLst/>
                <a:latin typeface="YouTube Sans"/>
              </a:rPr>
              <a:t>Holiday Safety Tips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CCDD54-3F4B-E631-0EE7-FEB3D569C55D}"/>
              </a:ext>
            </a:extLst>
          </p:cNvPr>
          <p:cNvSpPr/>
          <p:nvPr/>
        </p:nvSpPr>
        <p:spPr>
          <a:xfrm>
            <a:off x="11134630" y="4776302"/>
            <a:ext cx="827063" cy="9544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84AD1-76C2-8036-40FC-8E1AE9ECAFE0}"/>
              </a:ext>
            </a:extLst>
          </p:cNvPr>
          <p:cNvSpPr/>
          <p:nvPr/>
        </p:nvSpPr>
        <p:spPr>
          <a:xfrm>
            <a:off x="1748852" y="5381626"/>
            <a:ext cx="8694295" cy="439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200000"/>
              </a:lnSpc>
            </a:pP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NYS DHSES. (2021, November 22). </a:t>
            </a:r>
            <a:r>
              <a:rPr lang="en-US" sz="1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Holiday Safety Tips 2021 </a:t>
            </a: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[Video]. YouTube. </a:t>
            </a:r>
            <a:r>
              <a:rPr lang="en-US" sz="12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https://www.youtube.com/watch?v=ooVWRuCkG7k</a:t>
            </a:r>
            <a:endParaRPr lang="en-CA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DFB18D-3E03-5E76-FCE1-146E22AAF5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901" y="5000023"/>
            <a:ext cx="769566" cy="724562"/>
          </a:xfrm>
          <a:prstGeom prst="rect">
            <a:avLst/>
          </a:prstGeom>
        </p:spPr>
      </p:pic>
      <p:sp>
        <p:nvSpPr>
          <p:cNvPr id="9" name="Rectangle 8">
            <a:hlinkClick r:id="rId7"/>
            <a:extLst>
              <a:ext uri="{FF2B5EF4-FFF2-40B4-BE49-F238E27FC236}">
                <a16:creationId xmlns:a16="http://schemas.microsoft.com/office/drawing/2014/main" id="{5C01434C-45C4-23A4-6FE6-12EA07B2C532}"/>
              </a:ext>
            </a:extLst>
          </p:cNvPr>
          <p:cNvSpPr/>
          <p:nvPr/>
        </p:nvSpPr>
        <p:spPr>
          <a:xfrm>
            <a:off x="2459253" y="1031895"/>
            <a:ext cx="7188591" cy="4043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38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E0CE0-4A77-BB66-0867-B1295DE074F3}"/>
              </a:ext>
            </a:extLst>
          </p:cNvPr>
          <p:cNvSpPr/>
          <p:nvPr/>
        </p:nvSpPr>
        <p:spPr>
          <a:xfrm>
            <a:off x="577009" y="275425"/>
            <a:ext cx="11125200" cy="578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0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757B3FF-2646-2320-2667-8DA6138616E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43" y="142570"/>
            <a:ext cx="9327931" cy="5673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FBE20D-EE8E-2C4A-D396-2665830440AB}"/>
              </a:ext>
            </a:extLst>
          </p:cNvPr>
          <p:cNvSpPr/>
          <p:nvPr/>
        </p:nvSpPr>
        <p:spPr>
          <a:xfrm>
            <a:off x="11134630" y="4776302"/>
            <a:ext cx="827063" cy="9544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C86F5-DF39-CCAD-A6FF-996A47818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01" y="5000023"/>
            <a:ext cx="769566" cy="7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385FF65-1D0E-4310-8C6A-26A49312E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99903"/>
              </p:ext>
            </p:extLst>
          </p:nvPr>
        </p:nvGraphicFramePr>
        <p:xfrm>
          <a:off x="-2" y="5446781"/>
          <a:ext cx="12192001" cy="155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698280" imgH="1638000" progId="">
                  <p:embed/>
                </p:oleObj>
              </mc:Choice>
              <mc:Fallback>
                <p:oleObj r:id="rId3" imgW="12698280" imgH="163800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85FF65-1D0E-4310-8C6A-26A49312E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" y="5446781"/>
                        <a:ext cx="12192001" cy="155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E0CE0-4A77-BB66-0867-B1295DE074F3}"/>
              </a:ext>
            </a:extLst>
          </p:cNvPr>
          <p:cNvSpPr/>
          <p:nvPr/>
        </p:nvSpPr>
        <p:spPr>
          <a:xfrm>
            <a:off x="577009" y="275425"/>
            <a:ext cx="11125200" cy="578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1" i="0" dirty="0">
                <a:solidFill>
                  <a:srgbClr val="030303"/>
                </a:solidFill>
                <a:effectLst/>
                <a:latin typeface="Comic Sans MS" panose="030F0702030302020204" pitchFamily="66" charset="0"/>
              </a:rPr>
              <a:t>60 Seconds of Fire Safety-Babysitting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6E9278-C2FA-E838-1F6D-6E661AE888C8}"/>
              </a:ext>
            </a:extLst>
          </p:cNvPr>
          <p:cNvSpPr/>
          <p:nvPr/>
        </p:nvSpPr>
        <p:spPr>
          <a:xfrm>
            <a:off x="11134630" y="4776302"/>
            <a:ext cx="827063" cy="9544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69A71-98A2-B0A8-18DC-06C1BE096854}"/>
              </a:ext>
            </a:extLst>
          </p:cNvPr>
          <p:cNvSpPr/>
          <p:nvPr/>
        </p:nvSpPr>
        <p:spPr>
          <a:xfrm>
            <a:off x="1546483" y="5316475"/>
            <a:ext cx="9099029" cy="62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HCFMO. (2021, May 20). </a:t>
            </a:r>
            <a:r>
              <a:rPr lang="en-US" sz="1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Seconds of Fire Safety – Babysitting </a:t>
            </a: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[Video]. YouTube. </a:t>
            </a:r>
            <a:r>
              <a:rPr lang="en-US" sz="12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https://www.youtube.com/watch?v=PD-neQLLsWk</a:t>
            </a:r>
            <a:endParaRPr lang="en-CA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05DA0-EDB3-371E-495E-30C9D4F2E2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901" y="5000023"/>
            <a:ext cx="769566" cy="724562"/>
          </a:xfrm>
          <a:prstGeom prst="rect">
            <a:avLst/>
          </a:prstGeom>
        </p:spPr>
      </p:pic>
      <p:sp>
        <p:nvSpPr>
          <p:cNvPr id="8" name="Rectangle 7">
            <a:hlinkClick r:id="rId7"/>
            <a:extLst>
              <a:ext uri="{FF2B5EF4-FFF2-40B4-BE49-F238E27FC236}">
                <a16:creationId xmlns:a16="http://schemas.microsoft.com/office/drawing/2014/main" id="{E24D4786-EFCA-768B-9E15-B923D0184E01}"/>
              </a:ext>
            </a:extLst>
          </p:cNvPr>
          <p:cNvSpPr/>
          <p:nvPr/>
        </p:nvSpPr>
        <p:spPr>
          <a:xfrm>
            <a:off x="2459253" y="1031895"/>
            <a:ext cx="7188591" cy="4043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10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385FF65-1D0E-4310-8C6A-26A49312E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102680"/>
              </p:ext>
            </p:extLst>
          </p:nvPr>
        </p:nvGraphicFramePr>
        <p:xfrm>
          <a:off x="-1" y="5362304"/>
          <a:ext cx="12192001" cy="155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698280" imgH="1638000" progId="">
                  <p:embed/>
                </p:oleObj>
              </mc:Choice>
              <mc:Fallback>
                <p:oleObj r:id="rId3" imgW="12698280" imgH="163800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85FF65-1D0E-4310-8C6A-26A49312E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5362304"/>
                        <a:ext cx="12192001" cy="155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E0CE0-4A77-BB66-0867-B1295DE074F3}"/>
              </a:ext>
            </a:extLst>
          </p:cNvPr>
          <p:cNvSpPr/>
          <p:nvPr/>
        </p:nvSpPr>
        <p:spPr>
          <a:xfrm>
            <a:off x="577009" y="275425"/>
            <a:ext cx="11125200" cy="578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1" i="0" dirty="0">
                <a:solidFill>
                  <a:srgbClr val="030303"/>
                </a:solidFill>
                <a:effectLst/>
                <a:latin typeface="Comic Sans MS" panose="030F0702030302020204" pitchFamily="66" charset="0"/>
              </a:rPr>
              <a:t>If ther</a:t>
            </a:r>
            <a:r>
              <a:rPr lang="en-US" sz="3600" b="1" dirty="0">
                <a:solidFill>
                  <a:srgbClr val="030303"/>
                </a:solidFill>
                <a:latin typeface="Comic Sans MS" panose="030F0702030302020204" pitchFamily="66" charset="0"/>
              </a:rPr>
              <a:t>e is a fire:</a:t>
            </a:r>
            <a:endParaRPr lang="en-US" sz="3600" b="1" i="0" dirty="0">
              <a:solidFill>
                <a:srgbClr val="03030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656E71-4FE8-AB3A-189E-BE6142512F8C}"/>
              </a:ext>
            </a:extLst>
          </p:cNvPr>
          <p:cNvSpPr/>
          <p:nvPr/>
        </p:nvSpPr>
        <p:spPr>
          <a:xfrm>
            <a:off x="1143000" y="1024802"/>
            <a:ext cx="9821097" cy="4527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l">
              <a:buFont typeface="+mj-lt"/>
              <a:buAutoNum type="arabicPeriod"/>
            </a:pPr>
            <a:r>
              <a:rPr lang="en-US" sz="3600" i="0" dirty="0">
                <a:solidFill>
                  <a:srgbClr val="030303"/>
                </a:solidFill>
                <a:effectLst/>
                <a:latin typeface="Comic Sans MS" panose="030F0702030302020204" pitchFamily="66" charset="0"/>
              </a:rPr>
              <a:t>Gather up the children.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i="0" dirty="0">
                <a:solidFill>
                  <a:srgbClr val="030303"/>
                </a:solidFill>
                <a:effectLst/>
                <a:latin typeface="Comic Sans MS" panose="030F0702030302020204" pitchFamily="66" charset="0"/>
              </a:rPr>
              <a:t>Get everyone outside quickly.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solidFill>
                  <a:srgbClr val="030303"/>
                </a:solidFill>
                <a:latin typeface="Comic Sans MS" panose="030F0702030302020204" pitchFamily="66" charset="0"/>
              </a:rPr>
              <a:t>Go to the nearest neighbor and ask an adult for help.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solidFill>
                  <a:srgbClr val="030303"/>
                </a:solidFill>
                <a:latin typeface="Comic Sans MS" panose="030F0702030302020204" pitchFamily="66" charset="0"/>
              </a:rPr>
              <a:t>Call 911.</a:t>
            </a:r>
          </a:p>
          <a:p>
            <a:pPr algn="l"/>
            <a:endParaRPr lang="en-US" sz="3600" b="1" dirty="0">
              <a:solidFill>
                <a:srgbClr val="030303"/>
              </a:solidFill>
              <a:latin typeface="Comic Sans MS" panose="030F0702030302020204" pitchFamily="66" charset="0"/>
            </a:endParaRPr>
          </a:p>
          <a:p>
            <a:pPr algn="l"/>
            <a:endParaRPr lang="en-US" sz="3600" b="1" i="0" dirty="0">
              <a:solidFill>
                <a:srgbClr val="03030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88224-4612-3904-E586-192D5BFF7B91}"/>
              </a:ext>
            </a:extLst>
          </p:cNvPr>
          <p:cNvSpPr/>
          <p:nvPr/>
        </p:nvSpPr>
        <p:spPr>
          <a:xfrm>
            <a:off x="11134630" y="4776302"/>
            <a:ext cx="827063" cy="9544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4CCE2-363E-424A-6B48-47E645FEA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901" y="5000023"/>
            <a:ext cx="769566" cy="7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30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485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Helvetica</vt:lpstr>
      <vt:lpstr>Helvetica 65 Medium</vt:lpstr>
      <vt:lpstr>Roboto</vt:lpstr>
      <vt:lpstr>Tahoma</vt:lpstr>
      <vt:lpstr>Times New Roman</vt:lpstr>
      <vt:lpstr>Wingdings</vt:lpstr>
      <vt:lpstr>YouTube Sans</vt:lpstr>
      <vt:lpstr>1_Office Theme</vt:lpstr>
      <vt:lpstr>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Kym Keith</dc:creator>
  <cp:lastModifiedBy>Kym Keith</cp:lastModifiedBy>
  <cp:revision>8</cp:revision>
  <dcterms:created xsi:type="dcterms:W3CDTF">2022-08-17T22:17:55Z</dcterms:created>
  <dcterms:modified xsi:type="dcterms:W3CDTF">2022-11-22T21:38:26Z</dcterms:modified>
</cp:coreProperties>
</file>