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328" r:id="rId3"/>
    <p:sldId id="333" r:id="rId4"/>
    <p:sldId id="332" r:id="rId5"/>
    <p:sldId id="310" r:id="rId6"/>
    <p:sldId id="313" r:id="rId7"/>
    <p:sldId id="330" r:id="rId8"/>
    <p:sldId id="30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pPbv3+aAwOrd3aa+K+gwA==" hashData="HfFE0WgBW38OPPfO2yJAGikT9HaxZA4rQyApfBSdIW1HYnkI30ef/F1Z9dmVFpLNDnY+n4BMf6U08hYFTpFlk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328D4-2F10-4D4F-A7D1-E95CFA045A09}" v="12" dt="2022-11-10T20:40:28.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914" autoAdjust="0"/>
  </p:normalViewPr>
  <p:slideViewPr>
    <p:cSldViewPr snapToGrid="0">
      <p:cViewPr varScale="1">
        <p:scale>
          <a:sx n="64" d="100"/>
          <a:sy n="64" d="100"/>
        </p:scale>
        <p:origin x="239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88F27-5D56-471E-BC83-A25F345226CC}" type="datetimeFigureOut">
              <a:rPr lang="en-CA" smtClean="0"/>
              <a:t>2022-11-11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83F6-322B-4EA4-B1F3-D4C85FC4B382}" type="slidenum">
              <a:rPr lang="en-CA" smtClean="0"/>
              <a:t>‹#›</a:t>
            </a:fld>
            <a:endParaRPr lang="en-CA"/>
          </a:p>
        </p:txBody>
      </p:sp>
    </p:spTree>
    <p:extLst>
      <p:ext uri="{BB962C8B-B14F-4D97-AF65-F5344CB8AC3E}">
        <p14:creationId xmlns:p14="http://schemas.microsoft.com/office/powerpoint/2010/main" val="414661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29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0"/>
              </a:spcAft>
              <a:buClrTx/>
              <a:buSzTx/>
              <a:buFont typeface="Symbol" panose="05050102010706020507" pitchFamily="18" charset="2"/>
              <a:buNone/>
              <a:tabLst/>
              <a:defRPr/>
            </a:pPr>
            <a:r>
              <a:rPr lang="en-NZ" sz="1400" dirty="0">
                <a:effectLst/>
                <a:latin typeface="Helvetica" panose="020B0604020202020204" pitchFamily="34" charset="0"/>
                <a:ea typeface="Calibri" panose="020F0502020204030204" pitchFamily="34" charset="0"/>
                <a:cs typeface="Helvetica" panose="020B0604020202020204" pitchFamily="34" charset="0"/>
              </a:rPr>
              <a:t>Fire needs fuel, oxygen</a:t>
            </a:r>
            <a:r>
              <a:rPr lang="en-US" sz="1400" dirty="0">
                <a:effectLst/>
                <a:latin typeface="Helvetica" panose="020B0604020202020204" pitchFamily="34" charset="0"/>
                <a:ea typeface="Calibri" panose="020F0502020204030204" pitchFamily="34" charset="0"/>
                <a:cs typeface="Helvetica" panose="020B0604020202020204" pitchFamily="34" charset="0"/>
              </a:rPr>
              <a:t>,</a:t>
            </a:r>
            <a:r>
              <a:rPr lang="en-NZ" sz="1400" dirty="0">
                <a:effectLst/>
                <a:latin typeface="Helvetica" panose="020B0604020202020204" pitchFamily="34" charset="0"/>
                <a:ea typeface="Calibri" panose="020F0502020204030204" pitchFamily="34" charset="0"/>
                <a:cs typeface="Helvetica" panose="020B0604020202020204" pitchFamily="34" charset="0"/>
              </a:rPr>
              <a:t> and heat to start. </a:t>
            </a:r>
          </a:p>
          <a:p>
            <a:pPr marL="0" lvl="0" indent="0">
              <a:lnSpc>
                <a:spcPct val="106000"/>
              </a:lnSpc>
              <a:buFontTx/>
              <a:buNone/>
            </a:pPr>
            <a:endParaRPr lang="en-NZ" sz="1400" dirty="0">
              <a:effectLst/>
              <a:latin typeface="Helvetica" panose="020B0604020202020204" pitchFamily="34" charset="0"/>
              <a:ea typeface="Calibri" panose="020F0502020204030204" pitchFamily="34" charset="0"/>
              <a:cs typeface="Helvetica" panose="020B0604020202020204" pitchFamily="34" charset="0"/>
            </a:endParaRPr>
          </a:p>
          <a:p>
            <a:pPr marL="0" lvl="0" indent="0">
              <a:lnSpc>
                <a:spcPct val="106000"/>
              </a:lnSpc>
              <a:buFontTx/>
              <a:buNone/>
            </a:pPr>
            <a:r>
              <a:rPr lang="en-NZ" sz="1400" dirty="0">
                <a:effectLst/>
                <a:latin typeface="Helvetica" panose="020B0604020202020204" pitchFamily="34" charset="0"/>
                <a:ea typeface="Calibri" panose="020F0502020204030204" pitchFamily="34" charset="0"/>
                <a:cs typeface="Helvetica" panose="020B0604020202020204" pitchFamily="34" charset="0"/>
              </a:rPr>
              <a:t>Ask</a:t>
            </a:r>
          </a:p>
          <a:p>
            <a:pPr marL="285750" lvl="0" indent="-285750">
              <a:lnSpc>
                <a:spcPct val="106000"/>
              </a:lnSpc>
              <a:buFont typeface="Wingdings" panose="05000000000000000000" pitchFamily="2" charset="2"/>
              <a:buChar char="Ø"/>
            </a:pPr>
            <a:r>
              <a:rPr lang="en-NZ" sz="1400" dirty="0">
                <a:effectLst/>
                <a:latin typeface="Helvetica" panose="020B0604020202020204" pitchFamily="34" charset="0"/>
                <a:ea typeface="Calibri" panose="020F0502020204030204" pitchFamily="34" charset="0"/>
                <a:cs typeface="Helvetica" panose="020B0604020202020204" pitchFamily="34" charset="0"/>
              </a:rPr>
              <a:t>What are some examples of fuel? (</a:t>
            </a:r>
            <a:r>
              <a:rPr lang="en-NZ" sz="1400" dirty="0">
                <a:solidFill>
                  <a:srgbClr val="FF0000"/>
                </a:solidFill>
                <a:effectLst/>
                <a:latin typeface="Helvetica" panose="020B0604020202020204" pitchFamily="34" charset="0"/>
                <a:ea typeface="Calibri" panose="020F0502020204030204" pitchFamily="34" charset="0"/>
                <a:cs typeface="Helvetica" panose="020B0604020202020204" pitchFamily="34" charset="0"/>
              </a:rPr>
              <a:t>combustible liquids, solids and gases- get specific examples</a:t>
            </a:r>
            <a:r>
              <a:rPr lang="en-NZ" sz="14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t>
            </a:r>
          </a:p>
          <a:p>
            <a:pPr marL="285750" lvl="0" indent="-285750">
              <a:lnSpc>
                <a:spcPct val="106000"/>
              </a:lnSpc>
              <a:buFont typeface="Wingdings" panose="05000000000000000000" pitchFamily="2" charset="2"/>
              <a:buChar char="Ø"/>
            </a:pPr>
            <a:r>
              <a:rPr lang="en-NZ" sz="14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What makes certain flammable especially liquids and gases) more dangerous? (they ignite faster and can do more damage)</a:t>
            </a:r>
            <a:endParaRPr lang="en-CA" sz="1400" dirty="0">
              <a:effectLst/>
              <a:latin typeface="Helvetica" panose="020B0604020202020204" pitchFamily="34" charset="0"/>
              <a:ea typeface="Calibri" panose="020F0502020204030204" pitchFamily="34" charset="0"/>
              <a:cs typeface="Times New Roman" panose="02020603050405020304" pitchFamily="18" charset="0"/>
            </a:endParaRPr>
          </a:p>
          <a:p>
            <a:pPr marL="285750" lvl="0" indent="-285750">
              <a:lnSpc>
                <a:spcPct val="106000"/>
              </a:lnSpc>
              <a:spcAft>
                <a:spcPts val="800"/>
              </a:spcAft>
              <a:buFont typeface="Wingdings" panose="05000000000000000000" pitchFamily="2" charset="2"/>
              <a:buChar char="Ø"/>
            </a:pPr>
            <a:r>
              <a:rPr lang="en-NZ" sz="1400" dirty="0">
                <a:effectLst/>
                <a:latin typeface="Helvetica" panose="020B0604020202020204" pitchFamily="34" charset="0"/>
                <a:ea typeface="Calibri" panose="020F0502020204030204" pitchFamily="34" charset="0"/>
                <a:cs typeface="Helvetica" panose="020B0604020202020204" pitchFamily="34" charset="0"/>
              </a:rPr>
              <a:t>What are some examples of heat (</a:t>
            </a:r>
            <a:r>
              <a:rPr lang="en-NZ" sz="1400" dirty="0">
                <a:solidFill>
                  <a:srgbClr val="FF0000"/>
                </a:solidFill>
                <a:effectLst/>
                <a:latin typeface="Helvetica" panose="020B0604020202020204" pitchFamily="34" charset="0"/>
                <a:ea typeface="Calibri" panose="020F0502020204030204" pitchFamily="34" charset="0"/>
                <a:cs typeface="Helvetica" panose="020B0604020202020204" pitchFamily="34" charset="0"/>
              </a:rPr>
              <a:t>electric appliance such as heaters, curling irons, stove burners… and flames</a:t>
            </a:r>
            <a:r>
              <a:rPr lang="en-NZ" sz="1400" dirty="0">
                <a:effectLst/>
                <a:latin typeface="Helvetica" panose="020B0604020202020204" pitchFamily="34" charset="0"/>
                <a:ea typeface="Calibri" panose="020F0502020204030204" pitchFamily="34" charset="0"/>
                <a:cs typeface="Helvetica" panose="020B0604020202020204" pitchFamily="34" charset="0"/>
              </a:rPr>
              <a:t>)</a:t>
            </a:r>
          </a:p>
          <a:p>
            <a:pPr marL="0" lvl="0" indent="0">
              <a:lnSpc>
                <a:spcPct val="106000"/>
              </a:lnSpc>
              <a:spcAft>
                <a:spcPts val="800"/>
              </a:spcAft>
              <a:buFontTx/>
              <a:buNone/>
            </a:pPr>
            <a:endParaRPr lang="en-NZ" sz="1400" dirty="0">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r>
              <a:rPr lang="en-US" sz="1400" dirty="0">
                <a:effectLst/>
                <a:latin typeface="Helvetica" panose="020B0604020202020204" pitchFamily="34" charset="0"/>
                <a:ea typeface="Calibri" panose="020F0502020204030204" pitchFamily="34" charset="0"/>
                <a:cs typeface="Helvetica" panose="020B0604020202020204" pitchFamily="34" charset="0"/>
              </a:rPr>
              <a:t>Fires can be prevented if you keep these three items apart. </a:t>
            </a:r>
          </a:p>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endParaRPr lang="en-US" sz="1400" dirty="0">
              <a:effectLst/>
              <a:latin typeface="Helvetica" panose="020B0604020202020204" pitchFamily="34" charset="0"/>
              <a:ea typeface="Calibri" panose="020F0502020204030204" pitchFamily="34" charset="0"/>
              <a:cs typeface="Helvetica" panose="020B0604020202020204" pitchFamily="34" charset="0"/>
            </a:endParaRPr>
          </a:p>
          <a:p>
            <a:pPr marL="285750" marR="0" lvl="0" indent="-285750" algn="l" defTabSz="914400" rtl="0" eaLnBrk="1" fontAlgn="auto" latinLnBrk="0" hangingPunct="1">
              <a:lnSpc>
                <a:spcPct val="106000"/>
              </a:lnSpc>
              <a:spcBef>
                <a:spcPts val="0"/>
              </a:spcBef>
              <a:spcAft>
                <a:spcPts val="800"/>
              </a:spcAft>
              <a:buClrTx/>
              <a:buSzTx/>
              <a:buFont typeface="Wingdings" panose="05000000000000000000" pitchFamily="2" charset="2"/>
              <a:buChar char="Ø"/>
              <a:tabLst/>
              <a:defRPr/>
            </a:pPr>
            <a:r>
              <a:rPr lang="en-US" sz="1400" dirty="0">
                <a:effectLst/>
                <a:latin typeface="Helvetica" panose="020B0604020202020204" pitchFamily="34" charset="0"/>
                <a:ea typeface="Calibri" panose="020F0502020204030204" pitchFamily="34" charset="0"/>
                <a:cs typeface="Helvetica" panose="020B0604020202020204" pitchFamily="34" charset="0"/>
              </a:rPr>
              <a:t>What are some examples of keeping heat and fuel apart? (</a:t>
            </a:r>
            <a:r>
              <a:rPr lang="en-US" sz="1400" dirty="0">
                <a:solidFill>
                  <a:srgbClr val="FF0000"/>
                </a:solidFill>
                <a:effectLst/>
                <a:latin typeface="Helvetica" panose="020B0604020202020204" pitchFamily="34" charset="0"/>
                <a:ea typeface="Calibri" panose="020F0502020204030204" pitchFamily="34" charset="0"/>
                <a:cs typeface="Helvetica" panose="020B0604020202020204" pitchFamily="34" charset="0"/>
              </a:rPr>
              <a:t>moving clothing away from a hot curling iron, moving a space heater away from the drapes, removing paper away from the stove</a:t>
            </a:r>
            <a:r>
              <a:rPr lang="en-US" sz="1400" dirty="0">
                <a:effectLst/>
                <a:latin typeface="Helvetica" panose="020B0604020202020204" pitchFamily="34" charset="0"/>
                <a:ea typeface="Calibri" panose="020F0502020204030204" pitchFamily="34" charset="0"/>
                <a:cs typeface="Helvetica" panose="020B0604020202020204" pitchFamily="34" charset="0"/>
              </a:rPr>
              <a:t>)</a:t>
            </a:r>
          </a:p>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endParaRPr lang="en-US" sz="1400" dirty="0">
              <a:effectLst/>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r>
              <a:rPr lang="en-NZ" sz="1400" dirty="0">
                <a:effectLst/>
                <a:latin typeface="Helvetica" panose="020B0604020202020204" pitchFamily="34" charset="0"/>
                <a:ea typeface="Calibri" panose="020F0502020204030204" pitchFamily="34" charset="0"/>
                <a:cs typeface="Helvetica" panose="020B0604020202020204" pitchFamily="34" charset="0"/>
              </a:rPr>
              <a:t>What do you need to do to put out a fire? (remove one of the three elements)</a:t>
            </a:r>
            <a:endParaRPr lang="en-CA" sz="1400" dirty="0">
              <a:effectLst/>
              <a:latin typeface="Helvetica" panose="020B060402020202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Symbol" panose="05050102010706020507" pitchFamily="18" charset="2"/>
              <a:buNone/>
            </a:pPr>
            <a:endParaRPr lang="en-NZ" sz="1400" dirty="0">
              <a:effectLst/>
              <a:latin typeface="Helvetica" panose="020B0604020202020204" pitchFamily="34" charset="0"/>
              <a:ea typeface="Calibri" panose="020F0502020204030204" pitchFamily="34" charset="0"/>
              <a:cs typeface="Helvetica" panose="020B0604020202020204" pitchFamily="34" charset="0"/>
            </a:endParaRPr>
          </a:p>
          <a:p>
            <a:pPr marL="0" lvl="0" indent="0">
              <a:lnSpc>
                <a:spcPct val="106000"/>
              </a:lnSpc>
              <a:spcAft>
                <a:spcPts val="800"/>
              </a:spcAft>
              <a:buFont typeface="Symbol" panose="05050102010706020507" pitchFamily="18" charset="2"/>
              <a:buNone/>
            </a:pPr>
            <a:r>
              <a:rPr lang="en-NZ" sz="1400" dirty="0">
                <a:effectLst/>
                <a:latin typeface="Helvetica" panose="020B0604020202020204" pitchFamily="34" charset="0"/>
                <a:ea typeface="Calibri" panose="020F0502020204030204" pitchFamily="34" charset="0"/>
                <a:cs typeface="Helvetica" panose="020B0604020202020204" pitchFamily="34" charset="0"/>
              </a:rPr>
              <a:t>You can remove the air by covering up the fire ( like putting a lid on a pot, or rolling on the ground)</a:t>
            </a:r>
            <a:endParaRPr lang="en-CA" sz="14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NZ" sz="1400" dirty="0">
                <a:effectLst/>
                <a:latin typeface="Helvetica" panose="020B0604020202020204" pitchFamily="34" charset="0"/>
                <a:ea typeface="Calibri" panose="020F0502020204030204" pitchFamily="34" charset="0"/>
                <a:cs typeface="Helvetica" panose="020B0604020202020204" pitchFamily="34" charset="0"/>
              </a:rPr>
              <a:t>You can remove the heat (put water on the fire, or use a fire extinguisher</a:t>
            </a:r>
            <a:endParaRPr lang="en-CA" sz="1400" dirty="0">
              <a:effectLst/>
              <a:latin typeface="Helvetica"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NZ" sz="1400" dirty="0">
                <a:effectLst/>
                <a:latin typeface="Helvetica" panose="020B0604020202020204" pitchFamily="34" charset="0"/>
                <a:ea typeface="Calibri" panose="020F0502020204030204" pitchFamily="34" charset="0"/>
                <a:cs typeface="Helvetica" panose="020B0604020202020204" pitchFamily="34" charset="0"/>
              </a:rPr>
              <a:t>You can remove the fuel (take it away from the heat source)</a:t>
            </a:r>
          </a:p>
          <a:p>
            <a:pPr marL="0" lvl="0" indent="0">
              <a:lnSpc>
                <a:spcPct val="106000"/>
              </a:lnSpc>
              <a:buFont typeface="Wingdings" panose="05000000000000000000" pitchFamily="2" charset="2"/>
              <a:buNone/>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Wingdings" panose="05000000000000000000" pitchFamily="2" charset="2"/>
              <a:buNone/>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66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6000"/>
              </a:lnSpc>
              <a:spcAft>
                <a:spcPts val="800"/>
              </a:spcAft>
              <a:buFont typeface="Wingdings" panose="05000000000000000000" pitchFamily="2" charset="2"/>
              <a:buNone/>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Wingdings" panose="05000000000000000000" pitchFamily="2" charset="2"/>
              <a:buNone/>
            </a:pPr>
            <a:r>
              <a:rPr lang="en-CA" sz="1800" dirty="0">
                <a:effectLst/>
                <a:latin typeface="Helvetica" panose="020B0604020202020204" pitchFamily="34" charset="0"/>
                <a:ea typeface="Calibri" panose="020F0502020204030204" pitchFamily="34" charset="0"/>
                <a:cs typeface="Times New Roman" panose="02020603050405020304" pitchFamily="18" charset="0"/>
              </a:rPr>
              <a:t>How many of these items do you have in your home?</a:t>
            </a:r>
          </a:p>
          <a:p>
            <a:pPr marL="0" lvl="0" indent="0">
              <a:lnSpc>
                <a:spcPct val="106000"/>
              </a:lnSpc>
              <a:spcAft>
                <a:spcPts val="800"/>
              </a:spcAft>
              <a:buFont typeface="Wingdings" panose="05000000000000000000" pitchFamily="2" charset="2"/>
              <a:buNone/>
            </a:pPr>
            <a:r>
              <a:rPr lang="en-CA" sz="1800">
                <a:effectLst/>
                <a:latin typeface="Helvetica" panose="020B0604020202020204" pitchFamily="34" charset="0"/>
                <a:ea typeface="Calibri" panose="020F0502020204030204" pitchFamily="34" charset="0"/>
                <a:cs typeface="Times New Roman" panose="02020603050405020304" pitchFamily="18" charset="0"/>
              </a:rPr>
              <a:t>What </a:t>
            </a:r>
            <a:r>
              <a:rPr lang="en-CA" sz="1800" dirty="0">
                <a:effectLst/>
                <a:latin typeface="Helvetica" panose="020B0604020202020204" pitchFamily="34" charset="0"/>
                <a:ea typeface="Calibri" panose="020F0502020204030204" pitchFamily="34" charset="0"/>
                <a:cs typeface="Times New Roman" panose="02020603050405020304" pitchFamily="18" charset="0"/>
              </a:rPr>
              <a:t>made this items highly flammable? (what they are made of) </a:t>
            </a:r>
          </a:p>
          <a:p>
            <a:pPr marL="0" lvl="0" indent="0">
              <a:lnSpc>
                <a:spcPct val="106000"/>
              </a:lnSpc>
              <a:spcAft>
                <a:spcPts val="800"/>
              </a:spcAft>
              <a:buFont typeface="Wingdings" panose="05000000000000000000" pitchFamily="2" charset="2"/>
              <a:buNone/>
            </a:pPr>
            <a:r>
              <a:rPr lang="en-CA" sz="1800" dirty="0">
                <a:effectLst/>
                <a:latin typeface="Helvetica" panose="020B0604020202020204" pitchFamily="34" charset="0"/>
                <a:ea typeface="Calibri" panose="020F0502020204030204" pitchFamily="34" charset="0"/>
                <a:cs typeface="Times New Roman" panose="02020603050405020304" pitchFamily="18" charset="0"/>
              </a:rPr>
              <a:t>What does this video tell you about where and how to store certain household items?</a:t>
            </a:r>
          </a:p>
          <a:p>
            <a:pPr marL="0" lvl="0" indent="0">
              <a:lnSpc>
                <a:spcPct val="106000"/>
              </a:lnSpc>
              <a:spcAft>
                <a:spcPts val="800"/>
              </a:spcAft>
              <a:buFont typeface="Wingdings" panose="05000000000000000000" pitchFamily="2" charset="2"/>
              <a:buNone/>
            </a:pPr>
            <a:r>
              <a:rPr lang="en-CA" sz="1800" dirty="0">
                <a:effectLst/>
                <a:latin typeface="Helvetica" panose="020B0604020202020204" pitchFamily="34" charset="0"/>
                <a:ea typeface="Calibri" panose="020F0502020204030204" pitchFamily="34" charset="0"/>
                <a:cs typeface="Times New Roman" panose="02020603050405020304" pitchFamily="18" charset="0"/>
              </a:rPr>
              <a:t>Can you think of any other items in your home that might be flammable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80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6000"/>
              </a:lnSpc>
              <a:spcAft>
                <a:spcPts val="800"/>
              </a:spcAft>
              <a:buFont typeface="Wingdings" panose="05000000000000000000" pitchFamily="2" charset="2"/>
              <a:buNone/>
            </a:pPr>
            <a:r>
              <a:rPr lang="en-US" sz="1800" dirty="0">
                <a:effectLst/>
                <a:latin typeface="Helvetica" panose="020B0604020202020204" pitchFamily="34" charset="0"/>
                <a:ea typeface="Calibri" panose="020F0502020204030204" pitchFamily="34" charset="0"/>
                <a:cs typeface="Times New Roman" panose="02020603050405020304" pitchFamily="18" charset="0"/>
              </a:rPr>
              <a:t>What are some of the home hazards you just saw?</a:t>
            </a:r>
          </a:p>
          <a:p>
            <a:pPr marL="0" lvl="0" indent="0">
              <a:lnSpc>
                <a:spcPct val="106000"/>
              </a:lnSpc>
              <a:spcAft>
                <a:spcPts val="800"/>
              </a:spcAft>
              <a:buFont typeface="Wingdings" panose="05000000000000000000" pitchFamily="2" charset="2"/>
              <a:buNone/>
            </a:pPr>
            <a:endParaRPr lang="en-US" sz="1800" dirty="0">
              <a:effectLst/>
              <a:latin typeface="Helvetica" panose="020B060402020202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Wingdings" panose="05000000000000000000" pitchFamily="2" charset="2"/>
              <a:buNone/>
            </a:pPr>
            <a:r>
              <a:rPr lang="en-US" sz="1800" dirty="0">
                <a:effectLst/>
                <a:latin typeface="Helvetica" panose="020B0604020202020204" pitchFamily="34" charset="0"/>
                <a:ea typeface="Calibri" panose="020F0502020204030204" pitchFamily="34" charset="0"/>
                <a:cs typeface="Times New Roman" panose="02020603050405020304" pitchFamily="18" charset="0"/>
              </a:rPr>
              <a:t>What are some ways you could prevent these from starting fires?</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83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r>
              <a:rPr lang="en-CA" sz="1400" dirty="0">
                <a:effectLst/>
                <a:latin typeface="+mn-lt"/>
                <a:ea typeface="Calibri" panose="020F0502020204030204" pitchFamily="34" charset="0"/>
                <a:cs typeface="Times New Roman" panose="02020603050405020304" pitchFamily="18" charset="0"/>
              </a:rPr>
              <a:t>There are 5 classes of fires but only 3 really are related to house fires. </a:t>
            </a:r>
          </a:p>
          <a:p>
            <a:pPr algn="l"/>
            <a:endParaRPr lang="en-US" sz="1400" b="1" i="0" dirty="0">
              <a:solidFill>
                <a:srgbClr val="141412"/>
              </a:solidFill>
              <a:effectLst/>
              <a:latin typeface="+mn-lt"/>
            </a:endParaRPr>
          </a:p>
          <a:p>
            <a:pPr algn="l"/>
            <a:r>
              <a:rPr lang="en-US" sz="1400" b="1" i="0" dirty="0">
                <a:solidFill>
                  <a:srgbClr val="141412"/>
                </a:solidFill>
                <a:effectLst/>
                <a:latin typeface="+mn-lt"/>
              </a:rPr>
              <a:t>CLASS A</a:t>
            </a:r>
            <a:r>
              <a:rPr lang="en-US" sz="1400" b="0" i="0" dirty="0">
                <a:solidFill>
                  <a:srgbClr val="141412"/>
                </a:solidFill>
                <a:effectLst/>
                <a:latin typeface="+mn-lt"/>
              </a:rPr>
              <a:t> : In this class, all the materials which are solid in nature and can become ash when burnt. Examples are wood, paper, textiles, plastic, coal etc. When Solids burn, usually the smoke is White in Colour.</a:t>
            </a:r>
          </a:p>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r>
              <a:rPr lang="en-CA" sz="1400" dirty="0">
                <a:effectLst/>
                <a:latin typeface="+mn-lt"/>
                <a:ea typeface="Calibri" panose="020F0502020204030204" pitchFamily="34" charset="0"/>
                <a:cs typeface="Times New Roman" panose="02020603050405020304" pitchFamily="18" charset="0"/>
              </a:rPr>
              <a:t>(https://ertseshadri.com/2019/12/19/classification-of-fuel-fire/)</a:t>
            </a:r>
          </a:p>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endParaRPr lang="en-CA"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r>
              <a:rPr lang="en-CA" sz="1400" dirty="0">
                <a:effectLst/>
                <a:latin typeface="+mn-lt"/>
                <a:ea typeface="Calibri" panose="020F0502020204030204" pitchFamily="34" charset="0"/>
                <a:cs typeface="Times New Roman" panose="02020603050405020304" pitchFamily="18" charset="0"/>
              </a:rPr>
              <a:t>What do you think this means in terms of where and how we store these items? (not near flames or sources of heat)</a:t>
            </a:r>
          </a:p>
          <a:p>
            <a:pPr marL="0" lvl="0" indent="0">
              <a:lnSpc>
                <a:spcPct val="106000"/>
              </a:lnSpc>
              <a:spcAft>
                <a:spcPts val="800"/>
              </a:spcAft>
              <a:buFont typeface="Wingdings" panose="05000000000000000000" pitchFamily="2" charset="2"/>
              <a:buNone/>
            </a:pPr>
            <a:endParaRPr lang="en-CA" sz="1400" dirty="0">
              <a:effectLst/>
              <a:latin typeface="+mn-lt"/>
              <a:ea typeface="Calibri" panose="020F0502020204030204" pitchFamily="34" charset="0"/>
              <a:cs typeface="Times New Roman" panose="02020603050405020304" pitchFamily="18" charset="0"/>
            </a:endParaRPr>
          </a:p>
          <a:p>
            <a:pPr algn="l"/>
            <a:r>
              <a:rPr lang="en-US" sz="1400" b="1" i="0" dirty="0">
                <a:solidFill>
                  <a:srgbClr val="141412"/>
                </a:solidFill>
                <a:effectLst/>
                <a:latin typeface="+mn-lt"/>
              </a:rPr>
              <a:t>CLASS B</a:t>
            </a:r>
            <a:r>
              <a:rPr lang="en-US" sz="1400" b="0" i="0" dirty="0">
                <a:solidFill>
                  <a:srgbClr val="141412"/>
                </a:solidFill>
                <a:effectLst/>
                <a:latin typeface="+mn-lt"/>
              </a:rPr>
              <a:t> : This class is all about the flammable liquids like paints, oils, grease, gasoline , kerosene, and diesel. </a:t>
            </a:r>
            <a:endParaRPr lang="en-CA"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effectLst/>
                <a:latin typeface="+mn-lt"/>
                <a:ea typeface="Calibri" panose="020F0502020204030204" pitchFamily="34" charset="0"/>
                <a:cs typeface="Times New Roman" panose="02020603050405020304" pitchFamily="18" charset="0"/>
              </a:rPr>
              <a:t>What do you think this means in terms of where and how we store these items?</a:t>
            </a:r>
          </a:p>
          <a:p>
            <a:pPr algn="l"/>
            <a:endParaRPr lang="en-US" sz="1400" b="1" i="0" dirty="0">
              <a:solidFill>
                <a:srgbClr val="141412"/>
              </a:solidFill>
              <a:effectLst/>
              <a:latin typeface="+mn-lt"/>
            </a:endParaRPr>
          </a:p>
          <a:p>
            <a:pPr algn="l"/>
            <a:r>
              <a:rPr lang="en-US" sz="1400" b="1" i="0" dirty="0">
                <a:solidFill>
                  <a:srgbClr val="141412"/>
                </a:solidFill>
                <a:effectLst/>
                <a:latin typeface="+mn-lt"/>
              </a:rPr>
              <a:t>CLASS C</a:t>
            </a:r>
            <a:r>
              <a:rPr lang="en-US" sz="1400" b="0" i="0" dirty="0">
                <a:solidFill>
                  <a:srgbClr val="141412"/>
                </a:solidFill>
                <a:effectLst/>
                <a:latin typeface="+mn-lt"/>
              </a:rPr>
              <a:t> :  Live Electrical Equipment</a:t>
            </a:r>
          </a:p>
          <a:p>
            <a:pPr algn="l"/>
            <a:endParaRPr lang="en-US" sz="1400" b="0" i="0" dirty="0">
              <a:solidFill>
                <a:srgbClr val="141412"/>
              </a:solidFill>
              <a:effectLst/>
              <a:latin typeface="+mn-lt"/>
            </a:endParaRPr>
          </a:p>
          <a:p>
            <a:pPr algn="l"/>
            <a:r>
              <a:rPr lang="en-US" sz="1400" b="0" i="0" dirty="0">
                <a:solidFill>
                  <a:srgbClr val="141412"/>
                </a:solidFill>
                <a:effectLst/>
                <a:latin typeface="+mn-lt"/>
              </a:rPr>
              <a:t>Why do you think live electrical equipment is a fire hazard?</a:t>
            </a:r>
            <a:endParaRPr lang="en-CA" sz="1400" dirty="0">
              <a:effectLst/>
              <a:latin typeface="+mn-lt"/>
              <a:ea typeface="Calibri" panose="020F0502020204030204" pitchFamily="34" charset="0"/>
              <a:cs typeface="Times New Roman" panose="02020603050405020304" pitchFamily="18" charset="0"/>
            </a:endParaRPr>
          </a:p>
          <a:p>
            <a:pPr marL="0" lvl="0" indent="0">
              <a:lnSpc>
                <a:spcPct val="106000"/>
              </a:lnSpc>
              <a:spcAft>
                <a:spcPts val="800"/>
              </a:spcAft>
              <a:buFont typeface="Wingdings" panose="05000000000000000000" pitchFamily="2" charset="2"/>
              <a:buNone/>
            </a:pPr>
            <a:r>
              <a:rPr lang="en-CA" sz="1400" dirty="0">
                <a:effectLst/>
                <a:latin typeface="+mn-lt"/>
                <a:ea typeface="Calibri" panose="020F0502020204030204" pitchFamily="34" charset="0"/>
                <a:cs typeface="Times New Roman" panose="02020603050405020304" pitchFamily="18" charset="0"/>
              </a:rPr>
              <a:t>What other electrical fuels can you think of? (house wiring)</a:t>
            </a:r>
          </a:p>
          <a:p>
            <a:pPr marL="0" lvl="0" indent="0">
              <a:lnSpc>
                <a:spcPct val="106000"/>
              </a:lnSpc>
              <a:spcAft>
                <a:spcPts val="800"/>
              </a:spcAft>
              <a:buFont typeface="Wingdings" panose="05000000000000000000" pitchFamily="2" charset="2"/>
              <a:buNone/>
            </a:pPr>
            <a:r>
              <a:rPr lang="en-CA" sz="1400" dirty="0">
                <a:effectLst/>
                <a:latin typeface="+mn-lt"/>
                <a:ea typeface="Calibri" panose="020F0502020204030204" pitchFamily="34" charset="0"/>
                <a:cs typeface="Times New Roman" panose="02020603050405020304" pitchFamily="18" charset="0"/>
              </a:rPr>
              <a:t>What are some good tips on how to safely use these items?</a:t>
            </a:r>
          </a:p>
          <a:p>
            <a:pPr marL="0" lvl="0" indent="0">
              <a:lnSpc>
                <a:spcPct val="106000"/>
              </a:lnSpc>
              <a:spcAft>
                <a:spcPts val="800"/>
              </a:spcAft>
              <a:buFont typeface="Wingdings" panose="05000000000000000000" pitchFamily="2" charset="2"/>
              <a:buNone/>
            </a:pPr>
            <a:endParaRPr lang="en-CA" sz="1400" dirty="0">
              <a:effectLst/>
              <a:latin typeface="+mn-lt"/>
              <a:ea typeface="Calibri" panose="020F0502020204030204" pitchFamily="34" charset="0"/>
              <a:cs typeface="Times New Roman" panose="02020603050405020304" pitchFamily="18" charset="0"/>
            </a:endParaRPr>
          </a:p>
          <a:p>
            <a:pPr marL="0" lvl="0" indent="0">
              <a:lnSpc>
                <a:spcPct val="106000"/>
              </a:lnSpc>
              <a:spcAft>
                <a:spcPts val="800"/>
              </a:spcAft>
              <a:buFont typeface="Wingdings" panose="05000000000000000000" pitchFamily="2" charset="2"/>
              <a:buNone/>
            </a:pPr>
            <a:r>
              <a:rPr lang="en-CA" sz="1400" dirty="0">
                <a:effectLst/>
                <a:latin typeface="+mn-lt"/>
                <a:ea typeface="Calibri" panose="020F0502020204030204" pitchFamily="34" charset="0"/>
                <a:cs typeface="Times New Roman" panose="02020603050405020304" pitchFamily="18" charset="0"/>
              </a:rPr>
              <a:t>There are 3 main types of fire extinguishers: Water, Carbon Dioxide, and dry chemical</a:t>
            </a:r>
          </a:p>
          <a:p>
            <a:pPr marL="0" lvl="0" indent="0">
              <a:lnSpc>
                <a:spcPct val="106000"/>
              </a:lnSpc>
              <a:spcAft>
                <a:spcPts val="800"/>
              </a:spcAft>
              <a:buFont typeface="Wingdings" panose="05000000000000000000" pitchFamily="2" charset="2"/>
              <a:buNone/>
            </a:pPr>
            <a:r>
              <a:rPr lang="en-CA" sz="1400" dirty="0">
                <a:effectLst/>
                <a:latin typeface="+mn-lt"/>
                <a:ea typeface="Calibri" panose="020F0502020204030204" pitchFamily="34" charset="0"/>
                <a:cs typeface="Times New Roman" panose="02020603050405020304" pitchFamily="18" charset="0"/>
              </a:rPr>
              <a:t>Dry Chemical fire extinguishers are the most common type of fire extinguisher separates fire from oxygen and interrupts the chemical process. </a:t>
            </a:r>
            <a:r>
              <a:rPr lang="en-US" sz="1400" b="0" i="0" dirty="0">
                <a:solidFill>
                  <a:srgbClr val="000000"/>
                </a:solidFill>
                <a:effectLst/>
                <a:latin typeface="+mn-lt"/>
              </a:rPr>
              <a:t>They contain chemicals that can smother flames and coat fuel with a thin layer of dust. </a:t>
            </a:r>
          </a:p>
          <a:p>
            <a:pPr marL="0" lvl="0" indent="0">
              <a:lnSpc>
                <a:spcPct val="106000"/>
              </a:lnSpc>
              <a:spcAft>
                <a:spcPts val="800"/>
              </a:spcAft>
              <a:buFont typeface="Wingdings" panose="05000000000000000000" pitchFamily="2" charset="2"/>
              <a:buNone/>
            </a:pPr>
            <a:r>
              <a:rPr lang="en-CA" sz="1400" dirty="0">
                <a:effectLst/>
                <a:latin typeface="+mn-lt"/>
                <a:ea typeface="Calibri" panose="020F0502020204030204" pitchFamily="34" charset="0"/>
                <a:cs typeface="Times New Roman" panose="02020603050405020304" pitchFamily="18" charset="0"/>
              </a:rPr>
              <a:t>Type D and K fire extinguishers are not typically used in home fires.</a:t>
            </a:r>
          </a:p>
          <a:p>
            <a:pPr marL="0" lvl="0" indent="0">
              <a:lnSpc>
                <a:spcPct val="106000"/>
              </a:lnSpc>
              <a:spcAft>
                <a:spcPts val="800"/>
              </a:spcAft>
              <a:buFont typeface="Wingdings" panose="05000000000000000000" pitchFamily="2" charset="2"/>
              <a:buNone/>
            </a:pPr>
            <a:endParaRPr lang="en-CA" sz="1400" dirty="0">
              <a:effectLst/>
              <a:latin typeface="Helvetica" panose="020B060402020202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Font typeface="Wingdings" panose="05000000000000000000" pitchFamily="2" charset="2"/>
              <a:buNone/>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07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r>
              <a:rPr lang="en-US" sz="1800" b="0" i="0" dirty="0">
                <a:solidFill>
                  <a:srgbClr val="202122"/>
                </a:solidFill>
                <a:effectLst/>
                <a:latin typeface="Arial" panose="020B0604020202020204" pitchFamily="34" charset="0"/>
              </a:rPr>
              <a:t> </a:t>
            </a:r>
            <a:r>
              <a:rPr lang="en-CA" sz="1800" dirty="0">
                <a:effectLst/>
                <a:latin typeface="+mn-lt"/>
                <a:ea typeface="Calibri" panose="020F0502020204030204" pitchFamily="34" charset="0"/>
                <a:cs typeface="Times New Roman" panose="02020603050405020304" pitchFamily="18" charset="0"/>
              </a:rPr>
              <a:t>The most common type of home extinguisher is an ABC extinguisher because it will put out Type A,B and C types of fires. It is a dry chemical extinguisher.</a:t>
            </a:r>
          </a:p>
          <a:p>
            <a:pPr marL="0" marR="0" lvl="0" indent="0" algn="l" defTabSz="914400" rtl="0" eaLnBrk="1" fontAlgn="auto" latinLnBrk="0" hangingPunct="1">
              <a:lnSpc>
                <a:spcPct val="106000"/>
              </a:lnSpc>
              <a:spcBef>
                <a:spcPts val="0"/>
              </a:spcBef>
              <a:spcAft>
                <a:spcPts val="800"/>
              </a:spcAft>
              <a:buClrTx/>
              <a:buSzTx/>
              <a:buFont typeface="Wingdings" panose="05000000000000000000" pitchFamily="2" charset="2"/>
              <a:buNone/>
              <a:tabLst/>
              <a:defRPr/>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22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6000"/>
              </a:lnSpc>
              <a:spcAft>
                <a:spcPts val="800"/>
              </a:spcAft>
              <a:buFont typeface="Wingdings" panose="05000000000000000000" pitchFamily="2" charset="2"/>
              <a:buNone/>
            </a:pPr>
            <a:r>
              <a:rPr lang="en-CA" sz="1800" dirty="0">
                <a:effectLst/>
                <a:latin typeface="Helvetica" panose="020B0604020202020204" pitchFamily="34" charset="0"/>
                <a:ea typeface="Calibri" panose="020F0502020204030204" pitchFamily="34" charset="0"/>
                <a:cs typeface="Times New Roman" panose="02020603050405020304" pitchFamily="18" charset="0"/>
              </a:rPr>
              <a:t>What are some things you shouldn’t do when using a fire </a:t>
            </a:r>
            <a:r>
              <a:rPr lang="en-CA" sz="1800">
                <a:effectLst/>
                <a:latin typeface="Helvetica" panose="020B0604020202020204" pitchFamily="34" charset="0"/>
                <a:ea typeface="Calibri" panose="020F0502020204030204" pitchFamily="34" charset="0"/>
                <a:cs typeface="Times New Roman" panose="02020603050405020304" pitchFamily="18" charset="0"/>
              </a:rPr>
              <a:t>extinguisher?</a:t>
            </a: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31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6000"/>
              </a:lnSpc>
              <a:spcAft>
                <a:spcPts val="800"/>
              </a:spcAft>
              <a:buFont typeface="Wingdings" panose="05000000000000000000" pitchFamily="2" charset="2"/>
              <a:buNone/>
            </a:pPr>
            <a:endParaRPr lang="en-CA" sz="18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70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136A-38F6-4DE9-8D3E-478C58AAA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EFC4C05-5B74-4345-9264-BEF3934AE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3132F3C-E0B0-47B1-B67D-940D1C8931A7}"/>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5" name="Footer Placeholder 4">
            <a:extLst>
              <a:ext uri="{FF2B5EF4-FFF2-40B4-BE49-F238E27FC236}">
                <a16:creationId xmlns:a16="http://schemas.microsoft.com/office/drawing/2014/main" id="{8143B993-E6FD-4236-A9C5-C892F08507E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ADD4B01-11B9-4CC1-A6FF-939A4744B34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20192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3DEE-2823-43F2-9491-D2181E572D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695DD97-D2F1-4C62-B613-F4BCD6460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CD9E25E-3B35-42B8-8F69-B3460B71C9D9}"/>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5" name="Footer Placeholder 4">
            <a:extLst>
              <a:ext uri="{FF2B5EF4-FFF2-40B4-BE49-F238E27FC236}">
                <a16:creationId xmlns:a16="http://schemas.microsoft.com/office/drawing/2014/main" id="{8160BB8F-D0A1-4F9D-833C-F46D8645F05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07D5395-AA6F-4276-B88E-AD0EE3D7C38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82019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BCC03-865B-4682-BDB9-B7A014064F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DB421EE-908E-4DC9-A949-CC9E0AA53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C38B62E-67CE-49FA-8575-9BA814441825}"/>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5" name="Footer Placeholder 4">
            <a:extLst>
              <a:ext uri="{FF2B5EF4-FFF2-40B4-BE49-F238E27FC236}">
                <a16:creationId xmlns:a16="http://schemas.microsoft.com/office/drawing/2014/main" id="{2A3ADA9D-182C-42C2-B4EA-2ADD8968882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A0BFF28-ED0F-401D-8AFD-BA8ADC2AAE5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4228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37A4-4BEF-4155-B564-B1FC7690ED6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180816-7E5A-4018-9935-B2D2F85B81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88AEE0B-01A9-4856-AD10-2D222EEF608B}"/>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5" name="Footer Placeholder 4">
            <a:extLst>
              <a:ext uri="{FF2B5EF4-FFF2-40B4-BE49-F238E27FC236}">
                <a16:creationId xmlns:a16="http://schemas.microsoft.com/office/drawing/2014/main" id="{E81EFA86-7DEE-481D-B33B-38ED14EDF16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337513C-17D5-49C3-84C5-D003AFABC503}"/>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8643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6EF-C067-465F-9196-0C86AA1E1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EE26E0-0E46-4BB9-A72E-D5C1A798E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58E71D-D6BB-4215-8C26-43CB139D7678}"/>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5" name="Footer Placeholder 4">
            <a:extLst>
              <a:ext uri="{FF2B5EF4-FFF2-40B4-BE49-F238E27FC236}">
                <a16:creationId xmlns:a16="http://schemas.microsoft.com/office/drawing/2014/main" id="{D69F0F1C-E677-4E17-A727-04A1D66DEFE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8791429-915E-47A2-9DA0-1F76BFC29EC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2895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CCA1-E080-47E5-BA11-32B6B09201E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FE48ACA-4E73-4843-90E5-C56B33596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40B12D2-111C-4278-9E91-D8E7F57FE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F8B85ED-93A2-4A08-B93D-E711C58AE6C8}"/>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6" name="Footer Placeholder 5">
            <a:extLst>
              <a:ext uri="{FF2B5EF4-FFF2-40B4-BE49-F238E27FC236}">
                <a16:creationId xmlns:a16="http://schemas.microsoft.com/office/drawing/2014/main" id="{FA560FA6-73F5-4A65-A1E4-46904A5AFE8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83C46A-81F4-4D1D-A0B8-18551D94637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17811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96FD-8523-44FA-B929-0F3E8C107B1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229B094-BC5F-4146-AF2E-FBA86B24E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02922-159D-4A29-8C2E-2A41CDC6C6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4C2EA4C-5441-46FD-86ED-A8E3EB3D0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A8B9B5-C830-4402-84DA-64BCE6C7B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0EE1B72-AE22-42E0-B6BE-E185E6997C37}"/>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8" name="Footer Placeholder 7">
            <a:extLst>
              <a:ext uri="{FF2B5EF4-FFF2-40B4-BE49-F238E27FC236}">
                <a16:creationId xmlns:a16="http://schemas.microsoft.com/office/drawing/2014/main" id="{BF565A7F-38FC-4F2D-834A-16E36A6CEFC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DB71E2F-601C-4FC4-8E44-4001C5B47DE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7789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B1EB-39EB-4BF7-956C-A5BB4D05D2F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99F91A4-5948-4AF4-9CC8-ACE5A957C8BC}"/>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4" name="Footer Placeholder 3">
            <a:extLst>
              <a:ext uri="{FF2B5EF4-FFF2-40B4-BE49-F238E27FC236}">
                <a16:creationId xmlns:a16="http://schemas.microsoft.com/office/drawing/2014/main" id="{FAC0222D-838F-4D91-A874-3D33CE3BEC6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E874B2A-B862-4EFD-8117-500D09EA738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1172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71DF0-F475-4C2A-8DE6-94DDC9846EA6}"/>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3" name="Footer Placeholder 2">
            <a:extLst>
              <a:ext uri="{FF2B5EF4-FFF2-40B4-BE49-F238E27FC236}">
                <a16:creationId xmlns:a16="http://schemas.microsoft.com/office/drawing/2014/main" id="{11ADA19E-2E85-44A0-AF17-2B4671538D2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8D56AB6-4B25-4206-95B6-5AB5C5C539B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99352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5AC8-E26D-47A4-87A1-F9984F3E6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092F148-A234-41D7-A3B3-4FEB3E27B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A777DAE-64CC-484D-92EB-875166F99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9C376-1A31-4BFE-814B-226B6572C0EE}"/>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6" name="Footer Placeholder 5">
            <a:extLst>
              <a:ext uri="{FF2B5EF4-FFF2-40B4-BE49-F238E27FC236}">
                <a16:creationId xmlns:a16="http://schemas.microsoft.com/office/drawing/2014/main" id="{CE4F07B9-5787-4DB3-A2D0-774A90E4361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23B7875-DB38-4832-8452-E36662A6ED07}"/>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5826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3EAD-D562-45FB-9646-65B36C206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2F6D7AA-9758-46B3-9BCC-2559EFCDF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00D80FD-A305-49D9-8293-90C155BCD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50DA8-9083-4023-82C4-DA62C1101CC4}"/>
              </a:ext>
            </a:extLst>
          </p:cNvPr>
          <p:cNvSpPr>
            <a:spLocks noGrp="1"/>
          </p:cNvSpPr>
          <p:nvPr>
            <p:ph type="dt" sz="half" idx="10"/>
          </p:nvPr>
        </p:nvSpPr>
        <p:spPr/>
        <p:txBody>
          <a:bodyPr/>
          <a:lstStyle/>
          <a:p>
            <a:fld id="{A3F8F5EA-BC8E-4492-B7E3-7D8D035A0014}" type="datetimeFigureOut">
              <a:rPr lang="en-NZ" smtClean="0"/>
              <a:t>11/11/2022</a:t>
            </a:fld>
            <a:endParaRPr lang="en-NZ"/>
          </a:p>
        </p:txBody>
      </p:sp>
      <p:sp>
        <p:nvSpPr>
          <p:cNvPr id="6" name="Footer Placeholder 5">
            <a:extLst>
              <a:ext uri="{FF2B5EF4-FFF2-40B4-BE49-F238E27FC236}">
                <a16:creationId xmlns:a16="http://schemas.microsoft.com/office/drawing/2014/main" id="{451C8802-A075-4A00-AB56-DA67A204326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A639168-AAA4-40E7-98A6-340855657FB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345714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0F7F8-15AB-4C75-B203-C3F970F8E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737DA95-1D16-40C9-A5F9-46CA467BF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2F3FF72-B0FC-4BFD-B0CA-EC34B92CC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8F5EA-BC8E-4492-B7E3-7D8D035A0014}" type="datetimeFigureOut">
              <a:rPr lang="en-NZ" smtClean="0"/>
              <a:t>11/11/2022</a:t>
            </a:fld>
            <a:endParaRPr lang="en-NZ"/>
          </a:p>
        </p:txBody>
      </p:sp>
      <p:sp>
        <p:nvSpPr>
          <p:cNvPr id="5" name="Footer Placeholder 4">
            <a:extLst>
              <a:ext uri="{FF2B5EF4-FFF2-40B4-BE49-F238E27FC236}">
                <a16:creationId xmlns:a16="http://schemas.microsoft.com/office/drawing/2014/main" id="{0570B31F-99DA-4996-BBEB-08D417A9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F333CA5-1E30-4BA1-BD5E-32829BC7F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4942-AB4A-4931-89CB-BE5C76074FEA}" type="slidenum">
              <a:rPr lang="en-NZ" smtClean="0"/>
              <a:t>‹#›</a:t>
            </a:fld>
            <a:endParaRPr lang="en-NZ"/>
          </a:p>
        </p:txBody>
      </p:sp>
    </p:spTree>
    <p:extLst>
      <p:ext uri="{BB962C8B-B14F-4D97-AF65-F5344CB8AC3E}">
        <p14:creationId xmlns:p14="http://schemas.microsoft.com/office/powerpoint/2010/main" val="74737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tx14SBh2e9c" TargetMode="External"/><Relationship Id="rId5" Type="http://schemas.openxmlformats.org/officeDocument/2006/relationships/image" Target="../media/image7.pn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hyperlink" Target="https://www.youtube.com/watch?v=O1er6VFbp4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tQxAf2o1FEI" TargetMode="External"/><Relationship Id="rId5" Type="http://schemas.openxmlformats.org/officeDocument/2006/relationships/image" Target="../media/image7.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4.bin"/><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4.bin"/><Relationship Id="rId7" Type="http://schemas.openxmlformats.org/officeDocument/2006/relationships/hyperlink" Target="https://www.youtube.com/watch?v=Jz_m46qN35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6.bin"/><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t>
            </a:r>
          </a:p>
        </p:txBody>
      </p:sp>
      <p:pic>
        <p:nvPicPr>
          <p:cNvPr id="8" name="Content Placeholder 7" descr="Repair Team Sasquatch">
            <a:extLst>
              <a:ext uri="{FF2B5EF4-FFF2-40B4-BE49-F238E27FC236}">
                <a16:creationId xmlns:a16="http://schemas.microsoft.com/office/drawing/2014/main" id="{08E6116F-1581-6C27-C092-8D59F0CF6D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5890" y="2434653"/>
            <a:ext cx="1083921" cy="1083921"/>
          </a:xfrm>
        </p:spPr>
      </p:pic>
      <p:pic>
        <p:nvPicPr>
          <p:cNvPr id="4" name="Picture 3"/>
          <p:cNvPicPr>
            <a:picLocks noChangeAspect="1"/>
          </p:cNvPicPr>
          <p:nvPr/>
        </p:nvPicPr>
        <p:blipFill>
          <a:blip r:embed="rId4"/>
          <a:stretch>
            <a:fillRect/>
          </a:stretch>
        </p:blipFill>
        <p:spPr>
          <a:xfrm>
            <a:off x="0" y="0"/>
            <a:ext cx="12192000" cy="6858000"/>
          </a:xfrm>
          <a:prstGeom prst="rect">
            <a:avLst/>
          </a:prstGeom>
        </p:spPr>
      </p:pic>
      <p:sp>
        <p:nvSpPr>
          <p:cNvPr id="12" name="Rectangle 11"/>
          <p:cNvSpPr/>
          <p:nvPr/>
        </p:nvSpPr>
        <p:spPr>
          <a:xfrm>
            <a:off x="1628775" y="1600200"/>
            <a:ext cx="8705850" cy="400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srcRect l="41622" t="55989" r="40379" b="30499"/>
          <a:stretch/>
        </p:blipFill>
        <p:spPr>
          <a:xfrm>
            <a:off x="0" y="6025895"/>
            <a:ext cx="7501128" cy="832105"/>
          </a:xfrm>
          <a:prstGeom prst="rect">
            <a:avLst/>
          </a:prstGeom>
        </p:spPr>
      </p:pic>
      <p:pic>
        <p:nvPicPr>
          <p:cNvPr id="6" name="Picture 5"/>
          <p:cNvPicPr>
            <a:picLocks noChangeAspect="1"/>
          </p:cNvPicPr>
          <p:nvPr/>
        </p:nvPicPr>
        <p:blipFill rotWithShape="1">
          <a:blip r:embed="rId4"/>
          <a:srcRect l="41622" t="55989" r="15531" b="30499"/>
          <a:stretch/>
        </p:blipFill>
        <p:spPr>
          <a:xfrm>
            <a:off x="7501128" y="6028041"/>
            <a:ext cx="4690872" cy="832105"/>
          </a:xfrm>
          <a:prstGeom prst="rect">
            <a:avLst/>
          </a:prstGeom>
        </p:spPr>
      </p:pic>
      <p:sp>
        <p:nvSpPr>
          <p:cNvPr id="14" name="TextBox 13"/>
          <p:cNvSpPr txBox="1"/>
          <p:nvPr/>
        </p:nvSpPr>
        <p:spPr>
          <a:xfrm>
            <a:off x="5981700" y="1883252"/>
            <a:ext cx="4521081" cy="954107"/>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rPr>
              <a:t>Fire Safety Course: Fire Facts Grades 10-12</a:t>
            </a:r>
          </a:p>
        </p:txBody>
      </p:sp>
      <p:sp>
        <p:nvSpPr>
          <p:cNvPr id="9" name="TextBox 8">
            <a:extLst>
              <a:ext uri="{FF2B5EF4-FFF2-40B4-BE49-F238E27FC236}">
                <a16:creationId xmlns:a16="http://schemas.microsoft.com/office/drawing/2014/main" id="{A0304797-4CBD-455C-99CA-3FC43DEA8A87}"/>
              </a:ext>
            </a:extLst>
          </p:cNvPr>
          <p:cNvSpPr txBox="1"/>
          <p:nvPr/>
        </p:nvSpPr>
        <p:spPr>
          <a:xfrm>
            <a:off x="6212648" y="3349387"/>
            <a:ext cx="35394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First 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Technical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Advisory Group Inc.</a:t>
            </a:r>
          </a:p>
        </p:txBody>
      </p:sp>
      <p:graphicFrame>
        <p:nvGraphicFramePr>
          <p:cNvPr id="11" name="Object 10">
            <a:extLst>
              <a:ext uri="{FF2B5EF4-FFF2-40B4-BE49-F238E27FC236}">
                <a16:creationId xmlns:a16="http://schemas.microsoft.com/office/drawing/2014/main" id="{5517C159-77FD-490A-AC8A-5A7067755C33}"/>
              </a:ext>
            </a:extLst>
          </p:cNvPr>
          <p:cNvGraphicFramePr>
            <a:graphicFrameLocks noChangeAspect="1"/>
          </p:cNvGraphicFramePr>
          <p:nvPr>
            <p:extLst>
              <p:ext uri="{D42A27DB-BD31-4B8C-83A1-F6EECF244321}">
                <p14:modId xmlns:p14="http://schemas.microsoft.com/office/powerpoint/2010/main" val="3918428602"/>
              </p:ext>
            </p:extLst>
          </p:nvPr>
        </p:nvGraphicFramePr>
        <p:xfrm>
          <a:off x="2539208" y="1847512"/>
          <a:ext cx="3239021" cy="3410288"/>
        </p:xfrm>
        <a:graphic>
          <a:graphicData uri="http://schemas.openxmlformats.org/presentationml/2006/ole">
            <mc:AlternateContent xmlns:mc="http://schemas.openxmlformats.org/markup-compatibility/2006">
              <mc:Choice xmlns:v="urn:schemas-microsoft-com:vml" Requires="v">
                <p:oleObj r:id="rId5" imgW="10983960" imgH="11669760" progId="">
                  <p:embed/>
                </p:oleObj>
              </mc:Choice>
              <mc:Fallback>
                <p:oleObj r:id="rId5" imgW="10983960" imgH="11669760" progId="">
                  <p:embed/>
                  <p:pic>
                    <p:nvPicPr>
                      <p:cNvPr id="11" name="Object 10">
                        <a:extLst>
                          <a:ext uri="{FF2B5EF4-FFF2-40B4-BE49-F238E27FC236}">
                            <a16:creationId xmlns:a16="http://schemas.microsoft.com/office/drawing/2014/main" id="{5517C159-77FD-490A-AC8A-5A7067755C33}"/>
                          </a:ext>
                        </a:extLst>
                      </p:cNvPr>
                      <p:cNvPicPr/>
                      <p:nvPr/>
                    </p:nvPicPr>
                    <p:blipFill>
                      <a:blip r:embed="rId6"/>
                      <a:stretch>
                        <a:fillRect/>
                      </a:stretch>
                    </p:blipFill>
                    <p:spPr>
                      <a:xfrm>
                        <a:off x="2539208" y="1847512"/>
                        <a:ext cx="3239021" cy="34102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1CE7937-A6CD-2BEC-B6FD-E830BF70DC30}"/>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D712611B-309F-B8DD-D7E5-5F65B962F4A5}"/>
              </a:ext>
            </a:extLst>
          </p:cNvPr>
          <p:cNvSpPr/>
          <p:nvPr/>
        </p:nvSpPr>
        <p:spPr>
          <a:xfrm>
            <a:off x="2314824" y="5039749"/>
            <a:ext cx="7795647" cy="934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anose="020B0604020202020204" pitchFamily="34" charset="0"/>
                <a:cs typeface="Helvetica" panose="020B0604020202020204" pitchFamily="34" charset="0"/>
              </a:rPr>
              <a:t>Fire Prevention is Everyone’s Responsibility</a:t>
            </a:r>
            <a:endParaRPr lang="en-CA" sz="2400" i="1" dirty="0">
              <a:solidFill>
                <a:schemeClr val="tx1"/>
              </a:solidFill>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09F55581-7DA1-39FD-A5C3-BC62EADB82A5}"/>
              </a:ext>
            </a:extLst>
          </p:cNvPr>
          <p:cNvPicPr>
            <a:picLocks noChangeAspect="1"/>
          </p:cNvPicPr>
          <p:nvPr/>
        </p:nvPicPr>
        <p:blipFill>
          <a:blip r:embed="rId8"/>
          <a:stretch>
            <a:fillRect/>
          </a:stretch>
        </p:blipFill>
        <p:spPr>
          <a:xfrm>
            <a:off x="285861" y="5162238"/>
            <a:ext cx="769566" cy="724562"/>
          </a:xfrm>
          <a:prstGeom prst="rect">
            <a:avLst/>
          </a:prstGeom>
        </p:spPr>
      </p:pic>
    </p:spTree>
    <p:extLst>
      <p:ext uri="{BB962C8B-B14F-4D97-AF65-F5344CB8AC3E}">
        <p14:creationId xmlns:p14="http://schemas.microsoft.com/office/powerpoint/2010/main" val="82292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3412535" y="206841"/>
            <a:ext cx="5658678" cy="707886"/>
          </a:xfrm>
          <a:prstGeom prst="rect">
            <a:avLst/>
          </a:prstGeom>
          <a:noFill/>
        </p:spPr>
        <p:txBody>
          <a:bodyPr wrap="square" rtlCol="0">
            <a:spAutoFit/>
          </a:bodyPr>
          <a:lstStyle/>
          <a:p>
            <a:pPr algn="l"/>
            <a:r>
              <a:rPr lang="en-CA" sz="4000" b="0" i="0" dirty="0">
                <a:effectLst/>
                <a:latin typeface="Roboto" panose="02000000000000000000" pitchFamily="2" charset="0"/>
              </a:rPr>
              <a:t>Fire &amp; The Fire Triangle</a:t>
            </a:r>
          </a:p>
        </p:txBody>
      </p:sp>
      <p:sp>
        <p:nvSpPr>
          <p:cNvPr id="3" name="Rectangle 2">
            <a:extLst>
              <a:ext uri="{FF2B5EF4-FFF2-40B4-BE49-F238E27FC236}">
                <a16:creationId xmlns:a16="http://schemas.microsoft.com/office/drawing/2014/main" id="{F6926F65-C2DD-B652-54B8-263B472E5A09}"/>
              </a:ext>
            </a:extLst>
          </p:cNvPr>
          <p:cNvSpPr/>
          <p:nvPr/>
        </p:nvSpPr>
        <p:spPr>
          <a:xfrm>
            <a:off x="3173894" y="5068558"/>
            <a:ext cx="565867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200000"/>
              </a:lnSpc>
            </a:pPr>
            <a:r>
              <a:rPr lang="es-E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New México EPSCoR.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(2013, March 1).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Fire &amp; The Fire Triangle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[Video]. YouTube. </a:t>
            </a:r>
            <a:r>
              <a:rPr lang="en-US" sz="12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https://www.youtube.com/watch?v=tx14SBh2e9c</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C36DDEB-82B6-EF7A-8A4A-9D6A902DDE0E}"/>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hlinkClick r:id="rId6"/>
            <a:extLst>
              <a:ext uri="{FF2B5EF4-FFF2-40B4-BE49-F238E27FC236}">
                <a16:creationId xmlns:a16="http://schemas.microsoft.com/office/drawing/2014/main" id="{65E75915-133A-2E8B-2B60-C9D8B60E7757}"/>
              </a:ext>
            </a:extLst>
          </p:cNvPr>
          <p:cNvSpPr/>
          <p:nvPr/>
        </p:nvSpPr>
        <p:spPr>
          <a:xfrm>
            <a:off x="2518348" y="914727"/>
            <a:ext cx="7225259" cy="402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1694D19E-0C79-ACF9-028E-8792D9B1BF3F}"/>
              </a:ext>
            </a:extLst>
          </p:cNvPr>
          <p:cNvPicPr>
            <a:picLocks noChangeAspect="1"/>
          </p:cNvPicPr>
          <p:nvPr/>
        </p:nvPicPr>
        <p:blipFill>
          <a:blip r:embed="rId8"/>
          <a:stretch>
            <a:fillRect/>
          </a:stretch>
        </p:blipFill>
        <p:spPr>
          <a:xfrm>
            <a:off x="178934" y="5017004"/>
            <a:ext cx="769566" cy="724562"/>
          </a:xfrm>
          <a:prstGeom prst="rect">
            <a:avLst/>
          </a:prstGeom>
        </p:spPr>
      </p:pic>
    </p:spTree>
    <p:extLst>
      <p:ext uri="{BB962C8B-B14F-4D97-AF65-F5344CB8AC3E}">
        <p14:creationId xmlns:p14="http://schemas.microsoft.com/office/powerpoint/2010/main" val="366356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437322" y="493444"/>
            <a:ext cx="11396869" cy="707886"/>
          </a:xfrm>
          <a:prstGeom prst="rect">
            <a:avLst/>
          </a:prstGeom>
          <a:noFill/>
        </p:spPr>
        <p:txBody>
          <a:bodyPr wrap="square" rtlCol="0">
            <a:spAutoFit/>
          </a:bodyPr>
          <a:lstStyle/>
          <a:p>
            <a:pPr algn="l"/>
            <a:r>
              <a:rPr lang="en-US" sz="4000" b="0" i="0" dirty="0">
                <a:effectLst/>
                <a:latin typeface="Roboto" panose="02000000000000000000" pitchFamily="2" charset="0"/>
              </a:rPr>
              <a:t>10 Household Items That Are Highly Flammable</a:t>
            </a:r>
          </a:p>
        </p:txBody>
      </p:sp>
      <p:sp>
        <p:nvSpPr>
          <p:cNvPr id="2" name="Rectangle 1">
            <a:extLst>
              <a:ext uri="{FF2B5EF4-FFF2-40B4-BE49-F238E27FC236}">
                <a16:creationId xmlns:a16="http://schemas.microsoft.com/office/drawing/2014/main" id="{740096BF-D1F1-F0D6-2459-FB79EE71F5FF}"/>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EA0EE7A5-7BE1-924A-7644-F98BC22FA5DF}"/>
              </a:ext>
            </a:extLst>
          </p:cNvPr>
          <p:cNvSpPr/>
          <p:nvPr/>
        </p:nvSpPr>
        <p:spPr>
          <a:xfrm>
            <a:off x="2515911" y="5044634"/>
            <a:ext cx="7605052" cy="526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200000"/>
              </a:lnSpc>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SCIENCE and TECHNOLOGY. (2018, March 5).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Household Items That Are Highly Flammable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[Video]. YouTube.   	</a:t>
            </a:r>
            <a:r>
              <a:rPr lang="en-US" sz="12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https://www.youtube.com/watch?v=O1er6VFbp48</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hlinkClick r:id="rId7"/>
            <a:extLst>
              <a:ext uri="{FF2B5EF4-FFF2-40B4-BE49-F238E27FC236}">
                <a16:creationId xmlns:a16="http://schemas.microsoft.com/office/drawing/2014/main" id="{3B36848D-36D5-3675-BC30-F963F89B0837}"/>
              </a:ext>
            </a:extLst>
          </p:cNvPr>
          <p:cNvSpPr/>
          <p:nvPr/>
        </p:nvSpPr>
        <p:spPr>
          <a:xfrm>
            <a:off x="2383435" y="1140166"/>
            <a:ext cx="7075358" cy="3855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B995FA96-B2A2-6509-FF6D-F2333A9F1FF5}"/>
              </a:ext>
            </a:extLst>
          </p:cNvPr>
          <p:cNvPicPr>
            <a:picLocks noChangeAspect="1"/>
          </p:cNvPicPr>
          <p:nvPr/>
        </p:nvPicPr>
        <p:blipFill>
          <a:blip r:embed="rId8"/>
          <a:stretch>
            <a:fillRect/>
          </a:stretch>
        </p:blipFill>
        <p:spPr>
          <a:xfrm>
            <a:off x="178934" y="5017004"/>
            <a:ext cx="769566" cy="724562"/>
          </a:xfrm>
          <a:prstGeom prst="rect">
            <a:avLst/>
          </a:prstGeom>
        </p:spPr>
      </p:pic>
    </p:spTree>
    <p:extLst>
      <p:ext uri="{BB962C8B-B14F-4D97-AF65-F5344CB8AC3E}">
        <p14:creationId xmlns:p14="http://schemas.microsoft.com/office/powerpoint/2010/main" val="298931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3111411" y="413878"/>
            <a:ext cx="6493565" cy="707886"/>
          </a:xfrm>
          <a:prstGeom prst="rect">
            <a:avLst/>
          </a:prstGeom>
          <a:noFill/>
        </p:spPr>
        <p:txBody>
          <a:bodyPr wrap="square" rtlCol="0">
            <a:spAutoFit/>
          </a:bodyPr>
          <a:lstStyle/>
          <a:p>
            <a:pPr algn="l"/>
            <a:r>
              <a:rPr lang="en-CA" sz="4000" b="0" i="0" dirty="0">
                <a:effectLst/>
                <a:latin typeface="Roboto" panose="02000000000000000000" pitchFamily="2" charset="0"/>
              </a:rPr>
              <a:t>Hidden Home Fire Hazards</a:t>
            </a:r>
          </a:p>
        </p:txBody>
      </p:sp>
      <p:sp>
        <p:nvSpPr>
          <p:cNvPr id="3" name="Rectangle 2">
            <a:extLst>
              <a:ext uri="{FF2B5EF4-FFF2-40B4-BE49-F238E27FC236}">
                <a16:creationId xmlns:a16="http://schemas.microsoft.com/office/drawing/2014/main" id="{95C89CB8-D82E-337A-7ADA-0F673690D878}"/>
              </a:ext>
            </a:extLst>
          </p:cNvPr>
          <p:cNvSpPr/>
          <p:nvPr/>
        </p:nvSpPr>
        <p:spPr>
          <a:xfrm>
            <a:off x="2711175" y="5139452"/>
            <a:ext cx="6893801" cy="526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200000"/>
              </a:lnSpc>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Mark D. </a:t>
            </a:r>
            <a:r>
              <a:rPr lang="en-US"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Olenjniczak</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Realty, Inc. (2020, September 17).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Hidden Home Fire Hazards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[Video]. YouTube. </a:t>
            </a:r>
            <a:r>
              <a:rPr lang="en-US" sz="12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https://www.youtube.com/watch?v=tQxAf2o1FEI</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649B841-E567-AAEE-937C-FB412EE2D403}"/>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hlinkClick r:id="rId6"/>
            <a:extLst>
              <a:ext uri="{FF2B5EF4-FFF2-40B4-BE49-F238E27FC236}">
                <a16:creationId xmlns:a16="http://schemas.microsoft.com/office/drawing/2014/main" id="{049F02BC-78F6-6881-8A92-5769E711FE70}"/>
              </a:ext>
            </a:extLst>
          </p:cNvPr>
          <p:cNvSpPr/>
          <p:nvPr/>
        </p:nvSpPr>
        <p:spPr>
          <a:xfrm>
            <a:off x="2578308" y="1121764"/>
            <a:ext cx="7306118" cy="390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E43F9CBF-9F51-46F6-84EE-2151057C5A1E}"/>
              </a:ext>
            </a:extLst>
          </p:cNvPr>
          <p:cNvPicPr>
            <a:picLocks noChangeAspect="1"/>
          </p:cNvPicPr>
          <p:nvPr/>
        </p:nvPicPr>
        <p:blipFill>
          <a:blip r:embed="rId8"/>
          <a:stretch>
            <a:fillRect/>
          </a:stretch>
        </p:blipFill>
        <p:spPr>
          <a:xfrm>
            <a:off x="178934" y="5017004"/>
            <a:ext cx="769566" cy="724562"/>
          </a:xfrm>
          <a:prstGeom prst="rect">
            <a:avLst/>
          </a:prstGeom>
        </p:spPr>
      </p:pic>
    </p:spTree>
    <p:extLst>
      <p:ext uri="{BB962C8B-B14F-4D97-AF65-F5344CB8AC3E}">
        <p14:creationId xmlns:p14="http://schemas.microsoft.com/office/powerpoint/2010/main" val="114010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0" y="5474547"/>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0" y="5474547"/>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pic>
        <p:nvPicPr>
          <p:cNvPr id="3" name="Picture 2">
            <a:extLst>
              <a:ext uri="{FF2B5EF4-FFF2-40B4-BE49-F238E27FC236}">
                <a16:creationId xmlns:a16="http://schemas.microsoft.com/office/drawing/2014/main" id="{AA4101AB-0615-9725-9228-E535CBEC23BE}"/>
              </a:ext>
            </a:extLst>
          </p:cNvPr>
          <p:cNvPicPr>
            <a:picLocks noChangeAspect="1"/>
          </p:cNvPicPr>
          <p:nvPr/>
        </p:nvPicPr>
        <p:blipFill>
          <a:blip r:embed="rId6"/>
          <a:stretch>
            <a:fillRect/>
          </a:stretch>
        </p:blipFill>
        <p:spPr>
          <a:xfrm>
            <a:off x="2810895" y="66179"/>
            <a:ext cx="6570210" cy="5076906"/>
          </a:xfrm>
          <a:prstGeom prst="rect">
            <a:avLst/>
          </a:prstGeom>
        </p:spPr>
      </p:pic>
      <p:sp>
        <p:nvSpPr>
          <p:cNvPr id="2" name="Rectangle 1">
            <a:extLst>
              <a:ext uri="{FF2B5EF4-FFF2-40B4-BE49-F238E27FC236}">
                <a16:creationId xmlns:a16="http://schemas.microsoft.com/office/drawing/2014/main" id="{A65EFF54-A0B7-717F-868F-25219484CBBB}"/>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EFFE2E00-8478-8ABC-518D-9342D0005192}"/>
              </a:ext>
            </a:extLst>
          </p:cNvPr>
          <p:cNvSpPr/>
          <p:nvPr/>
        </p:nvSpPr>
        <p:spPr>
          <a:xfrm>
            <a:off x="2626562" y="5140881"/>
            <a:ext cx="7500731" cy="622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200000"/>
              </a:lnSpc>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Canadian Centre for Occupational Health and Safety. (2021, March 29).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OSH Answers Fact Sheets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Retrieved October 9, 2022, from https://www.ccohs.ca/oshanswers/safety_haz/fire_extinguishers.html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50A2BC0-A2D5-726C-1D73-4418A2D57503}"/>
              </a:ext>
            </a:extLst>
          </p:cNvPr>
          <p:cNvPicPr>
            <a:picLocks noChangeAspect="1"/>
          </p:cNvPicPr>
          <p:nvPr/>
        </p:nvPicPr>
        <p:blipFill>
          <a:blip r:embed="rId8"/>
          <a:stretch>
            <a:fillRect/>
          </a:stretch>
        </p:blipFill>
        <p:spPr>
          <a:xfrm>
            <a:off x="178934" y="5017004"/>
            <a:ext cx="769566" cy="724562"/>
          </a:xfrm>
          <a:prstGeom prst="rect">
            <a:avLst/>
          </a:prstGeom>
        </p:spPr>
      </p:pic>
    </p:spTree>
    <p:extLst>
      <p:ext uri="{BB962C8B-B14F-4D97-AF65-F5344CB8AC3E}">
        <p14:creationId xmlns:p14="http://schemas.microsoft.com/office/powerpoint/2010/main" val="100101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linedrawing&#10;&#10;Description automatically generated">
            <a:extLst>
              <a:ext uri="{FF2B5EF4-FFF2-40B4-BE49-F238E27FC236}">
                <a16:creationId xmlns:a16="http://schemas.microsoft.com/office/drawing/2014/main" id="{0D7F55E7-04DB-519F-071E-DE7941A5D9BA}"/>
              </a:ext>
            </a:extLst>
          </p:cNvPr>
          <p:cNvPicPr>
            <a:picLocks noChangeAspect="1"/>
          </p:cNvPicPr>
          <p:nvPr/>
        </p:nvPicPr>
        <p:blipFill rotWithShape="1">
          <a:blip r:embed="rId3">
            <a:extLst>
              <a:ext uri="{28A0092B-C50C-407E-A947-70E740481C1C}">
                <a14:useLocalDpi xmlns:a14="http://schemas.microsoft.com/office/drawing/2010/main" val="0"/>
              </a:ext>
            </a:extLst>
          </a:blip>
          <a:srcRect b="8406"/>
          <a:stretch/>
        </p:blipFill>
        <p:spPr>
          <a:xfrm>
            <a:off x="4129675" y="108206"/>
            <a:ext cx="5145688" cy="5302241"/>
          </a:xfrm>
          <a:prstGeom prst="rect">
            <a:avLst/>
          </a:prstGeom>
        </p:spPr>
      </p:pic>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4" imgW="12698280" imgH="1638000" progId="">
                  <p:embed/>
                </p:oleObj>
              </mc:Choice>
              <mc:Fallback>
                <p:oleObj r:id="rId4"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5"/>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6"/>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341495" y="122692"/>
            <a:ext cx="353228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omic Sans MS" panose="030F0702030302020204" pitchFamily="66" charset="0"/>
              </a:rPr>
              <a:t>Parts of an ABC Fire Extinguisher</a:t>
            </a:r>
          </a:p>
        </p:txBody>
      </p:sp>
      <p:sp>
        <p:nvSpPr>
          <p:cNvPr id="8" name="Rectangle 7">
            <a:extLst>
              <a:ext uri="{FF2B5EF4-FFF2-40B4-BE49-F238E27FC236}">
                <a16:creationId xmlns:a16="http://schemas.microsoft.com/office/drawing/2014/main" id="{2E185E70-27C6-1805-96A2-76949405DA2C}"/>
              </a:ext>
            </a:extLst>
          </p:cNvPr>
          <p:cNvSpPr/>
          <p:nvPr/>
        </p:nvSpPr>
        <p:spPr>
          <a:xfrm>
            <a:off x="8198674" y="216229"/>
            <a:ext cx="2902226" cy="628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Release Lever</a:t>
            </a:r>
            <a:endParaRPr lang="en-CA" sz="2400" dirty="0">
              <a:solidFill>
                <a:schemeClr val="tx1"/>
              </a:solidFill>
            </a:endParaRPr>
          </a:p>
        </p:txBody>
      </p:sp>
      <p:sp>
        <p:nvSpPr>
          <p:cNvPr id="10" name="Rectangle 9">
            <a:extLst>
              <a:ext uri="{FF2B5EF4-FFF2-40B4-BE49-F238E27FC236}">
                <a16:creationId xmlns:a16="http://schemas.microsoft.com/office/drawing/2014/main" id="{FE6317A4-C04A-2CAB-6DAB-DBFA4344BA59}"/>
              </a:ext>
            </a:extLst>
          </p:cNvPr>
          <p:cNvSpPr/>
          <p:nvPr/>
        </p:nvSpPr>
        <p:spPr>
          <a:xfrm>
            <a:off x="2016945" y="2591229"/>
            <a:ext cx="2902226" cy="628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Hose</a:t>
            </a:r>
            <a:endParaRPr lang="en-CA" sz="2400" dirty="0">
              <a:solidFill>
                <a:schemeClr val="tx1"/>
              </a:solidFill>
            </a:endParaRPr>
          </a:p>
        </p:txBody>
      </p:sp>
      <p:sp>
        <p:nvSpPr>
          <p:cNvPr id="13" name="Rectangle 12">
            <a:extLst>
              <a:ext uri="{FF2B5EF4-FFF2-40B4-BE49-F238E27FC236}">
                <a16:creationId xmlns:a16="http://schemas.microsoft.com/office/drawing/2014/main" id="{46F58DAF-9D6B-CFB1-8AEB-6DEE4F056475}"/>
              </a:ext>
            </a:extLst>
          </p:cNvPr>
          <p:cNvSpPr/>
          <p:nvPr/>
        </p:nvSpPr>
        <p:spPr>
          <a:xfrm>
            <a:off x="8198674" y="1185429"/>
            <a:ext cx="2902226" cy="628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Handle</a:t>
            </a:r>
            <a:endParaRPr lang="en-CA" sz="2400" dirty="0">
              <a:solidFill>
                <a:schemeClr val="tx1"/>
              </a:solidFill>
            </a:endParaRPr>
          </a:p>
        </p:txBody>
      </p:sp>
      <p:sp>
        <p:nvSpPr>
          <p:cNvPr id="14" name="Rectangle 13">
            <a:extLst>
              <a:ext uri="{FF2B5EF4-FFF2-40B4-BE49-F238E27FC236}">
                <a16:creationId xmlns:a16="http://schemas.microsoft.com/office/drawing/2014/main" id="{A4F8416E-7546-2457-5782-92203E5A2E8A}"/>
              </a:ext>
            </a:extLst>
          </p:cNvPr>
          <p:cNvSpPr/>
          <p:nvPr/>
        </p:nvSpPr>
        <p:spPr>
          <a:xfrm>
            <a:off x="8198674" y="2313157"/>
            <a:ext cx="2902226" cy="628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Pull Pin</a:t>
            </a:r>
            <a:endParaRPr lang="en-CA" sz="2400" dirty="0">
              <a:solidFill>
                <a:schemeClr val="tx1"/>
              </a:solidFill>
            </a:endParaRPr>
          </a:p>
        </p:txBody>
      </p:sp>
      <p:sp>
        <p:nvSpPr>
          <p:cNvPr id="15" name="Rectangle 14">
            <a:extLst>
              <a:ext uri="{FF2B5EF4-FFF2-40B4-BE49-F238E27FC236}">
                <a16:creationId xmlns:a16="http://schemas.microsoft.com/office/drawing/2014/main" id="{EBBE69D9-B8AB-E25B-B792-51A2A054F544}"/>
              </a:ext>
            </a:extLst>
          </p:cNvPr>
          <p:cNvSpPr/>
          <p:nvPr/>
        </p:nvSpPr>
        <p:spPr>
          <a:xfrm>
            <a:off x="8236979" y="3389422"/>
            <a:ext cx="3465230" cy="628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Extinguishing Agent (inside)</a:t>
            </a:r>
            <a:endParaRPr lang="en-CA" sz="2400" dirty="0">
              <a:solidFill>
                <a:schemeClr val="tx1"/>
              </a:solidFill>
            </a:endParaRPr>
          </a:p>
        </p:txBody>
      </p:sp>
      <p:sp>
        <p:nvSpPr>
          <p:cNvPr id="16" name="Rectangle 15">
            <a:extLst>
              <a:ext uri="{FF2B5EF4-FFF2-40B4-BE49-F238E27FC236}">
                <a16:creationId xmlns:a16="http://schemas.microsoft.com/office/drawing/2014/main" id="{987F2F83-F5A0-D392-3FD9-05FB559411C0}"/>
              </a:ext>
            </a:extLst>
          </p:cNvPr>
          <p:cNvSpPr/>
          <p:nvPr/>
        </p:nvSpPr>
        <p:spPr>
          <a:xfrm>
            <a:off x="8433313" y="4620393"/>
            <a:ext cx="2902226" cy="628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Tank</a:t>
            </a:r>
            <a:endParaRPr lang="en-CA" sz="2400" dirty="0">
              <a:solidFill>
                <a:schemeClr val="tx1"/>
              </a:solidFill>
            </a:endParaRPr>
          </a:p>
        </p:txBody>
      </p:sp>
      <p:cxnSp>
        <p:nvCxnSpPr>
          <p:cNvPr id="18" name="Straight Arrow Connector 17">
            <a:extLst>
              <a:ext uri="{FF2B5EF4-FFF2-40B4-BE49-F238E27FC236}">
                <a16:creationId xmlns:a16="http://schemas.microsoft.com/office/drawing/2014/main" id="{82FB8036-39B7-D2AF-91B7-A6F4113295FF}"/>
              </a:ext>
            </a:extLst>
          </p:cNvPr>
          <p:cNvCxnSpPr>
            <a:cxnSpLocks/>
          </p:cNvCxnSpPr>
          <p:nvPr/>
        </p:nvCxnSpPr>
        <p:spPr>
          <a:xfrm flipH="1" flipV="1">
            <a:off x="7765774" y="449430"/>
            <a:ext cx="827251" cy="811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143C1FD-E338-62C3-591A-56B28D52D59A}"/>
              </a:ext>
            </a:extLst>
          </p:cNvPr>
          <p:cNvCxnSpPr>
            <a:cxnSpLocks/>
          </p:cNvCxnSpPr>
          <p:nvPr/>
        </p:nvCxnSpPr>
        <p:spPr>
          <a:xfrm flipV="1">
            <a:off x="3863858" y="2786013"/>
            <a:ext cx="1696612" cy="1318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7BDD041-9BB6-9995-0593-56CBACDECD5A}"/>
              </a:ext>
            </a:extLst>
          </p:cNvPr>
          <p:cNvCxnSpPr>
            <a:cxnSpLocks/>
          </p:cNvCxnSpPr>
          <p:nvPr/>
        </p:nvCxnSpPr>
        <p:spPr>
          <a:xfrm flipH="1" flipV="1">
            <a:off x="7657670" y="1046706"/>
            <a:ext cx="1393565" cy="3514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0A8A8F5-E164-31FC-1ABE-EC766D2AD0A7}"/>
              </a:ext>
            </a:extLst>
          </p:cNvPr>
          <p:cNvCxnSpPr>
            <a:cxnSpLocks/>
          </p:cNvCxnSpPr>
          <p:nvPr/>
        </p:nvCxnSpPr>
        <p:spPr>
          <a:xfrm flipH="1" flipV="1">
            <a:off x="7540487" y="4777521"/>
            <a:ext cx="2017741" cy="2702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1C27AE-3CFB-5760-7277-6AF4D445BC7B}"/>
              </a:ext>
            </a:extLst>
          </p:cNvPr>
          <p:cNvCxnSpPr>
            <a:cxnSpLocks/>
          </p:cNvCxnSpPr>
          <p:nvPr/>
        </p:nvCxnSpPr>
        <p:spPr>
          <a:xfrm flipH="1" flipV="1">
            <a:off x="7288696" y="1378226"/>
            <a:ext cx="1871995" cy="12130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DB6B423-1CFA-999E-6112-D00535919201}"/>
              </a:ext>
            </a:extLst>
          </p:cNvPr>
          <p:cNvCxnSpPr>
            <a:cxnSpLocks/>
          </p:cNvCxnSpPr>
          <p:nvPr/>
        </p:nvCxnSpPr>
        <p:spPr>
          <a:xfrm flipH="1">
            <a:off x="7540487" y="3898546"/>
            <a:ext cx="1818286" cy="176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DCA86AF-29CF-765D-7956-BE35958159A1}"/>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90B4CEDD-DE55-1EE3-EE69-875B9DB466D9}"/>
              </a:ext>
            </a:extLst>
          </p:cNvPr>
          <p:cNvPicPr>
            <a:picLocks noChangeAspect="1"/>
          </p:cNvPicPr>
          <p:nvPr/>
        </p:nvPicPr>
        <p:blipFill>
          <a:blip r:embed="rId8"/>
          <a:stretch>
            <a:fillRect/>
          </a:stretch>
        </p:blipFill>
        <p:spPr>
          <a:xfrm>
            <a:off x="178934" y="5017004"/>
            <a:ext cx="769566" cy="724562"/>
          </a:xfrm>
          <a:prstGeom prst="rect">
            <a:avLst/>
          </a:prstGeom>
        </p:spPr>
      </p:pic>
    </p:spTree>
    <p:extLst>
      <p:ext uri="{BB962C8B-B14F-4D97-AF65-F5344CB8AC3E}">
        <p14:creationId xmlns:p14="http://schemas.microsoft.com/office/powerpoint/2010/main" val="399057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2427145" y="9644"/>
            <a:ext cx="74572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omic Sans MS" panose="030F0702030302020204" pitchFamily="66" charset="0"/>
              </a:rPr>
              <a:t>How to Use a Fire Extinguisher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omic Sans MS" panose="030F0702030302020204" pitchFamily="66" charset="0"/>
              </a:rPr>
              <a:t>(fire extinguisher training)</a:t>
            </a:r>
          </a:p>
        </p:txBody>
      </p:sp>
      <p:sp>
        <p:nvSpPr>
          <p:cNvPr id="2" name="Rectangle 1">
            <a:extLst>
              <a:ext uri="{FF2B5EF4-FFF2-40B4-BE49-F238E27FC236}">
                <a16:creationId xmlns:a16="http://schemas.microsoft.com/office/drawing/2014/main" id="{76411590-C933-FF4A-C004-BFF70B72846D}"/>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CA58EE38-60B3-DEAC-AD9B-78EF2CBBC3D9}"/>
              </a:ext>
            </a:extLst>
          </p:cNvPr>
          <p:cNvSpPr/>
          <p:nvPr/>
        </p:nvSpPr>
        <p:spPr>
          <a:xfrm>
            <a:off x="2157789" y="5096472"/>
            <a:ext cx="7605052" cy="591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200000"/>
              </a:lnSpc>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Disaster Survival Skills. (2016, May 23). </a:t>
            </a:r>
            <a:r>
              <a:rPr lang="en-US"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How To Use A Fire Extinguisher (fire extinguisher training) </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[Video]. YouTube. </a:t>
            </a:r>
            <a:r>
              <a:rPr lang="en-US" sz="12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https://www.youtube.com/watch?v=Jz_m46qN35c</a:t>
            </a:r>
            <a:endParaRPr lang="en-C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hlinkClick r:id="rId7"/>
            <a:extLst>
              <a:ext uri="{FF2B5EF4-FFF2-40B4-BE49-F238E27FC236}">
                <a16:creationId xmlns:a16="http://schemas.microsoft.com/office/drawing/2014/main" id="{0EA7E675-F7E4-8F3A-7423-56E98B7977CC}"/>
              </a:ext>
            </a:extLst>
          </p:cNvPr>
          <p:cNvSpPr/>
          <p:nvPr/>
        </p:nvSpPr>
        <p:spPr>
          <a:xfrm>
            <a:off x="2263515" y="1170157"/>
            <a:ext cx="7210269" cy="3844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4B920CB6-ED91-9E0A-CCE3-6669D867422A}"/>
              </a:ext>
            </a:extLst>
          </p:cNvPr>
          <p:cNvPicPr>
            <a:picLocks noChangeAspect="1"/>
          </p:cNvPicPr>
          <p:nvPr/>
        </p:nvPicPr>
        <p:blipFill>
          <a:blip r:embed="rId8"/>
          <a:stretch>
            <a:fillRect/>
          </a:stretch>
        </p:blipFill>
        <p:spPr>
          <a:xfrm>
            <a:off x="178934" y="5017004"/>
            <a:ext cx="769566" cy="724562"/>
          </a:xfrm>
          <a:prstGeom prst="rect">
            <a:avLst/>
          </a:prstGeom>
        </p:spPr>
      </p:pic>
    </p:spTree>
    <p:extLst>
      <p:ext uri="{BB962C8B-B14F-4D97-AF65-F5344CB8AC3E}">
        <p14:creationId xmlns:p14="http://schemas.microsoft.com/office/powerpoint/2010/main" val="122147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pic>
        <p:nvPicPr>
          <p:cNvPr id="6" name="Picture 5" descr="A picture containing calendar&#10;&#10;Description automatically generated">
            <a:extLst>
              <a:ext uri="{FF2B5EF4-FFF2-40B4-BE49-F238E27FC236}">
                <a16:creationId xmlns:a16="http://schemas.microsoft.com/office/drawing/2014/main" id="{DEC2B44E-07E8-E5CD-1953-A678B7ADA79A}"/>
              </a:ext>
            </a:extLst>
          </p:cNvPr>
          <p:cNvPicPr>
            <a:picLocks noChangeAspect="1"/>
          </p:cNvPicPr>
          <p:nvPr/>
        </p:nvPicPr>
        <p:blipFill rotWithShape="1">
          <a:blip r:embed="rId6">
            <a:extLst>
              <a:ext uri="{28A0092B-C50C-407E-A947-70E740481C1C}">
                <a14:useLocalDpi xmlns:a14="http://schemas.microsoft.com/office/drawing/2010/main" val="0"/>
              </a:ext>
            </a:extLst>
          </a:blip>
          <a:srcRect t="5617" b="6927"/>
          <a:stretch/>
        </p:blipFill>
        <p:spPr>
          <a:xfrm>
            <a:off x="8482724" y="545652"/>
            <a:ext cx="3568364" cy="5009321"/>
          </a:xfrm>
          <a:prstGeom prst="rect">
            <a:avLst/>
          </a:prstGeom>
        </p:spPr>
      </p:pic>
      <p:sp>
        <p:nvSpPr>
          <p:cNvPr id="8" name="TextBox 7">
            <a:extLst>
              <a:ext uri="{FF2B5EF4-FFF2-40B4-BE49-F238E27FC236}">
                <a16:creationId xmlns:a16="http://schemas.microsoft.com/office/drawing/2014/main" id="{E48AD4F2-A7E4-A6AD-B9CC-6BAE21B0A411}"/>
              </a:ext>
            </a:extLst>
          </p:cNvPr>
          <p:cNvSpPr txBox="1"/>
          <p:nvPr/>
        </p:nvSpPr>
        <p:spPr>
          <a:xfrm>
            <a:off x="1148424" y="1379038"/>
            <a:ext cx="8825949" cy="4208075"/>
          </a:xfrm>
          <a:prstGeom prst="rect">
            <a:avLst/>
          </a:prstGeom>
          <a:noFill/>
        </p:spPr>
        <p:txBody>
          <a:bodyPr wrap="square">
            <a:spAutoFit/>
          </a:bodyPr>
          <a:lstStyle/>
          <a:p>
            <a:pPr marL="342900" lvl="0" indent="-342900">
              <a:lnSpc>
                <a:spcPct val="107000"/>
              </a:lnSpc>
              <a:buFont typeface="+mj-lt"/>
              <a:buAutoNum type="arabicPeriod"/>
            </a:pPr>
            <a:r>
              <a:rPr lang="en-US" sz="2800" b="1" dirty="0">
                <a:effectLst/>
                <a:latin typeface="Helvetica" panose="020B0604020202020204" pitchFamily="34" charset="0"/>
                <a:ea typeface="Calibri" panose="020F0502020204030204" pitchFamily="34" charset="0"/>
                <a:cs typeface="Times New Roman" panose="02020603050405020304" pitchFamily="18" charset="0"/>
              </a:rPr>
              <a:t>P</a:t>
            </a:r>
            <a:r>
              <a:rPr lang="en-US" sz="2800" dirty="0">
                <a:effectLst/>
                <a:latin typeface="Helvetica" panose="020B0604020202020204" pitchFamily="34" charset="0"/>
                <a:ea typeface="Calibri" panose="020F0502020204030204" pitchFamily="34" charset="0"/>
                <a:cs typeface="Times New Roman" panose="02020603050405020304" pitchFamily="18" charset="0"/>
              </a:rPr>
              <a:t>ull the pin out of the top of the fire extinguisher. Turn the extinguisher away from your body and press the handle to make sure it works.</a:t>
            </a:r>
            <a:endParaRPr lang="en-CA" sz="28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2800" dirty="0">
                <a:effectLst/>
                <a:latin typeface="Helvetica" panose="020B0604020202020204" pitchFamily="34" charset="0"/>
                <a:ea typeface="Calibri" panose="020F0502020204030204" pitchFamily="34" charset="0"/>
                <a:cs typeface="Times New Roman" panose="02020603050405020304" pitchFamily="18" charset="0"/>
              </a:rPr>
              <a:t>Stand a safe distance away from the fire and </a:t>
            </a:r>
            <a:r>
              <a:rPr lang="en-US" sz="2800" b="1" dirty="0">
                <a:effectLst/>
                <a:latin typeface="Helvetica" panose="020B0604020202020204" pitchFamily="34" charset="0"/>
                <a:ea typeface="Calibri" panose="020F0502020204030204" pitchFamily="34" charset="0"/>
                <a:cs typeface="Times New Roman" panose="02020603050405020304" pitchFamily="18" charset="0"/>
              </a:rPr>
              <a:t>A</a:t>
            </a:r>
            <a:r>
              <a:rPr lang="en-US" sz="2800" dirty="0">
                <a:effectLst/>
                <a:latin typeface="Helvetica" panose="020B0604020202020204" pitchFamily="34" charset="0"/>
                <a:ea typeface="Calibri" panose="020F0502020204030204" pitchFamily="34" charset="0"/>
                <a:cs typeface="Times New Roman" panose="02020603050405020304" pitchFamily="18" charset="0"/>
              </a:rPr>
              <a:t>im the nozzle at the base of the fire.</a:t>
            </a:r>
            <a:endParaRPr lang="en-CA" sz="28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2800" b="1" dirty="0">
                <a:effectLst/>
                <a:latin typeface="Helvetica" panose="020B0604020202020204" pitchFamily="34" charset="0"/>
                <a:ea typeface="Calibri" panose="020F0502020204030204" pitchFamily="34" charset="0"/>
                <a:cs typeface="Times New Roman" panose="02020603050405020304" pitchFamily="18" charset="0"/>
              </a:rPr>
              <a:t>S</a:t>
            </a:r>
            <a:r>
              <a:rPr lang="en-US" sz="2800" dirty="0">
                <a:effectLst/>
                <a:latin typeface="Helvetica" panose="020B0604020202020204" pitchFamily="34" charset="0"/>
                <a:ea typeface="Calibri" panose="020F0502020204030204" pitchFamily="34" charset="0"/>
                <a:cs typeface="Times New Roman" panose="02020603050405020304" pitchFamily="18" charset="0"/>
              </a:rPr>
              <a:t>queeze the handle to release extinguisher contents.</a:t>
            </a:r>
            <a:endParaRPr lang="en-CA" sz="2800" dirty="0">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sz="2800" dirty="0">
                <a:effectLst/>
                <a:latin typeface="Helvetica" panose="020B0604020202020204" pitchFamily="34" charset="0"/>
                <a:ea typeface="Calibri" panose="020F0502020204030204" pitchFamily="34" charset="0"/>
                <a:cs typeface="Times New Roman" panose="02020603050405020304" pitchFamily="18" charset="0"/>
              </a:rPr>
              <a:t>Move the nozzle from side to side in a </a:t>
            </a:r>
            <a:r>
              <a:rPr lang="en-US" sz="2800" b="1" dirty="0">
                <a:effectLst/>
                <a:latin typeface="Helvetica" panose="020B0604020202020204" pitchFamily="34" charset="0"/>
                <a:ea typeface="Calibri" panose="020F0502020204030204" pitchFamily="34" charset="0"/>
                <a:cs typeface="Times New Roman" panose="02020603050405020304" pitchFamily="18" charset="0"/>
              </a:rPr>
              <a:t>S</a:t>
            </a:r>
            <a:r>
              <a:rPr lang="en-US" sz="2800" dirty="0">
                <a:effectLst/>
                <a:latin typeface="Helvetica" panose="020B0604020202020204" pitchFamily="34" charset="0"/>
                <a:ea typeface="Calibri" panose="020F0502020204030204" pitchFamily="34" charset="0"/>
                <a:cs typeface="Times New Roman" panose="02020603050405020304" pitchFamily="18" charset="0"/>
              </a:rPr>
              <a:t>weeping motion towards the base of the fire</a:t>
            </a:r>
            <a:r>
              <a:rPr lang="en-US" sz="2600" dirty="0">
                <a:effectLst/>
                <a:latin typeface="Helvetica" panose="020B0604020202020204" pitchFamily="34" charset="0"/>
                <a:ea typeface="Calibri" panose="020F0502020204030204" pitchFamily="34" charset="0"/>
                <a:cs typeface="Times New Roman" panose="02020603050405020304" pitchFamily="18" charset="0"/>
              </a:rPr>
              <a:t>.</a:t>
            </a:r>
            <a:endParaRPr lang="en-CA" sz="2600" dirty="0">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1317B62-6423-79B1-737F-56D90F4EB097}"/>
              </a:ext>
            </a:extLst>
          </p:cNvPr>
          <p:cNvSpPr/>
          <p:nvPr/>
        </p:nvSpPr>
        <p:spPr>
          <a:xfrm>
            <a:off x="707227" y="164496"/>
            <a:ext cx="6435695" cy="110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Remember the word </a:t>
            </a:r>
            <a:r>
              <a:rPr lang="en-US" sz="40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PASS</a:t>
            </a:r>
            <a:r>
              <a:rPr lang="en-US" sz="40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a:t>
            </a:r>
            <a:endParaRPr lang="en-CA" sz="3200" dirty="0">
              <a:solidFill>
                <a:schemeClr val="tx1"/>
              </a:solidFill>
            </a:endParaRPr>
          </a:p>
        </p:txBody>
      </p:sp>
      <p:sp>
        <p:nvSpPr>
          <p:cNvPr id="3" name="Rectangle 2">
            <a:extLst>
              <a:ext uri="{FF2B5EF4-FFF2-40B4-BE49-F238E27FC236}">
                <a16:creationId xmlns:a16="http://schemas.microsoft.com/office/drawing/2014/main" id="{A9BE147A-8CD3-C072-23FC-335EBA640EF7}"/>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3447F5BA-D6A2-A7D6-F0F5-8B1416356C86}"/>
              </a:ext>
            </a:extLst>
          </p:cNvPr>
          <p:cNvPicPr>
            <a:picLocks noChangeAspect="1"/>
          </p:cNvPicPr>
          <p:nvPr/>
        </p:nvPicPr>
        <p:blipFill>
          <a:blip r:embed="rId8"/>
          <a:stretch>
            <a:fillRect/>
          </a:stretch>
        </p:blipFill>
        <p:spPr>
          <a:xfrm>
            <a:off x="178934" y="5017004"/>
            <a:ext cx="769566" cy="724562"/>
          </a:xfrm>
          <a:prstGeom prst="rect">
            <a:avLst/>
          </a:prstGeom>
        </p:spPr>
      </p:pic>
    </p:spTree>
    <p:extLst>
      <p:ext uri="{BB962C8B-B14F-4D97-AF65-F5344CB8AC3E}">
        <p14:creationId xmlns:p14="http://schemas.microsoft.com/office/powerpoint/2010/main" val="471829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TotalTime>
  <Words>948</Words>
  <Application>Microsoft Office PowerPoint</Application>
  <PresentationFormat>Widescreen</PresentationFormat>
  <Paragraphs>89</Paragraphs>
  <Slides>8</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8</vt:i4>
      </vt:variant>
    </vt:vector>
  </HeadingPairs>
  <TitlesOfParts>
    <vt:vector size="19" baseType="lpstr">
      <vt:lpstr>Arial</vt:lpstr>
      <vt:lpstr>Calibri</vt:lpstr>
      <vt:lpstr>Calibri Light</vt:lpstr>
      <vt:lpstr>Comic Sans MS</vt:lpstr>
      <vt:lpstr>Helvetica</vt:lpstr>
      <vt:lpstr>Helvetica 65 Medium</vt:lpstr>
      <vt:lpstr>Roboto</vt:lpstr>
      <vt:lpstr>Symbol</vt:lpstr>
      <vt:lpstr>Times New Roman</vt:lpstr>
      <vt:lpstr>Wingdings</vt:lpstr>
      <vt:lpstr>1_Office Theme</vt:lpstr>
      <vt:lpstr>v</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Kym Keith</dc:creator>
  <cp:lastModifiedBy>Kym Keith</cp:lastModifiedBy>
  <cp:revision>6</cp:revision>
  <dcterms:created xsi:type="dcterms:W3CDTF">2022-08-17T22:17:55Z</dcterms:created>
  <dcterms:modified xsi:type="dcterms:W3CDTF">2022-11-11T19:16:47Z</dcterms:modified>
</cp:coreProperties>
</file>