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9" r:id="rId2"/>
    <p:sldId id="301" r:id="rId3"/>
    <p:sldId id="309" r:id="rId4"/>
    <p:sldId id="308" r:id="rId5"/>
    <p:sldId id="310" r:id="rId6"/>
    <p:sldId id="31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M6Bd+wlDNbmkzx67DVdTYg==" hashData="3/8MUAXYQI1CKM1D/jVAX6yCidDARFvyddTfZbJ/G9O9EgNBguGaGVTx3Rmgj2oFJSm52LpqvUxL5myjuqMHU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4E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4FA85A-CB21-43B4-9D02-7233BCA32103}" v="40" dt="2022-11-21T20:19:38.5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0128" autoAdjust="0"/>
  </p:normalViewPr>
  <p:slideViewPr>
    <p:cSldViewPr snapToGrid="0">
      <p:cViewPr varScale="1">
        <p:scale>
          <a:sx n="75" d="100"/>
          <a:sy n="75" d="100"/>
        </p:scale>
        <p:origin x="195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2025-01-10</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Symbol" panose="05050102010706020507" pitchFamily="18" charset="2"/>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There are different types of smoke detectors. Some beep and others talk to you. Even though they may sound different, they all have the same parts and all have test buttons.</a:t>
            </a:r>
          </a:p>
          <a:p>
            <a:pPr marL="0" lvl="0" indent="0">
              <a:lnSpc>
                <a:spcPct val="106000"/>
              </a:lnSpc>
              <a:spcAft>
                <a:spcPts val="800"/>
              </a:spcAft>
              <a:buFont typeface="Symbol" panose="05050102010706020507" pitchFamily="18" charset="2"/>
              <a:buNone/>
            </a:pPr>
            <a:endParaRPr lang="en-US" sz="1800" dirty="0">
              <a:effectLst/>
              <a:latin typeface="Helvetica"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6000"/>
              </a:lnSpc>
              <a:spcBef>
                <a:spcPts val="0"/>
              </a:spcBef>
              <a:spcAft>
                <a:spcPts val="800"/>
              </a:spcAft>
              <a:buClrTx/>
              <a:buSzTx/>
              <a:buFont typeface="Symbol" panose="05050102010706020507" pitchFamily="18" charset="2"/>
              <a:buNone/>
              <a:tabLst/>
              <a:defRPr/>
            </a:pPr>
            <a:r>
              <a:rPr lang="en-US" sz="1800" b="0" i="0" kern="1200" dirty="0">
                <a:solidFill>
                  <a:schemeClr val="tx1"/>
                </a:solidFill>
                <a:effectLst/>
                <a:latin typeface="+mn-lt"/>
                <a:ea typeface="+mn-ea"/>
                <a:cs typeface="+mn-cs"/>
              </a:rPr>
              <a:t>People in fires often inhale carbon monoxide, which can cause headaches, nausea, and vomiting. </a:t>
            </a:r>
            <a:endParaRPr lang="en-CA" sz="28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Symbol" panose="05050102010706020507" pitchFamily="18" charset="2"/>
              <a:buNone/>
            </a:pPr>
            <a:endParaRPr lang="en-US" sz="18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Symbol" panose="05050102010706020507" pitchFamily="18" charset="2"/>
              <a:buNone/>
            </a:pPr>
            <a:r>
              <a:rPr lang="en-US" sz="1200" b="0" i="0" kern="1200" dirty="0">
                <a:solidFill>
                  <a:schemeClr val="tx1"/>
                </a:solidFill>
                <a:effectLst/>
                <a:latin typeface="+mn-lt"/>
                <a:ea typeface="+mn-ea"/>
                <a:cs typeface="+mn-cs"/>
              </a:rPr>
              <a:t>Smoke can be incredibly toxic. Tar and carbon are just two of its common byproducts, but smoke can also contain heavy metals and other toxins.</a:t>
            </a:r>
          </a:p>
          <a:p>
            <a:pPr marL="0" lvl="0" indent="0">
              <a:lnSpc>
                <a:spcPct val="106000"/>
              </a:lnSpc>
              <a:spcAft>
                <a:spcPts val="800"/>
              </a:spcAft>
              <a:buFont typeface="Symbol" panose="05050102010706020507" pitchFamily="18" charset="2"/>
              <a:buNone/>
            </a:pPr>
            <a:r>
              <a:rPr lang="en-US" sz="1200" b="0" i="0" kern="1200" dirty="0">
                <a:solidFill>
                  <a:schemeClr val="tx1"/>
                </a:solidFill>
                <a:effectLst/>
                <a:latin typeface="+mn-lt"/>
                <a:ea typeface="+mn-ea"/>
                <a:cs typeface="+mn-cs"/>
              </a:rPr>
              <a:t>Fine particles from smoke (fine particulate matter, or PM 2.5) can travel deeply into the respiratory tract, reaching the lungs. Inhaling fine particles can cause a variety of health effects, like respiratory irritation and shortness of breath. It can also worsen medical conditions such as asthma and heart disease.</a:t>
            </a:r>
          </a:p>
          <a:p>
            <a:pPr marL="0" lvl="0" indent="0">
              <a:lnSpc>
                <a:spcPct val="106000"/>
              </a:lnSpc>
              <a:spcAft>
                <a:spcPts val="800"/>
              </a:spcAft>
              <a:buFont typeface="Symbol" panose="05050102010706020507" pitchFamily="18" charset="2"/>
              <a:buNone/>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6330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9603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7818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Make sure your smoke alarm works.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Know two ways out of every room.</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Practice your escape.</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Get Low &amp; Go if there is smoke.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6051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Yell FIRE!</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6000"/>
              </a:lnSpc>
              <a:spcBef>
                <a:spcPts val="0"/>
              </a:spcBef>
              <a:spcAft>
                <a:spcPts val="800"/>
              </a:spcAft>
              <a:buClrTx/>
              <a:buSzTx/>
              <a:buFontTx/>
              <a:buNone/>
              <a:tabLst/>
              <a:defRPr/>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If you can’t get to other members of your family, stick with the Fire Escape Plan!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Keep doors closed if they are hot and escape another way.</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Shut doors behind you as you leave the home. </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Get out and stay out!</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Go to the meeting spot.</a:t>
            </a:r>
          </a:p>
          <a:p>
            <a:pPr>
              <a:lnSpc>
                <a:spcPct val="106000"/>
              </a:lnSpc>
              <a:spcAft>
                <a:spcPts val="800"/>
              </a:spcAft>
            </a:pPr>
            <a:endParaRPr lang="en-US" sz="1800" b="0" dirty="0">
              <a:effectLst/>
              <a:latin typeface="Helvetica" panose="020B060402020202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US" sz="1800" b="0" dirty="0">
                <a:effectLst/>
                <a:latin typeface="Helvetica" panose="020B0604020202020204" pitchFamily="34" charset="0"/>
                <a:ea typeface="Calibri" panose="020F0502020204030204" pitchFamily="34" charset="0"/>
                <a:cs typeface="Times New Roman" panose="02020603050405020304" pitchFamily="18" charset="0"/>
              </a:rPr>
              <a:t>Call 911 or the emergency number in your area. </a:t>
            </a:r>
            <a:endParaRPr lang="en-CA" sz="18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6284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10/01/2025</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10/01/2025</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10/01/2025</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10/01/2025</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10/01/2025</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10/01/2025</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10/01/2025</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10/01/2025</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10/01/2025</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10/01/2025</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10/01/2025</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10/01/2025</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wmf"/></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3.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piofZLySsNc" TargetMode="Externa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4.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2CFiL0FAggg" TargetMode="Externa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oleObject" Target="../embeddings/oleObject2.bin"/><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5.wmf"/></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oleObject" Target="../embeddings/oleObject2.bin"/><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5.wmf"/><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4"/>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4"/>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4"/>
          <a:srcRect l="41622" t="55989" r="15531" b="30499"/>
          <a:stretch/>
        </p:blipFill>
        <p:spPr>
          <a:xfrm>
            <a:off x="7501128" y="6028041"/>
            <a:ext cx="4690872" cy="832105"/>
          </a:xfrm>
          <a:prstGeom prst="rect">
            <a:avLst/>
          </a:prstGeom>
        </p:spPr>
      </p:pic>
      <p:sp>
        <p:nvSpPr>
          <p:cNvPr id="14" name="TextBox 13"/>
          <p:cNvSpPr txBox="1"/>
          <p:nvPr/>
        </p:nvSpPr>
        <p:spPr>
          <a:xfrm>
            <a:off x="5981700" y="1883252"/>
            <a:ext cx="4905756" cy="954107"/>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Gr 7-9 Fire Escape Plan</a:t>
            </a:r>
          </a:p>
        </p:txBody>
      </p:sp>
      <p:sp>
        <p:nvSpPr>
          <p:cNvPr id="9" name="TextBox 8">
            <a:extLst>
              <a:ext uri="{FF2B5EF4-FFF2-40B4-BE49-F238E27FC236}">
                <a16:creationId xmlns:a16="http://schemas.microsoft.com/office/drawing/2014/main" id="{A0304797-4CBD-455C-99CA-3FC43DEA8A87}"/>
              </a:ext>
            </a:extLst>
          </p:cNvPr>
          <p:cNvSpPr txBox="1"/>
          <p:nvPr/>
        </p:nvSpPr>
        <p:spPr>
          <a:xfrm>
            <a:off x="6212648" y="3349387"/>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extLst>
              <p:ext uri="{D42A27DB-BD31-4B8C-83A1-F6EECF244321}">
                <p14:modId xmlns:p14="http://schemas.microsoft.com/office/powerpoint/2010/main" val="3918428602"/>
              </p:ext>
            </p:extLst>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r:id="rId5" imgW="10983960" imgH="11669760" progId="">
                  <p:embed/>
                </p:oleObj>
              </mc:Choice>
              <mc:Fallback>
                <p:oleObj r:id="rId5"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6"/>
                      <a:stretch>
                        <a:fillRect/>
                      </a:stretch>
                    </p:blipFill>
                    <p:spPr>
                      <a:xfrm>
                        <a:off x="2539208" y="1847512"/>
                        <a:ext cx="3239021" cy="3410288"/>
                      </a:xfrm>
                      <a:prstGeom prst="rect">
                        <a:avLst/>
                      </a:prstGeom>
                    </p:spPr>
                  </p:pic>
                </p:oleObj>
              </mc:Fallback>
            </mc:AlternateContent>
          </a:graphicData>
        </a:graphic>
      </p:graphicFrame>
      <p:pic>
        <p:nvPicPr>
          <p:cNvPr id="13" name="Picture 12">
            <a:extLst>
              <a:ext uri="{FF2B5EF4-FFF2-40B4-BE49-F238E27FC236}">
                <a16:creationId xmlns:a16="http://schemas.microsoft.com/office/drawing/2014/main" id="{4AC7A3B0-5E84-53F1-38AB-42E4815C15C3}"/>
              </a:ext>
            </a:extLst>
          </p:cNvPr>
          <p:cNvPicPr>
            <a:picLocks noChangeAspect="1"/>
          </p:cNvPicPr>
          <p:nvPr/>
        </p:nvPicPr>
        <p:blipFill>
          <a:blip r:embed="rId7"/>
          <a:stretch>
            <a:fillRect/>
          </a:stretch>
        </p:blipFill>
        <p:spPr>
          <a:xfrm>
            <a:off x="265987" y="4981193"/>
            <a:ext cx="992987" cy="934917"/>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1430829" y="383991"/>
            <a:ext cx="851133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S</a:t>
            </a:r>
            <a:r>
              <a:rPr kumimoji="0" lang="en-CA" sz="2800" b="1" i="0" u="none" strike="noStrike" kern="1200" cap="none" spc="0" normalizeH="0" baseline="0" noProof="0" dirty="0" err="1">
                <a:ln>
                  <a:noFill/>
                </a:ln>
                <a:solidFill>
                  <a:srgbClr val="044E77"/>
                </a:solidFill>
                <a:effectLst/>
                <a:uLnTx/>
                <a:uFillTx/>
                <a:latin typeface="Comic Sans MS" panose="030F0702030302020204" pitchFamily="66" charset="0"/>
                <a:ea typeface="+mn-ea"/>
                <a:cs typeface="+mn-cs"/>
              </a:rPr>
              <a:t>moke</a:t>
            </a:r>
            <a:r>
              <a:rPr kumimoji="0" lang="en-CA" sz="28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 Alarms Save Lives!</a:t>
            </a:r>
            <a:endParaRPr kumimoji="0" lang="en-US" sz="2800" b="0" i="0" u="none" strike="noStrike" kern="1200" cap="none" spc="0" normalizeH="0" baseline="0" noProof="0" dirty="0">
              <a:ln>
                <a:noFill/>
              </a:ln>
              <a:solidFill>
                <a:srgbClr val="044E77"/>
              </a:solidFill>
              <a:effectLst/>
              <a:uLnTx/>
              <a:uFillTx/>
              <a:latin typeface="Helvetica 65 Medium" panose="020B0500000000000000"/>
              <a:ea typeface="+mn-ea"/>
              <a:cs typeface="+mn-cs"/>
            </a:endParaRPr>
          </a:p>
        </p:txBody>
      </p:sp>
      <p:pic>
        <p:nvPicPr>
          <p:cNvPr id="3" name="Picture 2" descr="Icon&#10;&#10;Description automatically generated">
            <a:extLst>
              <a:ext uri="{FF2B5EF4-FFF2-40B4-BE49-F238E27FC236}">
                <a16:creationId xmlns:a16="http://schemas.microsoft.com/office/drawing/2014/main" id="{44077C48-5B8B-2514-BCEC-12249050864C}"/>
              </a:ext>
            </a:extLst>
          </p:cNvPr>
          <p:cNvPicPr>
            <a:picLocks noChangeAspect="1"/>
          </p:cNvPicPr>
          <p:nvPr/>
        </p:nvPicPr>
        <p:blipFill rotWithShape="1">
          <a:blip r:embed="rId6">
            <a:extLst>
              <a:ext uri="{28A0092B-C50C-407E-A947-70E740481C1C}">
                <a14:useLocalDpi xmlns:a14="http://schemas.microsoft.com/office/drawing/2010/main" val="0"/>
              </a:ext>
            </a:extLst>
          </a:blip>
          <a:srcRect l="16747" t="16769" r="16404" b="16381"/>
          <a:stretch/>
        </p:blipFill>
        <p:spPr>
          <a:xfrm>
            <a:off x="3506662" y="1046423"/>
            <a:ext cx="4443572" cy="4443572"/>
          </a:xfrm>
          <a:prstGeom prst="rect">
            <a:avLst/>
          </a:prstGeom>
        </p:spPr>
      </p:pic>
      <p:sp>
        <p:nvSpPr>
          <p:cNvPr id="7" name="Rectangle 6">
            <a:extLst>
              <a:ext uri="{FF2B5EF4-FFF2-40B4-BE49-F238E27FC236}">
                <a16:creationId xmlns:a16="http://schemas.microsoft.com/office/drawing/2014/main" id="{059B74A4-D863-6C02-5A14-80C2AC349741}"/>
              </a:ext>
            </a:extLst>
          </p:cNvPr>
          <p:cNvSpPr/>
          <p:nvPr/>
        </p:nvSpPr>
        <p:spPr>
          <a:xfrm rot="1295716">
            <a:off x="8018468" y="4635196"/>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sp>
        <p:nvSpPr>
          <p:cNvPr id="10" name="Rectangle 9">
            <a:extLst>
              <a:ext uri="{FF2B5EF4-FFF2-40B4-BE49-F238E27FC236}">
                <a16:creationId xmlns:a16="http://schemas.microsoft.com/office/drawing/2014/main" id="{FA681D03-CDEF-5598-8588-72538545174D}"/>
              </a:ext>
            </a:extLst>
          </p:cNvPr>
          <p:cNvSpPr/>
          <p:nvPr/>
        </p:nvSpPr>
        <p:spPr>
          <a:xfrm rot="1321713">
            <a:off x="8018470" y="3394637"/>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sp>
        <p:nvSpPr>
          <p:cNvPr id="13" name="Rectangle 12">
            <a:extLst>
              <a:ext uri="{FF2B5EF4-FFF2-40B4-BE49-F238E27FC236}">
                <a16:creationId xmlns:a16="http://schemas.microsoft.com/office/drawing/2014/main" id="{29199614-5F8C-4233-6194-F5DB0DEB75D1}"/>
              </a:ext>
            </a:extLst>
          </p:cNvPr>
          <p:cNvSpPr/>
          <p:nvPr/>
        </p:nvSpPr>
        <p:spPr>
          <a:xfrm rot="1358485">
            <a:off x="8018468" y="2289626"/>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pic>
        <p:nvPicPr>
          <p:cNvPr id="8" name="Picture 7">
            <a:extLst>
              <a:ext uri="{FF2B5EF4-FFF2-40B4-BE49-F238E27FC236}">
                <a16:creationId xmlns:a16="http://schemas.microsoft.com/office/drawing/2014/main" id="{4D4F745D-452A-1B3D-6A45-C4D7C0D8EF2F}"/>
              </a:ext>
            </a:extLst>
          </p:cNvPr>
          <p:cNvPicPr>
            <a:picLocks noChangeAspect="1"/>
          </p:cNvPicPr>
          <p:nvPr/>
        </p:nvPicPr>
        <p:blipFill>
          <a:blip r:embed="rId7"/>
          <a:stretch>
            <a:fillRect/>
          </a:stretch>
        </p:blipFill>
        <p:spPr>
          <a:xfrm>
            <a:off x="242140" y="4927257"/>
            <a:ext cx="797632" cy="750986"/>
          </a:xfrm>
          <a:prstGeom prst="rect">
            <a:avLst/>
          </a:prstGeom>
        </p:spPr>
      </p:pic>
    </p:spTree>
    <p:extLst>
      <p:ext uri="{BB962C8B-B14F-4D97-AF65-F5344CB8AC3E}">
        <p14:creationId xmlns:p14="http://schemas.microsoft.com/office/powerpoint/2010/main" val="4167256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7" name="Picture 6">
            <a:extLst>
              <a:ext uri="{FF2B5EF4-FFF2-40B4-BE49-F238E27FC236}">
                <a16:creationId xmlns:a16="http://schemas.microsoft.com/office/drawing/2014/main" id="{F70418D1-3D2C-7DD8-94A7-093862E814EA}"/>
              </a:ext>
            </a:extLst>
          </p:cNvPr>
          <p:cNvPicPr>
            <a:picLocks noChangeAspect="1"/>
          </p:cNvPicPr>
          <p:nvPr/>
        </p:nvPicPr>
        <p:blipFill>
          <a:blip r:embed="rId7"/>
          <a:stretch>
            <a:fillRect/>
          </a:stretch>
        </p:blipFill>
        <p:spPr>
          <a:xfrm>
            <a:off x="242140" y="4927257"/>
            <a:ext cx="797632" cy="750986"/>
          </a:xfrm>
          <a:prstGeom prst="rect">
            <a:avLst/>
          </a:prstGeom>
        </p:spPr>
      </p:pic>
      <p:sp>
        <p:nvSpPr>
          <p:cNvPr id="13" name="TextBox 12">
            <a:extLst>
              <a:ext uri="{FF2B5EF4-FFF2-40B4-BE49-F238E27FC236}">
                <a16:creationId xmlns:a16="http://schemas.microsoft.com/office/drawing/2014/main" id="{90659255-9EE5-4A55-8FC3-76D7CF6AFD97}"/>
              </a:ext>
            </a:extLst>
          </p:cNvPr>
          <p:cNvSpPr txBox="1"/>
          <p:nvPr/>
        </p:nvSpPr>
        <p:spPr>
          <a:xfrm>
            <a:off x="109728" y="298386"/>
            <a:ext cx="1208227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54E77"/>
                </a:solidFill>
                <a:effectLst/>
                <a:uLnTx/>
                <a:uFillTx/>
                <a:latin typeface="Comic Sans MS" panose="030F0702030302020204" pitchFamily="66" charset="0"/>
              </a:rPr>
              <a:t>Seconds Count</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sp>
        <p:nvSpPr>
          <p:cNvPr id="2" name="Rectangle 1">
            <a:extLst>
              <a:ext uri="{FF2B5EF4-FFF2-40B4-BE49-F238E27FC236}">
                <a16:creationId xmlns:a16="http://schemas.microsoft.com/office/drawing/2014/main" id="{45DA8745-187F-4A41-A7FC-29287F6C32B5}"/>
              </a:ext>
            </a:extLst>
          </p:cNvPr>
          <p:cNvSpPr/>
          <p:nvPr/>
        </p:nvSpPr>
        <p:spPr>
          <a:xfrm>
            <a:off x="1281913" y="5237508"/>
            <a:ext cx="10608740" cy="461665"/>
          </a:xfrm>
          <a:prstGeom prst="rect">
            <a:avLst/>
          </a:prstGeom>
        </p:spPr>
        <p:txBody>
          <a:bodyPr wrap="square">
            <a:spAutoFit/>
          </a:bodyPr>
          <a:lstStyle/>
          <a:p>
            <a:r>
              <a:rPr lang="en-CA" sz="1200" dirty="0"/>
              <a:t>&lt;iframe width="1094" height="729" </a:t>
            </a:r>
            <a:r>
              <a:rPr lang="en-CA" sz="1200" dirty="0" err="1"/>
              <a:t>src</a:t>
            </a:r>
            <a:r>
              <a:rPr lang="en-CA" sz="1200" dirty="0"/>
              <a:t>="https://www.youtube.com/embed/piofZLySsNc" title="Why Seconds Count" frameborder="0" allow="accelerometer; </a:t>
            </a:r>
            <a:r>
              <a:rPr lang="en-CA" sz="1200" dirty="0" err="1"/>
              <a:t>autoplay</a:t>
            </a:r>
            <a:r>
              <a:rPr lang="en-CA" sz="1200" dirty="0"/>
              <a:t>; clipboard-write; encrypted-media; gyroscope; picture-in-picture; web-share" </a:t>
            </a:r>
            <a:r>
              <a:rPr lang="en-CA" sz="1200" dirty="0" err="1"/>
              <a:t>referrerpolicy</a:t>
            </a:r>
            <a:r>
              <a:rPr lang="en-CA" sz="1200" dirty="0"/>
              <a:t>="strict-origin-when-cross-origin" </a:t>
            </a:r>
            <a:r>
              <a:rPr lang="en-CA" sz="1200" dirty="0" err="1"/>
              <a:t>allowfullscreen</a:t>
            </a:r>
            <a:r>
              <a:rPr lang="en-CA" sz="1200" dirty="0"/>
              <a:t>&gt;&lt;/iframe&gt;</a:t>
            </a:r>
          </a:p>
        </p:txBody>
      </p:sp>
      <p:pic>
        <p:nvPicPr>
          <p:cNvPr id="3" name="Online Media 2">
            <a:hlinkClick r:id="" action="ppaction://media"/>
            <a:extLst>
              <a:ext uri="{FF2B5EF4-FFF2-40B4-BE49-F238E27FC236}">
                <a16:creationId xmlns:a16="http://schemas.microsoft.com/office/drawing/2014/main" id="{74186C50-6FA1-4291-89F8-E80DB0552719}"/>
              </a:ext>
            </a:extLst>
          </p:cNvPr>
          <p:cNvPicPr>
            <a:picLocks noRot="1" noChangeAspect="1"/>
          </p:cNvPicPr>
          <p:nvPr>
            <a:videoFile r:link="rId1"/>
          </p:nvPr>
        </p:nvPicPr>
        <p:blipFill>
          <a:blip r:embed="rId8"/>
          <a:stretch>
            <a:fillRect/>
          </a:stretch>
        </p:blipFill>
        <p:spPr>
          <a:xfrm>
            <a:off x="2523416" y="1006272"/>
            <a:ext cx="7145166" cy="4019156"/>
          </a:xfrm>
          <a:prstGeom prst="rect">
            <a:avLst/>
          </a:prstGeom>
        </p:spPr>
      </p:pic>
    </p:spTree>
    <p:extLst>
      <p:ext uri="{BB962C8B-B14F-4D97-AF65-F5344CB8AC3E}">
        <p14:creationId xmlns:p14="http://schemas.microsoft.com/office/powerpoint/2010/main" val="605110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7" name="Picture 6">
            <a:extLst>
              <a:ext uri="{FF2B5EF4-FFF2-40B4-BE49-F238E27FC236}">
                <a16:creationId xmlns:a16="http://schemas.microsoft.com/office/drawing/2014/main" id="{F70418D1-3D2C-7DD8-94A7-093862E814EA}"/>
              </a:ext>
            </a:extLst>
          </p:cNvPr>
          <p:cNvPicPr>
            <a:picLocks noChangeAspect="1"/>
          </p:cNvPicPr>
          <p:nvPr/>
        </p:nvPicPr>
        <p:blipFill>
          <a:blip r:embed="rId7"/>
          <a:stretch>
            <a:fillRect/>
          </a:stretch>
        </p:blipFill>
        <p:spPr>
          <a:xfrm>
            <a:off x="242140" y="4927257"/>
            <a:ext cx="797632" cy="750986"/>
          </a:xfrm>
          <a:prstGeom prst="rect">
            <a:avLst/>
          </a:prstGeom>
        </p:spPr>
      </p:pic>
      <p:sp>
        <p:nvSpPr>
          <p:cNvPr id="13" name="TextBox 12">
            <a:extLst>
              <a:ext uri="{FF2B5EF4-FFF2-40B4-BE49-F238E27FC236}">
                <a16:creationId xmlns:a16="http://schemas.microsoft.com/office/drawing/2014/main" id="{90659255-9EE5-4A55-8FC3-76D7CF6AFD97}"/>
              </a:ext>
            </a:extLst>
          </p:cNvPr>
          <p:cNvSpPr txBox="1"/>
          <p:nvPr/>
        </p:nvSpPr>
        <p:spPr>
          <a:xfrm>
            <a:off x="109728" y="298386"/>
            <a:ext cx="1208227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54E77"/>
                </a:solidFill>
                <a:effectLst/>
                <a:uLnTx/>
                <a:uFillTx/>
                <a:latin typeface="Comic Sans MS" panose="030F0702030302020204" pitchFamily="66" charset="0"/>
              </a:rPr>
              <a:t>Plan Your Escape</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sp>
        <p:nvSpPr>
          <p:cNvPr id="2" name="Rectangle 1">
            <a:extLst>
              <a:ext uri="{FF2B5EF4-FFF2-40B4-BE49-F238E27FC236}">
                <a16:creationId xmlns:a16="http://schemas.microsoft.com/office/drawing/2014/main" id="{45DA8745-187F-4A41-A7FC-29287F6C32B5}"/>
              </a:ext>
            </a:extLst>
          </p:cNvPr>
          <p:cNvSpPr/>
          <p:nvPr/>
        </p:nvSpPr>
        <p:spPr>
          <a:xfrm>
            <a:off x="1281913" y="5147205"/>
            <a:ext cx="10608740" cy="646331"/>
          </a:xfrm>
          <a:prstGeom prst="rect">
            <a:avLst/>
          </a:prstGeom>
        </p:spPr>
        <p:txBody>
          <a:bodyPr wrap="square">
            <a:spAutoFit/>
          </a:bodyPr>
          <a:lstStyle/>
          <a:p>
            <a:r>
              <a:rPr lang="en-CA" sz="1200" dirty="0"/>
              <a:t>&lt;iframe width="1280" height="720" </a:t>
            </a:r>
            <a:r>
              <a:rPr lang="en-CA" sz="1200" dirty="0" err="1"/>
              <a:t>src</a:t>
            </a:r>
            <a:r>
              <a:rPr lang="en-CA" sz="1200" dirty="0"/>
              <a:t>="https://www.youtube.com/embed/2CFiL0FAggg" title="FSRI: Plan Your Escape: Single-Story Home Fire" frameborder="0" allow="accelerometer; </a:t>
            </a:r>
            <a:r>
              <a:rPr lang="en-CA" sz="1200" dirty="0" err="1"/>
              <a:t>autoplay</a:t>
            </a:r>
            <a:r>
              <a:rPr lang="en-CA" sz="1200" dirty="0"/>
              <a:t>; clipboard-write; encrypted-media; gyroscope; picture-in-picture; web-share" </a:t>
            </a:r>
            <a:r>
              <a:rPr lang="en-CA" sz="1200" dirty="0" err="1"/>
              <a:t>referrerpolicy</a:t>
            </a:r>
            <a:r>
              <a:rPr lang="en-CA" sz="1200" dirty="0"/>
              <a:t>="strict-origin-when-cross-origin" </a:t>
            </a:r>
            <a:r>
              <a:rPr lang="en-CA" sz="1200" dirty="0" err="1"/>
              <a:t>allowfullscreen</a:t>
            </a:r>
            <a:r>
              <a:rPr lang="en-CA" sz="1200" dirty="0"/>
              <a:t>&gt;&lt;/iframe&gt;</a:t>
            </a:r>
          </a:p>
        </p:txBody>
      </p:sp>
      <p:pic>
        <p:nvPicPr>
          <p:cNvPr id="4" name="Online Media 3">
            <a:hlinkClick r:id="" action="ppaction://media"/>
            <a:extLst>
              <a:ext uri="{FF2B5EF4-FFF2-40B4-BE49-F238E27FC236}">
                <a16:creationId xmlns:a16="http://schemas.microsoft.com/office/drawing/2014/main" id="{04FDF236-61DE-44C6-8F47-48835B8C23D9}"/>
              </a:ext>
            </a:extLst>
          </p:cNvPr>
          <p:cNvPicPr>
            <a:picLocks noRot="1" noChangeAspect="1"/>
          </p:cNvPicPr>
          <p:nvPr>
            <a:videoFile r:link="rId1"/>
          </p:nvPr>
        </p:nvPicPr>
        <p:blipFill>
          <a:blip r:embed="rId8"/>
          <a:stretch>
            <a:fillRect/>
          </a:stretch>
        </p:blipFill>
        <p:spPr>
          <a:xfrm>
            <a:off x="2552524" y="990317"/>
            <a:ext cx="7331902" cy="4124195"/>
          </a:xfrm>
          <a:prstGeom prst="rect">
            <a:avLst/>
          </a:prstGeom>
        </p:spPr>
      </p:pic>
    </p:spTree>
    <p:extLst>
      <p:ext uri="{BB962C8B-B14F-4D97-AF65-F5344CB8AC3E}">
        <p14:creationId xmlns:p14="http://schemas.microsoft.com/office/powerpoint/2010/main" val="3610676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8875" y="5883412"/>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14528" y="275425"/>
            <a:ext cx="114117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4000" b="1" dirty="0">
                <a:solidFill>
                  <a:srgbClr val="054E77"/>
                </a:solidFill>
                <a:latin typeface="Comic Sans MS" panose="030F0702030302020204" pitchFamily="66" charset="0"/>
              </a:rPr>
              <a:t>Practice Your Fire Escape</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pic>
        <p:nvPicPr>
          <p:cNvPr id="15" name="Picture 14">
            <a:extLst>
              <a:ext uri="{FF2B5EF4-FFF2-40B4-BE49-F238E27FC236}">
                <a16:creationId xmlns:a16="http://schemas.microsoft.com/office/drawing/2014/main" id="{E46FF686-C13F-425A-92A1-212951D83C33}"/>
              </a:ext>
            </a:extLst>
          </p:cNvPr>
          <p:cNvPicPr>
            <a:picLocks noChangeAspect="1"/>
          </p:cNvPicPr>
          <p:nvPr/>
        </p:nvPicPr>
        <p:blipFill>
          <a:blip r:embed="rId6"/>
          <a:stretch>
            <a:fillRect/>
          </a:stretch>
        </p:blipFill>
        <p:spPr>
          <a:xfrm>
            <a:off x="242140" y="4927257"/>
            <a:ext cx="797632" cy="750986"/>
          </a:xfrm>
          <a:prstGeom prst="rect">
            <a:avLst/>
          </a:prstGeom>
        </p:spPr>
      </p:pic>
      <p:pic>
        <p:nvPicPr>
          <p:cNvPr id="8196" name="Picture 4" descr="Residential Readiness Guide">
            <a:extLst>
              <a:ext uri="{FF2B5EF4-FFF2-40B4-BE49-F238E27FC236}">
                <a16:creationId xmlns:a16="http://schemas.microsoft.com/office/drawing/2014/main" id="{67A785EF-471C-4766-8C93-1FF87222DE3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06240" y="1136860"/>
            <a:ext cx="3652449" cy="3652449"/>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Planning is essential for your family's fire safety – City of College  Station">
            <a:extLst>
              <a:ext uri="{FF2B5EF4-FFF2-40B4-BE49-F238E27FC236}">
                <a16:creationId xmlns:a16="http://schemas.microsoft.com/office/drawing/2014/main" id="{0840EEC7-7175-46A2-A025-D55409C059C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66880"/>
          <a:stretch/>
        </p:blipFill>
        <p:spPr bwMode="auto">
          <a:xfrm>
            <a:off x="390143" y="1121259"/>
            <a:ext cx="3779521" cy="36680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lanning is essential for your family's fire safety – City of College  Station">
            <a:extLst>
              <a:ext uri="{FF2B5EF4-FFF2-40B4-BE49-F238E27FC236}">
                <a16:creationId xmlns:a16="http://schemas.microsoft.com/office/drawing/2014/main" id="{55B5B592-5BD5-48B2-A124-36C968E11F1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3012" r="32693"/>
          <a:stretch/>
        </p:blipFill>
        <p:spPr bwMode="auto">
          <a:xfrm>
            <a:off x="7949185" y="1121259"/>
            <a:ext cx="3913632" cy="366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687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8875" y="5883412"/>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14528" y="275425"/>
            <a:ext cx="114117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rgbClr val="054E77"/>
                </a:solidFill>
                <a:latin typeface="Comic Sans MS" panose="030F0702030302020204" pitchFamily="66" charset="0"/>
              </a:rPr>
              <a:t>Get Out &amp; Stay Out</a:t>
            </a:r>
            <a:endParaRPr kumimoji="0" lang="en-US" sz="4000" b="0" i="0" u="none" strike="noStrike" kern="1200" cap="none" spc="0" normalizeH="0" baseline="0" noProof="0" dirty="0">
              <a:ln>
                <a:noFill/>
              </a:ln>
              <a:solidFill>
                <a:srgbClr val="054E77"/>
              </a:solidFill>
              <a:effectLst/>
              <a:uLnTx/>
              <a:uFillTx/>
              <a:latin typeface="Helvetica 65 Medium" panose="020B0500000000000000"/>
            </a:endParaRPr>
          </a:p>
        </p:txBody>
      </p:sp>
      <p:pic>
        <p:nvPicPr>
          <p:cNvPr id="15" name="Picture 14">
            <a:extLst>
              <a:ext uri="{FF2B5EF4-FFF2-40B4-BE49-F238E27FC236}">
                <a16:creationId xmlns:a16="http://schemas.microsoft.com/office/drawing/2014/main" id="{E46FF686-C13F-425A-92A1-212951D83C33}"/>
              </a:ext>
            </a:extLst>
          </p:cNvPr>
          <p:cNvPicPr>
            <a:picLocks noChangeAspect="1"/>
          </p:cNvPicPr>
          <p:nvPr/>
        </p:nvPicPr>
        <p:blipFill>
          <a:blip r:embed="rId6"/>
          <a:stretch>
            <a:fillRect/>
          </a:stretch>
        </p:blipFill>
        <p:spPr>
          <a:xfrm>
            <a:off x="242140" y="4927257"/>
            <a:ext cx="797632" cy="750986"/>
          </a:xfrm>
          <a:prstGeom prst="rect">
            <a:avLst/>
          </a:prstGeom>
        </p:spPr>
      </p:pic>
      <p:pic>
        <p:nvPicPr>
          <p:cNvPr id="8198" name="Picture 6" descr="1 | Page">
            <a:extLst>
              <a:ext uri="{FF2B5EF4-FFF2-40B4-BE49-F238E27FC236}">
                <a16:creationId xmlns:a16="http://schemas.microsoft.com/office/drawing/2014/main" id="{C4767B77-99FC-4CAE-BD62-1E1D3D8EEE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705" y="1082879"/>
            <a:ext cx="3767328" cy="37673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lanning is essential for your family's fire safety – City of College  Station">
            <a:extLst>
              <a:ext uri="{FF2B5EF4-FFF2-40B4-BE49-F238E27FC236}">
                <a16:creationId xmlns:a16="http://schemas.microsoft.com/office/drawing/2014/main" id="{CEE679DC-6E25-4A33-A263-F915E6FD541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67239"/>
          <a:stretch/>
        </p:blipFill>
        <p:spPr bwMode="auto">
          <a:xfrm>
            <a:off x="4176120" y="1077081"/>
            <a:ext cx="3839760" cy="3767328"/>
          </a:xfrm>
          <a:prstGeom prst="rect">
            <a:avLst/>
          </a:prstGeom>
          <a:noFill/>
          <a:extLst>
            <a:ext uri="{909E8E84-426E-40DD-AFC4-6F175D3DCCD1}">
              <a14:hiddenFill xmlns:a14="http://schemas.microsoft.com/office/drawing/2010/main">
                <a:solidFill>
                  <a:srgbClr val="FFFFFF"/>
                </a:solidFill>
              </a14:hiddenFill>
            </a:ext>
          </a:extLst>
        </p:spPr>
      </p:pic>
      <p:pic>
        <p:nvPicPr>
          <p:cNvPr id="9221" name="Picture 5" descr="Cooking fire prevention and safety pictographs">
            <a:extLst>
              <a:ext uri="{FF2B5EF4-FFF2-40B4-BE49-F238E27FC236}">
                <a16:creationId xmlns:a16="http://schemas.microsoft.com/office/drawing/2014/main" id="{BE88ABCE-5055-4385-9CA5-3232EAAD440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67942"/>
          <a:stretch/>
        </p:blipFill>
        <p:spPr bwMode="auto">
          <a:xfrm>
            <a:off x="8168545" y="1077081"/>
            <a:ext cx="3758458" cy="376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90857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779</TotalTime>
  <Words>419</Words>
  <Application>Microsoft Office PowerPoint</Application>
  <PresentationFormat>Widescreen</PresentationFormat>
  <Paragraphs>53</Paragraphs>
  <Slides>6</Slides>
  <Notes>6</Notes>
  <HiddenSlides>0</HiddenSlides>
  <MMClips>2</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0</vt:i4>
      </vt:variant>
      <vt:variant>
        <vt:lpstr>Slide Titles</vt:lpstr>
      </vt:variant>
      <vt:variant>
        <vt:i4>6</vt:i4>
      </vt:variant>
    </vt:vector>
  </HeadingPairs>
  <TitlesOfParts>
    <vt:vector size="14" baseType="lpstr">
      <vt:lpstr>Arial</vt:lpstr>
      <vt:lpstr>Calibri</vt:lpstr>
      <vt:lpstr>Calibri Light</vt:lpstr>
      <vt:lpstr>Comic Sans MS</vt:lpstr>
      <vt:lpstr>Helvetica</vt:lpstr>
      <vt:lpstr>Helvetica 65 Medium</vt:lpstr>
      <vt:lpstr>Symbol</vt:lpstr>
      <vt:lpstr>1_Office Theme</vt:lpstr>
      <vt:lpstr>v</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Monica McColman</cp:lastModifiedBy>
  <cp:revision>26</cp:revision>
  <dcterms:created xsi:type="dcterms:W3CDTF">2022-08-17T22:17:55Z</dcterms:created>
  <dcterms:modified xsi:type="dcterms:W3CDTF">2025-01-10T20:52:40Z</dcterms:modified>
</cp:coreProperties>
</file>