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11"/>
  </p:notesMasterIdLst>
  <p:sldIdLst>
    <p:sldId id="259" r:id="rId3"/>
    <p:sldId id="304" r:id="rId4"/>
    <p:sldId id="311" r:id="rId5"/>
    <p:sldId id="331" r:id="rId6"/>
    <p:sldId id="310" r:id="rId7"/>
    <p:sldId id="313" r:id="rId8"/>
    <p:sldId id="330" r:id="rId9"/>
    <p:sldId id="30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R4ZtEXVylHKk7/HIbbDrnw==" hashData="LnikEZSQvLkLaVp054I5jPbg9KF6iQIaLmIy+F4i8nmBf62le7i3nhiO+QfDDVUPpCND7BxNoWLsGKni69FoO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7914" autoAdjust="0"/>
  </p:normalViewPr>
  <p:slideViewPr>
    <p:cSldViewPr snapToGrid="0">
      <p:cViewPr varScale="1">
        <p:scale>
          <a:sx n="64" d="100"/>
          <a:sy n="64" d="100"/>
        </p:scale>
        <p:origin x="23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1B670B5D-90A4-4BA5-AE15-F12F9EE7C0D8}"/>
    <pc:docChg chg="undo redo custSel modSld">
      <pc:chgData name="Kym Keith" userId="8510a1b8fa4ba23a" providerId="LiveId" clId="{1B670B5D-90A4-4BA5-AE15-F12F9EE7C0D8}" dt="2023-01-06T23:43:41.991" v="26" actId="1076"/>
      <pc:docMkLst>
        <pc:docMk/>
      </pc:docMkLst>
      <pc:sldChg chg="addSp delSp modSp mod">
        <pc:chgData name="Kym Keith" userId="8510a1b8fa4ba23a" providerId="LiveId" clId="{1B670B5D-90A4-4BA5-AE15-F12F9EE7C0D8}" dt="2022-11-11T21:56:05.207" v="18" actId="1076"/>
        <pc:sldMkLst>
          <pc:docMk/>
          <pc:sldMk cId="822926021" sldId="259"/>
        </pc:sldMkLst>
        <pc:spChg chg="del">
          <ac:chgData name="Kym Keith" userId="8510a1b8fa4ba23a" providerId="LiveId" clId="{1B670B5D-90A4-4BA5-AE15-F12F9EE7C0D8}" dt="2022-11-11T21:55:16.416" v="0" actId="478"/>
          <ac:spMkLst>
            <pc:docMk/>
            <pc:sldMk cId="822926021" sldId="259"/>
            <ac:spMk id="3" creationId="{A450756F-0AFE-D46C-F8AA-C8B13C7DB4A0}"/>
          </ac:spMkLst>
        </pc:spChg>
        <pc:picChg chg="add mod">
          <ac:chgData name="Kym Keith" userId="8510a1b8fa4ba23a" providerId="LiveId" clId="{1B670B5D-90A4-4BA5-AE15-F12F9EE7C0D8}" dt="2022-11-11T21:56:05.207" v="18" actId="1076"/>
          <ac:picMkLst>
            <pc:docMk/>
            <pc:sldMk cId="822926021" sldId="259"/>
            <ac:picMk id="13" creationId="{17C0485B-22C8-7F56-36AD-8BFB58FC6E22}"/>
          </ac:picMkLst>
        </pc:picChg>
      </pc:sldChg>
      <pc:sldChg chg="addSp delSp modSp mod modNotesTx">
        <pc:chgData name="Kym Keith" userId="8510a1b8fa4ba23a" providerId="LiveId" clId="{1B670B5D-90A4-4BA5-AE15-F12F9EE7C0D8}" dt="2022-12-21T00:07:38.541" v="20" actId="6549"/>
        <pc:sldMkLst>
          <pc:docMk/>
          <pc:sldMk cId="3361559467" sldId="304"/>
        </pc:sldMkLst>
        <pc:spChg chg="del">
          <ac:chgData name="Kym Keith" userId="8510a1b8fa4ba23a" providerId="LiveId" clId="{1B670B5D-90A4-4BA5-AE15-F12F9EE7C0D8}" dt="2022-11-11T21:55:19.031" v="1" actId="478"/>
          <ac:spMkLst>
            <pc:docMk/>
            <pc:sldMk cId="3361559467" sldId="304"/>
            <ac:spMk id="3" creationId="{AB644A76-A16B-EA87-F5AC-68203AD10DC0}"/>
          </ac:spMkLst>
        </pc:spChg>
        <pc:picChg chg="add mod">
          <ac:chgData name="Kym Keith" userId="8510a1b8fa4ba23a" providerId="LiveId" clId="{1B670B5D-90A4-4BA5-AE15-F12F9EE7C0D8}" dt="2022-11-11T21:55:57.806" v="15"/>
          <ac:picMkLst>
            <pc:docMk/>
            <pc:sldMk cId="3361559467" sldId="304"/>
            <ac:picMk id="6" creationId="{C939D83F-F2B9-ABCE-C116-BECFB03B6915}"/>
          </ac:picMkLst>
        </pc:picChg>
      </pc:sldChg>
      <pc:sldChg chg="addSp delSp modSp mod">
        <pc:chgData name="Kym Keith" userId="8510a1b8fa4ba23a" providerId="LiveId" clId="{1B670B5D-90A4-4BA5-AE15-F12F9EE7C0D8}" dt="2022-11-11T21:55:45.839" v="9" actId="1076"/>
        <pc:sldMkLst>
          <pc:docMk/>
          <pc:sldMk cId="47182965" sldId="309"/>
        </pc:sldMkLst>
        <pc:spChg chg="del">
          <ac:chgData name="Kym Keith" userId="8510a1b8fa4ba23a" providerId="LiveId" clId="{1B670B5D-90A4-4BA5-AE15-F12F9EE7C0D8}" dt="2022-11-11T21:55:35.855" v="7" actId="478"/>
          <ac:spMkLst>
            <pc:docMk/>
            <pc:sldMk cId="47182965" sldId="309"/>
            <ac:spMk id="4" creationId="{121F6A7F-7DA6-2EDE-2D9A-453A3C2A1706}"/>
          </ac:spMkLst>
        </pc:spChg>
        <pc:picChg chg="add mod">
          <ac:chgData name="Kym Keith" userId="8510a1b8fa4ba23a" providerId="LiveId" clId="{1B670B5D-90A4-4BA5-AE15-F12F9EE7C0D8}" dt="2022-11-11T21:55:45.839" v="9" actId="1076"/>
          <ac:picMkLst>
            <pc:docMk/>
            <pc:sldMk cId="47182965" sldId="309"/>
            <ac:picMk id="7" creationId="{3D4BD87D-849B-2D4D-657D-9782A2CC989B}"/>
          </ac:picMkLst>
        </pc:picChg>
      </pc:sldChg>
      <pc:sldChg chg="addSp delSp modSp mod">
        <pc:chgData name="Kym Keith" userId="8510a1b8fa4ba23a" providerId="LiveId" clId="{1B670B5D-90A4-4BA5-AE15-F12F9EE7C0D8}" dt="2022-11-11T21:55:52.822" v="12"/>
        <pc:sldMkLst>
          <pc:docMk/>
          <pc:sldMk cId="1001014100" sldId="310"/>
        </pc:sldMkLst>
        <pc:spChg chg="del">
          <ac:chgData name="Kym Keith" userId="8510a1b8fa4ba23a" providerId="LiveId" clId="{1B670B5D-90A4-4BA5-AE15-F12F9EE7C0D8}" dt="2022-11-11T21:55:26.133" v="4" actId="478"/>
          <ac:spMkLst>
            <pc:docMk/>
            <pc:sldMk cId="1001014100" sldId="310"/>
            <ac:spMk id="4" creationId="{A3172026-D969-5C02-96DC-4EA88DE68D4A}"/>
          </ac:spMkLst>
        </pc:spChg>
        <pc:picChg chg="add mod">
          <ac:chgData name="Kym Keith" userId="8510a1b8fa4ba23a" providerId="LiveId" clId="{1B670B5D-90A4-4BA5-AE15-F12F9EE7C0D8}" dt="2022-11-11T21:55:52.822" v="12"/>
          <ac:picMkLst>
            <pc:docMk/>
            <pc:sldMk cId="1001014100" sldId="310"/>
            <ac:picMk id="7" creationId="{DB21F3E8-2DF2-E76A-7096-4D2794712039}"/>
          </ac:picMkLst>
        </pc:picChg>
      </pc:sldChg>
      <pc:sldChg chg="addSp delSp modSp mod">
        <pc:chgData name="Kym Keith" userId="8510a1b8fa4ba23a" providerId="LiveId" clId="{1B670B5D-90A4-4BA5-AE15-F12F9EE7C0D8}" dt="2023-01-06T23:43:41.991" v="26" actId="1076"/>
        <pc:sldMkLst>
          <pc:docMk/>
          <pc:sldMk cId="4175359947" sldId="311"/>
        </pc:sldMkLst>
        <pc:spChg chg="del">
          <ac:chgData name="Kym Keith" userId="8510a1b8fa4ba23a" providerId="LiveId" clId="{1B670B5D-90A4-4BA5-AE15-F12F9EE7C0D8}" dt="2022-11-11T21:55:21.522" v="2" actId="478"/>
          <ac:spMkLst>
            <pc:docMk/>
            <pc:sldMk cId="4175359947" sldId="311"/>
            <ac:spMk id="3" creationId="{E0AD3B0C-C573-DC88-80F7-AF36C3E50D31}"/>
          </ac:spMkLst>
        </pc:spChg>
        <pc:spChg chg="mod">
          <ac:chgData name="Kym Keith" userId="8510a1b8fa4ba23a" providerId="LiveId" clId="{1B670B5D-90A4-4BA5-AE15-F12F9EE7C0D8}" dt="2023-01-06T23:43:41.991" v="26" actId="1076"/>
          <ac:spMkLst>
            <pc:docMk/>
            <pc:sldMk cId="4175359947" sldId="311"/>
            <ac:spMk id="4" creationId="{00000000-0000-0000-0000-000000000000}"/>
          </ac:spMkLst>
        </pc:spChg>
        <pc:picChg chg="add mod">
          <ac:chgData name="Kym Keith" userId="8510a1b8fa4ba23a" providerId="LiveId" clId="{1B670B5D-90A4-4BA5-AE15-F12F9EE7C0D8}" dt="2022-11-11T21:55:55.703" v="14"/>
          <ac:picMkLst>
            <pc:docMk/>
            <pc:sldMk cId="4175359947" sldId="311"/>
            <ac:picMk id="6" creationId="{FC99A175-06BE-887E-6E04-173AADACA14D}"/>
          </ac:picMkLst>
        </pc:picChg>
      </pc:sldChg>
      <pc:sldChg chg="addSp delSp modSp mod">
        <pc:chgData name="Kym Keith" userId="8510a1b8fa4ba23a" providerId="LiveId" clId="{1B670B5D-90A4-4BA5-AE15-F12F9EE7C0D8}" dt="2022-11-11T21:55:51.467" v="11"/>
        <pc:sldMkLst>
          <pc:docMk/>
          <pc:sldMk cId="3990570690" sldId="313"/>
        </pc:sldMkLst>
        <pc:spChg chg="del">
          <ac:chgData name="Kym Keith" userId="8510a1b8fa4ba23a" providerId="LiveId" clId="{1B670B5D-90A4-4BA5-AE15-F12F9EE7C0D8}" dt="2022-11-11T21:55:28.971" v="5" actId="478"/>
          <ac:spMkLst>
            <pc:docMk/>
            <pc:sldMk cId="3990570690" sldId="313"/>
            <ac:spMk id="3" creationId="{EAD6722C-70A3-5D67-5E05-8794CE2C4ABA}"/>
          </ac:spMkLst>
        </pc:spChg>
        <pc:picChg chg="add mod">
          <ac:chgData name="Kym Keith" userId="8510a1b8fa4ba23a" providerId="LiveId" clId="{1B670B5D-90A4-4BA5-AE15-F12F9EE7C0D8}" dt="2022-11-11T21:55:51.467" v="11"/>
          <ac:picMkLst>
            <pc:docMk/>
            <pc:sldMk cId="3990570690" sldId="313"/>
            <ac:picMk id="6" creationId="{A87B921B-148B-3B0A-3095-A9E366E4AA25}"/>
          </ac:picMkLst>
        </pc:picChg>
      </pc:sldChg>
      <pc:sldChg chg="addSp delSp modSp mod">
        <pc:chgData name="Kym Keith" userId="8510a1b8fa4ba23a" providerId="LiveId" clId="{1B670B5D-90A4-4BA5-AE15-F12F9EE7C0D8}" dt="2022-11-11T21:55:49.915" v="10"/>
        <pc:sldMkLst>
          <pc:docMk/>
          <pc:sldMk cId="1221475879" sldId="330"/>
        </pc:sldMkLst>
        <pc:spChg chg="del">
          <ac:chgData name="Kym Keith" userId="8510a1b8fa4ba23a" providerId="LiveId" clId="{1B670B5D-90A4-4BA5-AE15-F12F9EE7C0D8}" dt="2022-11-11T21:55:32.778" v="6" actId="478"/>
          <ac:spMkLst>
            <pc:docMk/>
            <pc:sldMk cId="1221475879" sldId="330"/>
            <ac:spMk id="6" creationId="{3F35D737-7ED9-FB09-37D4-BBF0D602B543}"/>
          </ac:spMkLst>
        </pc:spChg>
        <pc:picChg chg="add mod">
          <ac:chgData name="Kym Keith" userId="8510a1b8fa4ba23a" providerId="LiveId" clId="{1B670B5D-90A4-4BA5-AE15-F12F9EE7C0D8}" dt="2022-11-11T21:55:49.915" v="10"/>
          <ac:picMkLst>
            <pc:docMk/>
            <pc:sldMk cId="1221475879" sldId="330"/>
            <ac:picMk id="3" creationId="{90621416-A342-5099-9810-E63EDCB23290}"/>
          </ac:picMkLst>
        </pc:picChg>
      </pc:sldChg>
      <pc:sldChg chg="addSp delSp modSp mod">
        <pc:chgData name="Kym Keith" userId="8510a1b8fa4ba23a" providerId="LiveId" clId="{1B670B5D-90A4-4BA5-AE15-F12F9EE7C0D8}" dt="2022-11-11T21:55:54.101" v="13"/>
        <pc:sldMkLst>
          <pc:docMk/>
          <pc:sldMk cId="2989316887" sldId="331"/>
        </pc:sldMkLst>
        <pc:spChg chg="del">
          <ac:chgData name="Kym Keith" userId="8510a1b8fa4ba23a" providerId="LiveId" clId="{1B670B5D-90A4-4BA5-AE15-F12F9EE7C0D8}" dt="2022-11-11T21:55:24.040" v="3" actId="478"/>
          <ac:spMkLst>
            <pc:docMk/>
            <pc:sldMk cId="2989316887" sldId="331"/>
            <ac:spMk id="6" creationId="{2D217A40-CC22-74A5-E7D9-F169ACE893E4}"/>
          </ac:spMkLst>
        </pc:spChg>
        <pc:picChg chg="add mod">
          <ac:chgData name="Kym Keith" userId="8510a1b8fa4ba23a" providerId="LiveId" clId="{1B670B5D-90A4-4BA5-AE15-F12F9EE7C0D8}" dt="2022-11-11T21:55:54.101" v="13"/>
          <ac:picMkLst>
            <pc:docMk/>
            <pc:sldMk cId="2989316887" sldId="331"/>
            <ac:picMk id="3" creationId="{6B9C6A61-EBA8-21E5-AECC-0425191DCA1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2023-01-06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0"/>
              </a:spcAft>
              <a:buClrTx/>
              <a:buSzTx/>
              <a:buFont typeface="Symbol" panose="05050102010706020507" pitchFamily="18"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Fire needs fuel, oxygen</a:t>
            </a:r>
            <a:r>
              <a:rPr lang="en-US" sz="1400" dirty="0">
                <a:effectLst/>
                <a:latin typeface="Helvetica" panose="020B0604020202020204" pitchFamily="34" charset="0"/>
                <a:ea typeface="Calibri" panose="020F0502020204030204" pitchFamily="34" charset="0"/>
                <a:cs typeface="Helvetica" panose="020B0604020202020204" pitchFamily="34" charset="0"/>
              </a:rPr>
              <a:t>,</a:t>
            </a:r>
            <a:r>
              <a:rPr lang="en-NZ" sz="1400" dirty="0">
                <a:effectLst/>
                <a:latin typeface="Helvetica" panose="020B0604020202020204" pitchFamily="34" charset="0"/>
                <a:ea typeface="Calibri" panose="020F0502020204030204" pitchFamily="34" charset="0"/>
                <a:cs typeface="Helvetica" panose="020B0604020202020204" pitchFamily="34" charset="0"/>
              </a:rPr>
              <a:t> and heat to start. </a:t>
            </a:r>
          </a:p>
          <a:p>
            <a:pPr marL="0" lvl="0" indent="0">
              <a:lnSpc>
                <a:spcPct val="106000"/>
              </a:lnSpc>
              <a:buFontTx/>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buFontTx/>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Fires can move more or less quickly depending on the fuel that they have.</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buFontTx/>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Things that burn easily are plastics, grass, clothing, paper alcohol, nylon, flammable liquids, petroleum products</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Tx/>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Things that do no burn as easily are metals, bricks, concrete, rocks, and materials that have been treated with a chemical flame retardant.</a:t>
            </a:r>
          </a:p>
          <a:p>
            <a:pPr marL="0" marR="0" lvl="0" indent="0" algn="l" defTabSz="914400" rtl="0" eaLnBrk="1" fontAlgn="auto" latinLnBrk="0" hangingPunct="1">
              <a:lnSpc>
                <a:spcPct val="106000"/>
              </a:lnSpc>
              <a:spcBef>
                <a:spcPts val="0"/>
              </a:spcBef>
              <a:spcAft>
                <a:spcPts val="0"/>
              </a:spcAft>
              <a:buClrTx/>
              <a:buSzTx/>
              <a:buFont typeface="Symbol" panose="05050102010706020507" pitchFamily="18" charset="2"/>
              <a:buNone/>
              <a:tabLst/>
              <a:defRPr/>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6000"/>
              </a:lnSpc>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examples of fuel? </a:t>
            </a:r>
          </a:p>
          <a:p>
            <a:pPr marL="342900" lvl="0" indent="-342900">
              <a:lnSpc>
                <a:spcPct val="106000"/>
              </a:lnSpc>
              <a:buFont typeface="Wingdings" panose="05000000000000000000" pitchFamily="2" charset="2"/>
              <a:buChar char=""/>
            </a:pPr>
            <a:r>
              <a:rPr lang="en-NZ"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What makes flammable liquids and gases more dangerous? (they ignite faster and can do more damage)</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examples of heat (</a:t>
            </a:r>
            <a:r>
              <a:rPr lang="en-NZ" sz="14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electric appliance such as heaters, curling irons, stove burners… and flames</a:t>
            </a:r>
            <a:r>
              <a:rPr lang="en-NZ" sz="1400" dirty="0">
                <a:effectLst/>
                <a:latin typeface="Helvetica" panose="020B0604020202020204" pitchFamily="34" charset="0"/>
                <a:ea typeface="Calibri" panose="020F0502020204030204" pitchFamily="34" charset="0"/>
                <a:cs typeface="Helvetica" panose="020B0604020202020204" pitchFamily="34" charset="0"/>
              </a:rPr>
              <a:t>)</a:t>
            </a:r>
          </a:p>
          <a:p>
            <a:pPr marL="0" lvl="0" indent="0">
              <a:lnSpc>
                <a:spcPct val="106000"/>
              </a:lnSpc>
              <a:spcAft>
                <a:spcPts val="800"/>
              </a:spcAft>
              <a:buFont typeface="Wingdings" panose="05000000000000000000" pitchFamily="2" charset="2"/>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NZ" sz="1400">
                <a:effectLst/>
                <a:latin typeface="Helvetica" panose="020B0604020202020204" pitchFamily="34" charset="0"/>
                <a:ea typeface="Calibri" panose="020F0502020204030204" pitchFamily="34" charset="0"/>
                <a:cs typeface="Helvetica" panose="020B0604020202020204" pitchFamily="34" charset="0"/>
              </a:rPr>
              <a:t>You </a:t>
            </a:r>
            <a:r>
              <a:rPr lang="en-NZ" sz="1400" dirty="0">
                <a:effectLst/>
                <a:latin typeface="Helvetica" panose="020B0604020202020204" pitchFamily="34" charset="0"/>
                <a:ea typeface="Calibri" panose="020F0502020204030204" pitchFamily="34" charset="0"/>
                <a:cs typeface="Helvetica" panose="020B0604020202020204" pitchFamily="34" charset="0"/>
              </a:rPr>
              <a:t>can put out a fire by taking away one of these three elements. This is called inhibiting a chemical reaction.</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air by covering up the fire ( like putting a lid on a pot, or rolling on the ground)</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heat (put water on the fire, or use a fire extinguisher)</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fuel (take it away from the heat source)</a:t>
            </a: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US" sz="18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78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What do you thing the best fabrics are to wear?</a:t>
            </a:r>
          </a:p>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Nylon and polyester </a:t>
            </a:r>
            <a:r>
              <a:rPr lang="en-CA" sz="1800">
                <a:effectLst/>
                <a:latin typeface="Helvetica" panose="020B0604020202020204" pitchFamily="34" charset="0"/>
                <a:ea typeface="Calibri" panose="020F0502020204030204" pitchFamily="34" charset="0"/>
                <a:cs typeface="Times New Roman" panose="02020603050405020304" pitchFamily="18" charset="0"/>
              </a:rPr>
              <a:t>burn quickly</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310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800">
                <a:effectLst/>
                <a:latin typeface="Helvetica" panose="020B0604020202020204" pitchFamily="34" charset="0"/>
                <a:ea typeface="Calibri" panose="020F0502020204030204" pitchFamily="34" charset="0"/>
                <a:cs typeface="Times New Roman" panose="02020603050405020304" pitchFamily="18" charset="0"/>
              </a:rPr>
              <a:t>What </a:t>
            </a:r>
            <a:r>
              <a:rPr lang="en-CA" sz="1800" dirty="0">
                <a:effectLst/>
                <a:latin typeface="Helvetica" panose="020B0604020202020204" pitchFamily="34" charset="0"/>
                <a:ea typeface="Calibri" panose="020F0502020204030204" pitchFamily="34" charset="0"/>
                <a:cs typeface="Times New Roman" panose="02020603050405020304" pitchFamily="18" charset="0"/>
              </a:rPr>
              <a:t>does this video tell you about where and how to store certain household items?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80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There are 5 classes of fires but only 3 really are related to house fires. </a:t>
            </a:r>
          </a:p>
          <a:p>
            <a:pPr algn="l"/>
            <a:endParaRPr lang="en-US" sz="1400" b="1" i="0" dirty="0">
              <a:solidFill>
                <a:srgbClr val="141412"/>
              </a:solidFill>
              <a:effectLst/>
              <a:latin typeface="+mn-lt"/>
            </a:endParaRPr>
          </a:p>
          <a:p>
            <a:pPr algn="l"/>
            <a:r>
              <a:rPr lang="en-US" sz="1400" b="1" i="0" dirty="0">
                <a:solidFill>
                  <a:srgbClr val="141412"/>
                </a:solidFill>
                <a:effectLst/>
                <a:latin typeface="+mn-lt"/>
              </a:rPr>
              <a:t>CLASS A</a:t>
            </a:r>
            <a:r>
              <a:rPr lang="en-US" sz="1400" b="0" i="0" dirty="0">
                <a:solidFill>
                  <a:srgbClr val="141412"/>
                </a:solidFill>
                <a:effectLst/>
                <a:latin typeface="+mn-lt"/>
              </a:rPr>
              <a:t> : In this class, all the materials which are solid in nature and can become ash when burnt. Examples are wood, paper, textiles, rubber, plastic, coal etc. When Solids burn, usually the smoke is White in Colour.</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(https://ertseshadri.com/2019/12/19/classification-of-fuel-fire/)</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CA" sz="14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What do you think this means in terms of where and how we store these items? (not near flames or sources of heat)</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CA" sz="1400" dirty="0">
              <a:effectLst/>
              <a:latin typeface="+mn-lt"/>
              <a:ea typeface="Calibri" panose="020F0502020204030204" pitchFamily="34" charset="0"/>
              <a:cs typeface="Times New Roman" panose="02020603050405020304" pitchFamily="18" charset="0"/>
            </a:endParaRPr>
          </a:p>
          <a:p>
            <a:pPr algn="l"/>
            <a:r>
              <a:rPr lang="en-US" sz="1400" b="1" i="0" dirty="0">
                <a:solidFill>
                  <a:srgbClr val="141412"/>
                </a:solidFill>
                <a:effectLst/>
                <a:latin typeface="+mn-lt"/>
              </a:rPr>
              <a:t>CLASS B</a:t>
            </a:r>
            <a:r>
              <a:rPr lang="en-US" sz="1400" b="0" i="0" dirty="0">
                <a:solidFill>
                  <a:srgbClr val="141412"/>
                </a:solidFill>
                <a:effectLst/>
                <a:latin typeface="+mn-lt"/>
              </a:rPr>
              <a:t> : This class is all about the flammable liquids like paints, oils, grease, gasoline , kerosene, and diesel. </a:t>
            </a:r>
            <a:endParaRPr lang="en-CA" sz="14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4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effectLst/>
                <a:latin typeface="+mn-lt"/>
                <a:ea typeface="Calibri" panose="020F0502020204030204" pitchFamily="34" charset="0"/>
                <a:cs typeface="Times New Roman" panose="02020603050405020304" pitchFamily="18" charset="0"/>
              </a:rPr>
              <a:t>What do you think this means in terms of where and how we store these items?</a:t>
            </a:r>
          </a:p>
          <a:p>
            <a:pPr algn="l"/>
            <a:endParaRPr lang="en-US" sz="1400" b="1" i="0" dirty="0">
              <a:solidFill>
                <a:srgbClr val="141412"/>
              </a:solidFill>
              <a:effectLst/>
              <a:latin typeface="+mn-lt"/>
            </a:endParaRPr>
          </a:p>
          <a:p>
            <a:pPr algn="l"/>
            <a:r>
              <a:rPr lang="en-US" sz="1400" b="1" i="0" dirty="0">
                <a:solidFill>
                  <a:srgbClr val="141412"/>
                </a:solidFill>
                <a:effectLst/>
                <a:latin typeface="+mn-lt"/>
              </a:rPr>
              <a:t>CLASS C</a:t>
            </a:r>
            <a:r>
              <a:rPr lang="en-US" sz="1400" b="0" i="0" dirty="0">
                <a:solidFill>
                  <a:srgbClr val="141412"/>
                </a:solidFill>
                <a:effectLst/>
                <a:latin typeface="+mn-lt"/>
              </a:rPr>
              <a:t> :   Electrical Equipment</a:t>
            </a: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What are some good tips on how to safely use these items?</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There are 3 main types of fire extinguishers: Water, Carbon Dioxide, and dry chemical</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Water extinguishers are not as common because they can only put out Type A fires. </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Dry Chemical fire extinguishers are the most common type of fire extinguisher separates fire from oxygen and interrupts the chemical process. </a:t>
            </a:r>
            <a:r>
              <a:rPr lang="en-US" sz="1400" b="0" i="0" dirty="0">
                <a:solidFill>
                  <a:srgbClr val="000000"/>
                </a:solidFill>
                <a:effectLst/>
                <a:latin typeface="+mn-lt"/>
              </a:rPr>
              <a:t>They contain chemicals that can smother flames and coat fuel with a thin layer of dust. </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Type D and K fire extinguishers are not typically used in home fires.</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072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The most common type of home extinguisher is an ABC extinguisher because it will put out Type A,B and C types of fires. It is a dry chemical extinguisher. </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229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What are some things you shouldn’t do when using a fire </a:t>
            </a:r>
            <a:r>
              <a:rPr lang="en-CA" sz="1800">
                <a:effectLst/>
                <a:latin typeface="Helvetica" panose="020B0604020202020204" pitchFamily="34" charset="0"/>
                <a:ea typeface="Calibri" panose="020F0502020204030204" pitchFamily="34" charset="0"/>
                <a:cs typeface="Times New Roman" panose="02020603050405020304" pitchFamily="18" charset="0"/>
              </a:rPr>
              <a:t>extinguisher?</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310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706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6/01/2023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112AC8F-BEC4-503D-8B97-E495BAF9A27E}"/>
              </a:ext>
            </a:extLst>
          </p:cNvPr>
          <p:cNvGrpSpPr>
            <a:grpSpLocks/>
          </p:cNvGrpSpPr>
          <p:nvPr/>
        </p:nvGrpSpPr>
        <p:grpSpPr bwMode="auto">
          <a:xfrm>
            <a:off x="0" y="0"/>
            <a:ext cx="11277600" cy="5943600"/>
            <a:chOff x="0" y="0"/>
            <a:chExt cx="5328" cy="3744"/>
          </a:xfrm>
        </p:grpSpPr>
        <p:sp>
          <p:nvSpPr>
            <p:cNvPr id="3" name="Freeform 3">
              <a:extLst>
                <a:ext uri="{FF2B5EF4-FFF2-40B4-BE49-F238E27FC236}">
                  <a16:creationId xmlns:a16="http://schemas.microsoft.com/office/drawing/2014/main" id="{93460967-76BA-9884-FB12-F7EC957438B0}"/>
                </a:ext>
              </a:extLst>
            </p:cNvPr>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p:spPr>
          <p:txBody>
            <a:bodyPr/>
            <a:lstStyle/>
            <a:p>
              <a:pPr eaLnBrk="1" hangingPunct="1">
                <a:defRPr/>
              </a:pPr>
              <a:endParaRPr lang="en-US" sz="1800">
                <a:latin typeface="Tahoma" charset="0"/>
                <a:cs typeface="Arial" charset="0"/>
              </a:endParaRPr>
            </a:p>
          </p:txBody>
        </p:sp>
        <p:sp>
          <p:nvSpPr>
            <p:cNvPr id="4" name="Freeform 4">
              <a:extLst>
                <a:ext uri="{FF2B5EF4-FFF2-40B4-BE49-F238E27FC236}">
                  <a16:creationId xmlns:a16="http://schemas.microsoft.com/office/drawing/2014/main" id="{B2303837-E956-03EC-DAE5-456DD1C28CFB}"/>
                </a:ext>
              </a:extLst>
            </p:cNvPr>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sz="1800"/>
            </a:p>
          </p:txBody>
        </p:sp>
      </p:grpSp>
      <p:sp>
        <p:nvSpPr>
          <p:cNvPr id="132101" name="Rectangle 5"/>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132105" name="Rectangle 9"/>
          <p:cNvSpPr>
            <a:spLocks noGrp="1" noChangeArrowheads="1"/>
          </p:cNvSpPr>
          <p:nvPr>
            <p:ph type="ctrTitle" sz="quarter"/>
          </p:nvPr>
        </p:nvSpPr>
        <p:spPr>
          <a:xfrm>
            <a:off x="914400" y="1768476"/>
            <a:ext cx="10363200" cy="1736725"/>
          </a:xfrm>
        </p:spPr>
        <p:txBody>
          <a:bodyPr anchor="b" anchorCtr="1"/>
          <a:lstStyle>
            <a:lvl1pPr>
              <a:defRPr sz="5400"/>
            </a:lvl1pPr>
          </a:lstStyle>
          <a:p>
            <a:pPr lvl="0"/>
            <a:r>
              <a:rPr lang="en-US" altLang="en-US" noProof="0"/>
              <a:t>Click to edit Master title style</a:t>
            </a:r>
          </a:p>
        </p:txBody>
      </p:sp>
      <p:sp>
        <p:nvSpPr>
          <p:cNvPr id="5" name="Date Placeholder 6">
            <a:extLst>
              <a:ext uri="{FF2B5EF4-FFF2-40B4-BE49-F238E27FC236}">
                <a16:creationId xmlns:a16="http://schemas.microsoft.com/office/drawing/2014/main" id="{48E340D5-2A66-DC96-B90F-B5FBDEE5A04E}"/>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6" name="Footer Placeholder 7">
            <a:extLst>
              <a:ext uri="{FF2B5EF4-FFF2-40B4-BE49-F238E27FC236}">
                <a16:creationId xmlns:a16="http://schemas.microsoft.com/office/drawing/2014/main" id="{F55250DC-4A3C-4AD7-D732-4B22A0EE9908}"/>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7" name="Slide Number Placeholder 8">
            <a:extLst>
              <a:ext uri="{FF2B5EF4-FFF2-40B4-BE49-F238E27FC236}">
                <a16:creationId xmlns:a16="http://schemas.microsoft.com/office/drawing/2014/main" id="{C3839132-6BD7-052E-BA10-2DB61F50CD3C}"/>
              </a:ext>
            </a:extLst>
          </p:cNvPr>
          <p:cNvSpPr>
            <a:spLocks noGrp="1" noChangeArrowheads="1"/>
          </p:cNvSpPr>
          <p:nvPr>
            <p:ph type="sldNum" sz="quarter" idx="12"/>
          </p:nvPr>
        </p:nvSpPr>
        <p:spPr/>
        <p:txBody>
          <a:bodyPr/>
          <a:lstStyle>
            <a:lvl1pPr>
              <a:defRPr/>
            </a:lvl1pPr>
          </a:lstStyle>
          <a:p>
            <a:pPr>
              <a:defRPr/>
            </a:pPr>
            <a:fld id="{DD9CDFDA-F95D-45F0-91EB-DAEC9A70A497}" type="slidenum">
              <a:rPr lang="en-US" altLang="en-US"/>
              <a:pPr>
                <a:defRPr/>
              </a:pPr>
              <a:t>‹#›</a:t>
            </a:fld>
            <a:endParaRPr lang="en-US" altLang="en-US"/>
          </a:p>
        </p:txBody>
      </p:sp>
    </p:spTree>
    <p:extLst>
      <p:ext uri="{BB962C8B-B14F-4D97-AF65-F5344CB8AC3E}">
        <p14:creationId xmlns:p14="http://schemas.microsoft.com/office/powerpoint/2010/main" val="117925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36C082D4-5CDE-0055-3338-C2FBB719C5C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6B765CC4-375C-3868-1189-A8411B05E1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3C36C158-9D29-52A5-676A-E908FA8009EB}"/>
              </a:ext>
            </a:extLst>
          </p:cNvPr>
          <p:cNvSpPr>
            <a:spLocks noGrp="1" noChangeArrowheads="1"/>
          </p:cNvSpPr>
          <p:nvPr>
            <p:ph type="sldNum" sz="quarter" idx="12"/>
          </p:nvPr>
        </p:nvSpPr>
        <p:spPr>
          <a:ln/>
        </p:spPr>
        <p:txBody>
          <a:bodyPr/>
          <a:lstStyle>
            <a:lvl1pPr>
              <a:defRPr/>
            </a:lvl1pPr>
          </a:lstStyle>
          <a:p>
            <a:pPr>
              <a:defRPr/>
            </a:pPr>
            <a:fld id="{C0771C0F-A200-4FC2-A635-9321DD4AE818}" type="slidenum">
              <a:rPr lang="en-US" altLang="en-US"/>
              <a:pPr>
                <a:defRPr/>
              </a:pPr>
              <a:t>‹#›</a:t>
            </a:fld>
            <a:endParaRPr lang="en-US" altLang="en-US"/>
          </a:p>
        </p:txBody>
      </p:sp>
    </p:spTree>
    <p:extLst>
      <p:ext uri="{BB962C8B-B14F-4D97-AF65-F5344CB8AC3E}">
        <p14:creationId xmlns:p14="http://schemas.microsoft.com/office/powerpoint/2010/main" val="389489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560C25BB-717B-F6DD-A31A-247155F626C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3B4D54E0-0543-1BDF-A6BA-EA1719813F3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E0A562BF-E390-13B7-6F80-032CFE48CB89}"/>
              </a:ext>
            </a:extLst>
          </p:cNvPr>
          <p:cNvSpPr>
            <a:spLocks noGrp="1" noChangeArrowheads="1"/>
          </p:cNvSpPr>
          <p:nvPr>
            <p:ph type="sldNum" sz="quarter" idx="12"/>
          </p:nvPr>
        </p:nvSpPr>
        <p:spPr>
          <a:ln/>
        </p:spPr>
        <p:txBody>
          <a:bodyPr/>
          <a:lstStyle>
            <a:lvl1pPr>
              <a:defRPr/>
            </a:lvl1pPr>
          </a:lstStyle>
          <a:p>
            <a:pPr>
              <a:defRPr/>
            </a:pPr>
            <a:fld id="{687CEFD4-96BF-4BB2-8EC7-D66F4F283151}" type="slidenum">
              <a:rPr lang="en-US" altLang="en-US"/>
              <a:pPr>
                <a:defRPr/>
              </a:pPr>
              <a:t>‹#›</a:t>
            </a:fld>
            <a:endParaRPr lang="en-US" altLang="en-US"/>
          </a:p>
        </p:txBody>
      </p:sp>
    </p:spTree>
    <p:extLst>
      <p:ext uri="{BB962C8B-B14F-4D97-AF65-F5344CB8AC3E}">
        <p14:creationId xmlns:p14="http://schemas.microsoft.com/office/powerpoint/2010/main" val="362821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A775A8EE-1A89-11FF-F8C9-1564E1E243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8">
            <a:extLst>
              <a:ext uri="{FF2B5EF4-FFF2-40B4-BE49-F238E27FC236}">
                <a16:creationId xmlns:a16="http://schemas.microsoft.com/office/drawing/2014/main" id="{F2145C94-128E-4E82-2B3A-8D6BBCD8FB0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9">
            <a:extLst>
              <a:ext uri="{FF2B5EF4-FFF2-40B4-BE49-F238E27FC236}">
                <a16:creationId xmlns:a16="http://schemas.microsoft.com/office/drawing/2014/main" id="{1700CB77-0CBE-3D23-8C70-5C44978F53D6}"/>
              </a:ext>
            </a:extLst>
          </p:cNvPr>
          <p:cNvSpPr>
            <a:spLocks noGrp="1" noChangeArrowheads="1"/>
          </p:cNvSpPr>
          <p:nvPr>
            <p:ph type="sldNum" sz="quarter" idx="12"/>
          </p:nvPr>
        </p:nvSpPr>
        <p:spPr>
          <a:ln/>
        </p:spPr>
        <p:txBody>
          <a:bodyPr/>
          <a:lstStyle>
            <a:lvl1pPr>
              <a:defRPr/>
            </a:lvl1pPr>
          </a:lstStyle>
          <a:p>
            <a:pPr>
              <a:defRPr/>
            </a:pPr>
            <a:fld id="{33B4232D-2AF5-49F0-A21D-F5936559917F}" type="slidenum">
              <a:rPr lang="en-US" altLang="en-US"/>
              <a:pPr>
                <a:defRPr/>
              </a:pPr>
              <a:t>‹#›</a:t>
            </a:fld>
            <a:endParaRPr lang="en-US" altLang="en-US"/>
          </a:p>
        </p:txBody>
      </p:sp>
    </p:spTree>
    <p:extLst>
      <p:ext uri="{BB962C8B-B14F-4D97-AF65-F5344CB8AC3E}">
        <p14:creationId xmlns:p14="http://schemas.microsoft.com/office/powerpoint/2010/main" val="3627933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74D671E4-1579-21E2-C63A-8B12F2AF2B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8">
            <a:extLst>
              <a:ext uri="{FF2B5EF4-FFF2-40B4-BE49-F238E27FC236}">
                <a16:creationId xmlns:a16="http://schemas.microsoft.com/office/drawing/2014/main" id="{8B76C284-1015-DACE-AC09-195BD59CBDB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9">
            <a:extLst>
              <a:ext uri="{FF2B5EF4-FFF2-40B4-BE49-F238E27FC236}">
                <a16:creationId xmlns:a16="http://schemas.microsoft.com/office/drawing/2014/main" id="{620274F1-1A56-B824-C6AF-6F865F657F10}"/>
              </a:ext>
            </a:extLst>
          </p:cNvPr>
          <p:cNvSpPr>
            <a:spLocks noGrp="1" noChangeArrowheads="1"/>
          </p:cNvSpPr>
          <p:nvPr>
            <p:ph type="sldNum" sz="quarter" idx="12"/>
          </p:nvPr>
        </p:nvSpPr>
        <p:spPr>
          <a:ln/>
        </p:spPr>
        <p:txBody>
          <a:bodyPr/>
          <a:lstStyle>
            <a:lvl1pPr>
              <a:defRPr/>
            </a:lvl1pPr>
          </a:lstStyle>
          <a:p>
            <a:pPr>
              <a:defRPr/>
            </a:pPr>
            <a:fld id="{E60FFBBF-4F81-4048-BC50-725F78C8FA20}" type="slidenum">
              <a:rPr lang="en-US" altLang="en-US"/>
              <a:pPr>
                <a:defRPr/>
              </a:pPr>
              <a:t>‹#›</a:t>
            </a:fld>
            <a:endParaRPr lang="en-US" altLang="en-US"/>
          </a:p>
        </p:txBody>
      </p:sp>
    </p:spTree>
    <p:extLst>
      <p:ext uri="{BB962C8B-B14F-4D97-AF65-F5344CB8AC3E}">
        <p14:creationId xmlns:p14="http://schemas.microsoft.com/office/powerpoint/2010/main" val="3359998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BD80809B-492C-B58C-04A2-5BF1ADE652C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8">
            <a:extLst>
              <a:ext uri="{FF2B5EF4-FFF2-40B4-BE49-F238E27FC236}">
                <a16:creationId xmlns:a16="http://schemas.microsoft.com/office/drawing/2014/main" id="{D618B89D-63E9-6BA2-08EA-F4177103CB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9">
            <a:extLst>
              <a:ext uri="{FF2B5EF4-FFF2-40B4-BE49-F238E27FC236}">
                <a16:creationId xmlns:a16="http://schemas.microsoft.com/office/drawing/2014/main" id="{8B7B0B16-64EA-1F32-95D5-664F38D5579A}"/>
              </a:ext>
            </a:extLst>
          </p:cNvPr>
          <p:cNvSpPr>
            <a:spLocks noGrp="1" noChangeArrowheads="1"/>
          </p:cNvSpPr>
          <p:nvPr>
            <p:ph type="sldNum" sz="quarter" idx="12"/>
          </p:nvPr>
        </p:nvSpPr>
        <p:spPr>
          <a:ln/>
        </p:spPr>
        <p:txBody>
          <a:bodyPr/>
          <a:lstStyle>
            <a:lvl1pPr>
              <a:defRPr/>
            </a:lvl1pPr>
          </a:lstStyle>
          <a:p>
            <a:pPr>
              <a:defRPr/>
            </a:pPr>
            <a:fld id="{5DBCF0C4-9B88-4F64-9D36-476C52A71F80}" type="slidenum">
              <a:rPr lang="en-US" altLang="en-US"/>
              <a:pPr>
                <a:defRPr/>
              </a:pPr>
              <a:t>‹#›</a:t>
            </a:fld>
            <a:endParaRPr lang="en-US" altLang="en-US"/>
          </a:p>
        </p:txBody>
      </p:sp>
    </p:spTree>
    <p:extLst>
      <p:ext uri="{BB962C8B-B14F-4D97-AF65-F5344CB8AC3E}">
        <p14:creationId xmlns:p14="http://schemas.microsoft.com/office/powerpoint/2010/main" val="3967585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3C3378BC-0623-4C6A-AE03-63AC11470E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8">
            <a:extLst>
              <a:ext uri="{FF2B5EF4-FFF2-40B4-BE49-F238E27FC236}">
                <a16:creationId xmlns:a16="http://schemas.microsoft.com/office/drawing/2014/main" id="{298944C4-F340-AA3E-284E-250478A32F2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9">
            <a:extLst>
              <a:ext uri="{FF2B5EF4-FFF2-40B4-BE49-F238E27FC236}">
                <a16:creationId xmlns:a16="http://schemas.microsoft.com/office/drawing/2014/main" id="{437F67FF-1FEF-3594-E7C7-E9F05152D1BE}"/>
              </a:ext>
            </a:extLst>
          </p:cNvPr>
          <p:cNvSpPr>
            <a:spLocks noGrp="1" noChangeArrowheads="1"/>
          </p:cNvSpPr>
          <p:nvPr>
            <p:ph type="sldNum" sz="quarter" idx="12"/>
          </p:nvPr>
        </p:nvSpPr>
        <p:spPr>
          <a:ln/>
        </p:spPr>
        <p:txBody>
          <a:bodyPr/>
          <a:lstStyle>
            <a:lvl1pPr>
              <a:defRPr/>
            </a:lvl1pPr>
          </a:lstStyle>
          <a:p>
            <a:pPr>
              <a:defRPr/>
            </a:pPr>
            <a:fld id="{3624B519-376C-41F0-87E0-8F56261A15FF}" type="slidenum">
              <a:rPr lang="en-US" altLang="en-US"/>
              <a:pPr>
                <a:defRPr/>
              </a:pPr>
              <a:t>‹#›</a:t>
            </a:fld>
            <a:endParaRPr lang="en-US" altLang="en-US"/>
          </a:p>
        </p:txBody>
      </p:sp>
    </p:spTree>
    <p:extLst>
      <p:ext uri="{BB962C8B-B14F-4D97-AF65-F5344CB8AC3E}">
        <p14:creationId xmlns:p14="http://schemas.microsoft.com/office/powerpoint/2010/main" val="1206166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2DA6213F-25BE-8972-8225-225683DA0F9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8">
            <a:extLst>
              <a:ext uri="{FF2B5EF4-FFF2-40B4-BE49-F238E27FC236}">
                <a16:creationId xmlns:a16="http://schemas.microsoft.com/office/drawing/2014/main" id="{CFDE6E58-50F4-3B63-F3F3-67F4BC540D2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9">
            <a:extLst>
              <a:ext uri="{FF2B5EF4-FFF2-40B4-BE49-F238E27FC236}">
                <a16:creationId xmlns:a16="http://schemas.microsoft.com/office/drawing/2014/main" id="{1BE75C47-E9E8-6C96-3DE2-1C74247C248D}"/>
              </a:ext>
            </a:extLst>
          </p:cNvPr>
          <p:cNvSpPr>
            <a:spLocks noGrp="1" noChangeArrowheads="1"/>
          </p:cNvSpPr>
          <p:nvPr>
            <p:ph type="sldNum" sz="quarter" idx="12"/>
          </p:nvPr>
        </p:nvSpPr>
        <p:spPr>
          <a:ln/>
        </p:spPr>
        <p:txBody>
          <a:bodyPr/>
          <a:lstStyle>
            <a:lvl1pPr>
              <a:defRPr/>
            </a:lvl1pPr>
          </a:lstStyle>
          <a:p>
            <a:pPr>
              <a:defRPr/>
            </a:pPr>
            <a:fld id="{1E5152F5-4E7D-4B62-B0D5-0273AE7DF22A}" type="slidenum">
              <a:rPr lang="en-US" altLang="en-US"/>
              <a:pPr>
                <a:defRPr/>
              </a:pPr>
              <a:t>‹#›</a:t>
            </a:fld>
            <a:endParaRPr lang="en-US" altLang="en-US"/>
          </a:p>
        </p:txBody>
      </p:sp>
    </p:spTree>
    <p:extLst>
      <p:ext uri="{BB962C8B-B14F-4D97-AF65-F5344CB8AC3E}">
        <p14:creationId xmlns:p14="http://schemas.microsoft.com/office/powerpoint/2010/main" val="4042673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1FAADF28-58B3-D7D6-144B-D3EBE5F4B0E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8">
            <a:extLst>
              <a:ext uri="{FF2B5EF4-FFF2-40B4-BE49-F238E27FC236}">
                <a16:creationId xmlns:a16="http://schemas.microsoft.com/office/drawing/2014/main" id="{C88C1BD8-FAB0-930C-F996-55EF26FD07D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9">
            <a:extLst>
              <a:ext uri="{FF2B5EF4-FFF2-40B4-BE49-F238E27FC236}">
                <a16:creationId xmlns:a16="http://schemas.microsoft.com/office/drawing/2014/main" id="{D5D68833-7247-793C-5806-650A1868A28D}"/>
              </a:ext>
            </a:extLst>
          </p:cNvPr>
          <p:cNvSpPr>
            <a:spLocks noGrp="1" noChangeArrowheads="1"/>
          </p:cNvSpPr>
          <p:nvPr>
            <p:ph type="sldNum" sz="quarter" idx="12"/>
          </p:nvPr>
        </p:nvSpPr>
        <p:spPr>
          <a:ln/>
        </p:spPr>
        <p:txBody>
          <a:bodyPr/>
          <a:lstStyle>
            <a:lvl1pPr>
              <a:defRPr/>
            </a:lvl1pPr>
          </a:lstStyle>
          <a:p>
            <a:pPr>
              <a:defRPr/>
            </a:pPr>
            <a:fld id="{F215ED7E-2FD1-418C-ABF7-F940D0CA66FF}" type="slidenum">
              <a:rPr lang="en-US" altLang="en-US"/>
              <a:pPr>
                <a:defRPr/>
              </a:pPr>
              <a:t>‹#›</a:t>
            </a:fld>
            <a:endParaRPr lang="en-US" altLang="en-US"/>
          </a:p>
        </p:txBody>
      </p:sp>
    </p:spTree>
    <p:extLst>
      <p:ext uri="{BB962C8B-B14F-4D97-AF65-F5344CB8AC3E}">
        <p14:creationId xmlns:p14="http://schemas.microsoft.com/office/powerpoint/2010/main" val="3954365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60378DEA-FF29-9B16-7A57-F8BECCD38D8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003D30FA-C267-B2A1-41F6-808ACE084C8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EE36EEA8-FD11-285D-E758-A93D6C32B618}"/>
              </a:ext>
            </a:extLst>
          </p:cNvPr>
          <p:cNvSpPr>
            <a:spLocks noGrp="1" noChangeArrowheads="1"/>
          </p:cNvSpPr>
          <p:nvPr>
            <p:ph type="sldNum" sz="quarter" idx="12"/>
          </p:nvPr>
        </p:nvSpPr>
        <p:spPr>
          <a:ln/>
        </p:spPr>
        <p:txBody>
          <a:bodyPr/>
          <a:lstStyle>
            <a:lvl1pPr>
              <a:defRPr/>
            </a:lvl1pPr>
          </a:lstStyle>
          <a:p>
            <a:pPr>
              <a:defRPr/>
            </a:pPr>
            <a:fld id="{5FA48125-72B4-4A7F-841C-4160B9F845A3}" type="slidenum">
              <a:rPr lang="en-US" altLang="en-US"/>
              <a:pPr>
                <a:defRPr/>
              </a:pPr>
              <a:t>‹#›</a:t>
            </a:fld>
            <a:endParaRPr lang="en-US" altLang="en-US"/>
          </a:p>
        </p:txBody>
      </p:sp>
    </p:spTree>
    <p:extLst>
      <p:ext uri="{BB962C8B-B14F-4D97-AF65-F5344CB8AC3E}">
        <p14:creationId xmlns:p14="http://schemas.microsoft.com/office/powerpoint/2010/main" val="3424119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21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241E0931-7CA6-55A5-9DF7-7CD3709064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8">
            <a:extLst>
              <a:ext uri="{FF2B5EF4-FFF2-40B4-BE49-F238E27FC236}">
                <a16:creationId xmlns:a16="http://schemas.microsoft.com/office/drawing/2014/main" id="{5DD966E0-4E04-E69E-0393-F3A809F0948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9">
            <a:extLst>
              <a:ext uri="{FF2B5EF4-FFF2-40B4-BE49-F238E27FC236}">
                <a16:creationId xmlns:a16="http://schemas.microsoft.com/office/drawing/2014/main" id="{89162542-6D71-7186-200F-D7A6467CF140}"/>
              </a:ext>
            </a:extLst>
          </p:cNvPr>
          <p:cNvSpPr>
            <a:spLocks noGrp="1" noChangeArrowheads="1"/>
          </p:cNvSpPr>
          <p:nvPr>
            <p:ph type="sldNum" sz="quarter" idx="12"/>
          </p:nvPr>
        </p:nvSpPr>
        <p:spPr>
          <a:ln/>
        </p:spPr>
        <p:txBody>
          <a:bodyPr/>
          <a:lstStyle>
            <a:lvl1pPr>
              <a:defRPr/>
            </a:lvl1pPr>
          </a:lstStyle>
          <a:p>
            <a:pPr>
              <a:defRPr/>
            </a:pPr>
            <a:fld id="{D1796AE1-526A-420D-89DC-22E6452C4184}" type="slidenum">
              <a:rPr lang="en-US" altLang="en-US"/>
              <a:pPr>
                <a:defRPr/>
              </a:pPr>
              <a:t>‹#›</a:t>
            </a:fld>
            <a:endParaRPr lang="en-US" altLang="en-US"/>
          </a:p>
        </p:txBody>
      </p:sp>
    </p:spTree>
    <p:extLst>
      <p:ext uri="{BB962C8B-B14F-4D97-AF65-F5344CB8AC3E}">
        <p14:creationId xmlns:p14="http://schemas.microsoft.com/office/powerpoint/2010/main" val="1221566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6/01/2023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05D81B5A-1407-EF4F-B066-1155FC7D8103}"/>
              </a:ext>
            </a:extLst>
          </p:cNvPr>
          <p:cNvGrpSpPr>
            <a:grpSpLocks/>
          </p:cNvGrpSpPr>
          <p:nvPr/>
        </p:nvGrpSpPr>
        <p:grpSpPr bwMode="auto">
          <a:xfrm>
            <a:off x="1" y="0"/>
            <a:ext cx="9656233" cy="1981200"/>
            <a:chOff x="0" y="0"/>
            <a:chExt cx="4562" cy="1248"/>
          </a:xfrm>
        </p:grpSpPr>
        <p:sp>
          <p:nvSpPr>
            <p:cNvPr id="131075" name="Freeform 3">
              <a:extLst>
                <a:ext uri="{FF2B5EF4-FFF2-40B4-BE49-F238E27FC236}">
                  <a16:creationId xmlns:a16="http://schemas.microsoft.com/office/drawing/2014/main" id="{CA25B00F-14B7-F1DD-E841-7C810E42743A}"/>
                </a:ext>
              </a:extLst>
            </p:cNvPr>
            <p:cNvSpPr>
              <a:spLocks/>
            </p:cNvSpPr>
            <p:nvPr/>
          </p:nvSpPr>
          <p:spPr bwMode="hidden">
            <a:xfrm>
              <a:off x="0" y="583"/>
              <a:ext cx="4487" cy="665"/>
            </a:xfrm>
            <a:custGeom>
              <a:avLst/>
              <a:gdLst>
                <a:gd name="T0" fmla="*/ 4800 w 4806"/>
                <a:gd name="T1" fmla="*/ 299 h 665"/>
                <a:gd name="T2" fmla="*/ 0 w 4806"/>
                <a:gd name="T3" fmla="*/ 665 h 665"/>
                <a:gd name="T4" fmla="*/ 0 w 4806"/>
                <a:gd name="T5" fmla="*/ 0 h 665"/>
                <a:gd name="T6" fmla="*/ 4806 w 4806"/>
                <a:gd name="T7" fmla="*/ 1 h 665"/>
                <a:gd name="T8" fmla="*/ 4800 w 4806"/>
                <a:gd name="T9" fmla="*/ 153 h 665"/>
                <a:gd name="T10" fmla="*/ 4800 w 4806"/>
                <a:gd name="T11" fmla="*/ 299 h 665"/>
              </a:gdLst>
              <a:ahLst/>
              <a:cxnLst>
                <a:cxn ang="0">
                  <a:pos x="T0" y="T1"/>
                </a:cxn>
                <a:cxn ang="0">
                  <a:pos x="T2" y="T3"/>
                </a:cxn>
                <a:cxn ang="0">
                  <a:pos x="T4" y="T5"/>
                </a:cxn>
                <a:cxn ang="0">
                  <a:pos x="T6" y="T7"/>
                </a:cxn>
                <a:cxn ang="0">
                  <a:pos x="T8" y="T9"/>
                </a:cxn>
                <a:cxn ang="0">
                  <a:pos x="T10" y="T11"/>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a:noFill/>
            </a:ln>
          </p:spPr>
          <p:txBody>
            <a:bodyPr/>
            <a:lstStyle/>
            <a:p>
              <a:pPr eaLnBrk="1" hangingPunct="1">
                <a:defRPr/>
              </a:pPr>
              <a:endParaRPr lang="en-US" sz="1800">
                <a:latin typeface="Tahoma" charset="0"/>
                <a:cs typeface="Arial" charset="0"/>
              </a:endParaRPr>
            </a:p>
          </p:txBody>
        </p:sp>
        <p:sp>
          <p:nvSpPr>
            <p:cNvPr id="1033" name="Freeform 4">
              <a:extLst>
                <a:ext uri="{FF2B5EF4-FFF2-40B4-BE49-F238E27FC236}">
                  <a16:creationId xmlns:a16="http://schemas.microsoft.com/office/drawing/2014/main" id="{A5D6E3CD-BEBF-757C-C30B-B8F5F5166663}"/>
                </a:ext>
              </a:extLst>
            </p:cNvPr>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CA" sz="1800"/>
            </a:p>
          </p:txBody>
        </p:sp>
      </p:grpSp>
      <p:sp>
        <p:nvSpPr>
          <p:cNvPr id="131077" name="Rectangle 5">
            <a:extLst>
              <a:ext uri="{FF2B5EF4-FFF2-40B4-BE49-F238E27FC236}">
                <a16:creationId xmlns:a16="http://schemas.microsoft.com/office/drawing/2014/main" id="{7ECE404C-7D4A-22C4-7570-B0A3F295F6AE}"/>
              </a:ext>
            </a:extLst>
          </p:cNvPr>
          <p:cNvSpPr>
            <a:spLocks noGrp="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1078" name="Rectangle 6">
            <a:extLst>
              <a:ext uri="{FF2B5EF4-FFF2-40B4-BE49-F238E27FC236}">
                <a16:creationId xmlns:a16="http://schemas.microsoft.com/office/drawing/2014/main" id="{369A75D8-3164-DC4F-02E1-FA3073D355FB}"/>
              </a:ext>
            </a:extLst>
          </p:cNvPr>
          <p:cNvSpPr>
            <a:spLocks noGrp="1" noChangeArrowheads="1"/>
          </p:cNvSpPr>
          <p:nvPr>
            <p:ph type="body" idx="1"/>
          </p:nvPr>
        </p:nvSpPr>
        <p:spPr bwMode="auto">
          <a:xfrm>
            <a:off x="609600" y="1600200"/>
            <a:ext cx="10972800" cy="4495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1079" name="Rectangle 7">
            <a:extLst>
              <a:ext uri="{FF2B5EF4-FFF2-40B4-BE49-F238E27FC236}">
                <a16:creationId xmlns:a16="http://schemas.microsoft.com/office/drawing/2014/main" id="{9032C49A-699E-549F-8093-61CD3CC36381}"/>
              </a:ext>
            </a:extLst>
          </p:cNvPr>
          <p:cNvSpPr>
            <a:spLocks noGrp="1" noChangeArrowheads="1"/>
          </p:cNvSpPr>
          <p:nvPr>
            <p:ph type="dt" sz="half" idx="2"/>
          </p:nvPr>
        </p:nvSpPr>
        <p:spPr bwMode="auto">
          <a:xfrm>
            <a:off x="609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C0C0C0"/>
                  </a:outerShdw>
                </a:effectLst>
                <a:latin typeface="Tahoma" charset="0"/>
                <a:cs typeface="Arial" charset="0"/>
              </a:defRPr>
            </a:lvl1pPr>
          </a:lstStyle>
          <a:p>
            <a:pPr>
              <a:defRPr/>
            </a:pPr>
            <a:endParaRPr lang="en-US" altLang="en-US"/>
          </a:p>
        </p:txBody>
      </p:sp>
      <p:sp>
        <p:nvSpPr>
          <p:cNvPr id="131080" name="Rectangle 8">
            <a:extLst>
              <a:ext uri="{FF2B5EF4-FFF2-40B4-BE49-F238E27FC236}">
                <a16:creationId xmlns:a16="http://schemas.microsoft.com/office/drawing/2014/main" id="{B356DFD0-E789-DCB9-9453-0408CF7C9D6D}"/>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C0C0C0"/>
                  </a:outerShdw>
                </a:effectLst>
                <a:latin typeface="Tahoma" charset="0"/>
                <a:cs typeface="Arial" charset="0"/>
              </a:defRPr>
            </a:lvl1pPr>
          </a:lstStyle>
          <a:p>
            <a:pPr>
              <a:defRPr/>
            </a:pPr>
            <a:endParaRPr lang="en-US" altLang="en-US"/>
          </a:p>
        </p:txBody>
      </p:sp>
      <p:sp>
        <p:nvSpPr>
          <p:cNvPr id="131081" name="Rectangle 9">
            <a:extLst>
              <a:ext uri="{FF2B5EF4-FFF2-40B4-BE49-F238E27FC236}">
                <a16:creationId xmlns:a16="http://schemas.microsoft.com/office/drawing/2014/main" id="{8D084B4B-74D2-97BF-1085-6B0809892536}"/>
              </a:ext>
            </a:extLst>
          </p:cNvPr>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C0C0C0"/>
                  </a:outerShdw>
                </a:effectLst>
              </a:defRPr>
            </a:lvl1pPr>
          </a:lstStyle>
          <a:p>
            <a:pPr>
              <a:defRPr/>
            </a:pPr>
            <a:fld id="{2DAE7103-5A15-4A68-8022-E46B4738C6D5}" type="slidenum">
              <a:rPr lang="en-US" altLang="en-US"/>
              <a:pPr>
                <a:defRPr/>
              </a:pPr>
              <a:t>‹#›</a:t>
            </a:fld>
            <a:endParaRPr lang="en-US" altLang="en-US"/>
          </a:p>
        </p:txBody>
      </p:sp>
    </p:spTree>
    <p:extLst>
      <p:ext uri="{BB962C8B-B14F-4D97-AF65-F5344CB8AC3E}">
        <p14:creationId xmlns:p14="http://schemas.microsoft.com/office/powerpoint/2010/main" val="24451189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C0C0C0"/>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C0C0C0"/>
            </a:outerShdw>
          </a:effectLst>
          <a:latin typeface="+mn-lt"/>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C0C0C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hyperlink" Target="https://www.youtube.com/watch?v=Vio4kleGxhM&amp;t=121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hyperlink" Target="https://www.youtube.com/watch?v=O1er6VFbp4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hyperlink" Target="https://www.youtube.com/watch?v=Jz_m46qN35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6.bin"/><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521081"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Fire Facts Grades 7-9</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74432F47-02A7-E7E6-9601-9A9476780592}"/>
              </a:ext>
            </a:extLst>
          </p:cNvPr>
          <p:cNvSpPr/>
          <p:nvPr/>
        </p:nvSpPr>
        <p:spPr>
          <a:xfrm>
            <a:off x="10851647" y="4779512"/>
            <a:ext cx="1111753" cy="120178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9913DAC3-D598-B910-1970-3040C5E06B10}"/>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17C0485B-22C8-7F56-36AD-8BFB58FC6E22}"/>
              </a:ext>
            </a:extLst>
          </p:cNvPr>
          <p:cNvPicPr>
            <a:picLocks noChangeAspect="1"/>
          </p:cNvPicPr>
          <p:nvPr/>
        </p:nvPicPr>
        <p:blipFill>
          <a:blip r:embed="rId8"/>
          <a:stretch>
            <a:fillRect/>
          </a:stretch>
        </p:blipFill>
        <p:spPr>
          <a:xfrm>
            <a:off x="253738" y="5050992"/>
            <a:ext cx="916726" cy="863116"/>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812314" y="526248"/>
            <a:ext cx="727379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Comic Sans MS" panose="030F0702030302020204" pitchFamily="66" charset="0"/>
              </a:rPr>
              <a:t>The Fire Triangle</a:t>
            </a:r>
            <a:endParaRPr kumimoji="0" lang="en-US" sz="2800" b="1" i="0" u="none" strike="noStrike" kern="1200" cap="none" spc="0" normalizeH="0" baseline="0" noProof="0" dirty="0">
              <a:ln>
                <a:noFill/>
              </a:ln>
              <a:effectLst/>
              <a:uLnTx/>
              <a:uFillTx/>
              <a:latin typeface="Comic Sans MS" panose="030F0702030302020204" pitchFamily="66" charset="0"/>
            </a:endParaRPr>
          </a:p>
        </p:txBody>
      </p:sp>
      <p:sp>
        <p:nvSpPr>
          <p:cNvPr id="7" name="Isosceles Triangle 6">
            <a:extLst>
              <a:ext uri="{FF2B5EF4-FFF2-40B4-BE49-F238E27FC236}">
                <a16:creationId xmlns:a16="http://schemas.microsoft.com/office/drawing/2014/main" id="{CF3E9E9C-948C-1F9E-6145-EE2BAA5C1387}"/>
              </a:ext>
            </a:extLst>
          </p:cNvPr>
          <p:cNvSpPr/>
          <p:nvPr/>
        </p:nvSpPr>
        <p:spPr>
          <a:xfrm>
            <a:off x="3980873" y="1740381"/>
            <a:ext cx="4424871" cy="3709074"/>
          </a:xfrm>
          <a:prstGeom prst="triangle">
            <a:avLst/>
          </a:prstGeom>
          <a:noFill/>
          <a:ln w="393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14194FB8-CF62-5750-83D9-4057EDFA0C1F}"/>
              </a:ext>
            </a:extLst>
          </p:cNvPr>
          <p:cNvSpPr/>
          <p:nvPr/>
        </p:nvSpPr>
        <p:spPr>
          <a:xfrm rot="3581198">
            <a:off x="6578312" y="3299354"/>
            <a:ext cx="2466109" cy="591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Comic Sans MS" panose="030F0702030302020204" pitchFamily="66" charset="0"/>
              </a:rPr>
              <a:t>Fuel </a:t>
            </a:r>
          </a:p>
        </p:txBody>
      </p:sp>
      <p:sp>
        <p:nvSpPr>
          <p:cNvPr id="10" name="Rectangle 9">
            <a:extLst>
              <a:ext uri="{FF2B5EF4-FFF2-40B4-BE49-F238E27FC236}">
                <a16:creationId xmlns:a16="http://schemas.microsoft.com/office/drawing/2014/main" id="{6A3BFBF1-BB0D-1567-C0C4-39C674038C9F}"/>
              </a:ext>
            </a:extLst>
          </p:cNvPr>
          <p:cNvSpPr/>
          <p:nvPr/>
        </p:nvSpPr>
        <p:spPr>
          <a:xfrm rot="18074901">
            <a:off x="3271501" y="3446682"/>
            <a:ext cx="2466109" cy="591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Comic Sans MS" panose="030F0702030302020204" pitchFamily="66" charset="0"/>
              </a:rPr>
              <a:t>Air</a:t>
            </a:r>
          </a:p>
        </p:txBody>
      </p:sp>
      <p:sp>
        <p:nvSpPr>
          <p:cNvPr id="13" name="Rectangle 12">
            <a:extLst>
              <a:ext uri="{FF2B5EF4-FFF2-40B4-BE49-F238E27FC236}">
                <a16:creationId xmlns:a16="http://schemas.microsoft.com/office/drawing/2014/main" id="{D17CAC5E-F31E-D539-5012-F7C45521D3BD}"/>
              </a:ext>
            </a:extLst>
          </p:cNvPr>
          <p:cNvSpPr/>
          <p:nvPr/>
        </p:nvSpPr>
        <p:spPr>
          <a:xfrm>
            <a:off x="4944868" y="4752769"/>
            <a:ext cx="2466109" cy="591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Comic Sans MS" panose="030F0702030302020204" pitchFamily="66" charset="0"/>
              </a:rPr>
              <a:t>Heat</a:t>
            </a:r>
          </a:p>
        </p:txBody>
      </p:sp>
      <p:sp>
        <p:nvSpPr>
          <p:cNvPr id="2" name="Rectangle 1">
            <a:extLst>
              <a:ext uri="{FF2B5EF4-FFF2-40B4-BE49-F238E27FC236}">
                <a16:creationId xmlns:a16="http://schemas.microsoft.com/office/drawing/2014/main" id="{EACBCF6F-178A-6895-F0D4-075540AAA66E}"/>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C939D83F-F2B9-ABCE-C116-BECFB03B6915}"/>
              </a:ext>
            </a:extLst>
          </p:cNvPr>
          <p:cNvPicPr>
            <a:picLocks noChangeAspect="1"/>
          </p:cNvPicPr>
          <p:nvPr/>
        </p:nvPicPr>
        <p:blipFill>
          <a:blip r:embed="rId7"/>
          <a:stretch>
            <a:fillRect/>
          </a:stretch>
        </p:blipFill>
        <p:spPr>
          <a:xfrm>
            <a:off x="277630" y="5023410"/>
            <a:ext cx="769566" cy="724562"/>
          </a:xfrm>
          <a:prstGeom prst="rect">
            <a:avLst/>
          </a:prstGeom>
        </p:spPr>
      </p:pic>
    </p:spTree>
    <p:extLst>
      <p:ext uri="{BB962C8B-B14F-4D97-AF65-F5344CB8AC3E}">
        <p14:creationId xmlns:p14="http://schemas.microsoft.com/office/powerpoint/2010/main" val="336155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220200" y="444066"/>
            <a:ext cx="9902597" cy="707886"/>
          </a:xfrm>
          <a:prstGeom prst="rect">
            <a:avLst/>
          </a:prstGeom>
          <a:noFill/>
        </p:spPr>
        <p:txBody>
          <a:bodyPr wrap="square" rtlCol="0">
            <a:spAutoFit/>
          </a:bodyPr>
          <a:lstStyle/>
          <a:p>
            <a:pPr algn="l"/>
            <a:r>
              <a:rPr lang="en-US" sz="4000" b="0" i="0" dirty="0">
                <a:effectLst/>
                <a:latin typeface="Roboto" panose="02000000000000000000" pitchFamily="2" charset="0"/>
              </a:rPr>
              <a:t>How different Fabrics and Materials Burn</a:t>
            </a:r>
          </a:p>
        </p:txBody>
      </p:sp>
      <p:sp>
        <p:nvSpPr>
          <p:cNvPr id="2" name="Rectangle 1">
            <a:extLst>
              <a:ext uri="{FF2B5EF4-FFF2-40B4-BE49-F238E27FC236}">
                <a16:creationId xmlns:a16="http://schemas.microsoft.com/office/drawing/2014/main" id="{11F770C2-670B-298C-0444-1C993EC3C581}"/>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8315C131-4F64-37C3-5C0F-8AE8127B0366}"/>
              </a:ext>
            </a:extLst>
          </p:cNvPr>
          <p:cNvSpPr/>
          <p:nvPr/>
        </p:nvSpPr>
        <p:spPr>
          <a:xfrm>
            <a:off x="2279374" y="5284023"/>
            <a:ext cx="7605052" cy="526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Matthew </a:t>
            </a:r>
            <a:r>
              <a:rPr lang="en-US" sz="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Rusch</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(2013, June 1).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 different Fabrics and Materials Burn Cotton, Leather </a:t>
            </a:r>
            <a:r>
              <a:rPr lang="en-US" sz="1200" i="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ect</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https://www.youtube.com/watch?v=Vio4kleGxhM&amp;t=121s</a:t>
            </a:r>
            <a:endParaRPr lang="en-CA" dirty="0"/>
          </a:p>
        </p:txBody>
      </p:sp>
      <p:sp>
        <p:nvSpPr>
          <p:cNvPr id="8" name="Rectangle 7">
            <a:hlinkClick r:id="rId7"/>
            <a:extLst>
              <a:ext uri="{FF2B5EF4-FFF2-40B4-BE49-F238E27FC236}">
                <a16:creationId xmlns:a16="http://schemas.microsoft.com/office/drawing/2014/main" id="{12901895-5D55-DF05-C9DB-73E10E2EA962}"/>
              </a:ext>
            </a:extLst>
          </p:cNvPr>
          <p:cNvSpPr/>
          <p:nvPr/>
        </p:nvSpPr>
        <p:spPr>
          <a:xfrm>
            <a:off x="1769357" y="1201330"/>
            <a:ext cx="8570562" cy="3983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6" name="Picture 5">
            <a:extLst>
              <a:ext uri="{FF2B5EF4-FFF2-40B4-BE49-F238E27FC236}">
                <a16:creationId xmlns:a16="http://schemas.microsoft.com/office/drawing/2014/main" id="{FC99A175-06BE-887E-6E04-173AADACA14D}"/>
              </a:ext>
            </a:extLst>
          </p:cNvPr>
          <p:cNvPicPr>
            <a:picLocks noChangeAspect="1"/>
          </p:cNvPicPr>
          <p:nvPr/>
        </p:nvPicPr>
        <p:blipFill>
          <a:blip r:embed="rId8"/>
          <a:stretch>
            <a:fillRect/>
          </a:stretch>
        </p:blipFill>
        <p:spPr>
          <a:xfrm>
            <a:off x="277630" y="5023410"/>
            <a:ext cx="769566" cy="724562"/>
          </a:xfrm>
          <a:prstGeom prst="rect">
            <a:avLst/>
          </a:prstGeom>
        </p:spPr>
      </p:pic>
    </p:spTree>
    <p:extLst>
      <p:ext uri="{BB962C8B-B14F-4D97-AF65-F5344CB8AC3E}">
        <p14:creationId xmlns:p14="http://schemas.microsoft.com/office/powerpoint/2010/main" val="417535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37322" y="493444"/>
            <a:ext cx="11396869" cy="707886"/>
          </a:xfrm>
          <a:prstGeom prst="rect">
            <a:avLst/>
          </a:prstGeom>
          <a:noFill/>
        </p:spPr>
        <p:txBody>
          <a:bodyPr wrap="square" rtlCol="0">
            <a:spAutoFit/>
          </a:bodyPr>
          <a:lstStyle/>
          <a:p>
            <a:pPr algn="l"/>
            <a:r>
              <a:rPr lang="en-US" sz="4000" b="0" i="0" dirty="0">
                <a:effectLst/>
                <a:latin typeface="Roboto" panose="02000000000000000000" pitchFamily="2" charset="0"/>
              </a:rPr>
              <a:t>10 Household Items That Are Highly Flammable</a:t>
            </a:r>
          </a:p>
        </p:txBody>
      </p:sp>
      <p:sp>
        <p:nvSpPr>
          <p:cNvPr id="2" name="Rectangle 1">
            <a:extLst>
              <a:ext uri="{FF2B5EF4-FFF2-40B4-BE49-F238E27FC236}">
                <a16:creationId xmlns:a16="http://schemas.microsoft.com/office/drawing/2014/main" id="{740096BF-D1F1-F0D6-2459-FB79EE71F5FF}"/>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EA0EE7A5-7BE1-924A-7644-F98BC22FA5DF}"/>
              </a:ext>
            </a:extLst>
          </p:cNvPr>
          <p:cNvSpPr/>
          <p:nvPr/>
        </p:nvSpPr>
        <p:spPr>
          <a:xfrm>
            <a:off x="2515911" y="5044634"/>
            <a:ext cx="7605052" cy="6494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SCIENCE and TECHNOLOGY. (2018, March 5).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 Household Items That Are Highly Flammable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https://www.youtube.com/watch?v=O1er6VFbp48</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hlinkClick r:id="rId7"/>
            <a:extLst>
              <a:ext uri="{FF2B5EF4-FFF2-40B4-BE49-F238E27FC236}">
                <a16:creationId xmlns:a16="http://schemas.microsoft.com/office/drawing/2014/main" id="{A347E520-0D14-5D23-FBD2-06938B6CBEAE}"/>
              </a:ext>
            </a:extLst>
          </p:cNvPr>
          <p:cNvSpPr/>
          <p:nvPr/>
        </p:nvSpPr>
        <p:spPr>
          <a:xfrm>
            <a:off x="2218544" y="1201330"/>
            <a:ext cx="7902419" cy="3489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a:extLst>
              <a:ext uri="{FF2B5EF4-FFF2-40B4-BE49-F238E27FC236}">
                <a16:creationId xmlns:a16="http://schemas.microsoft.com/office/drawing/2014/main" id="{6B9C6A61-EBA8-21E5-AECC-0425191DCA10}"/>
              </a:ext>
            </a:extLst>
          </p:cNvPr>
          <p:cNvPicPr>
            <a:picLocks noChangeAspect="1"/>
          </p:cNvPicPr>
          <p:nvPr/>
        </p:nvPicPr>
        <p:blipFill>
          <a:blip r:embed="rId8"/>
          <a:stretch>
            <a:fillRect/>
          </a:stretch>
        </p:blipFill>
        <p:spPr>
          <a:xfrm>
            <a:off x="277630" y="5023410"/>
            <a:ext cx="769566" cy="724562"/>
          </a:xfrm>
          <a:prstGeom prst="rect">
            <a:avLst/>
          </a:prstGeom>
        </p:spPr>
      </p:pic>
    </p:spTree>
    <p:extLst>
      <p:ext uri="{BB962C8B-B14F-4D97-AF65-F5344CB8AC3E}">
        <p14:creationId xmlns:p14="http://schemas.microsoft.com/office/powerpoint/2010/main" val="2989316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0" y="5474547"/>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0" y="5474547"/>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3" name="Picture 2">
            <a:extLst>
              <a:ext uri="{FF2B5EF4-FFF2-40B4-BE49-F238E27FC236}">
                <a16:creationId xmlns:a16="http://schemas.microsoft.com/office/drawing/2014/main" id="{AA4101AB-0615-9725-9228-E535CBEC23BE}"/>
              </a:ext>
            </a:extLst>
          </p:cNvPr>
          <p:cNvPicPr>
            <a:picLocks noChangeAspect="1"/>
          </p:cNvPicPr>
          <p:nvPr/>
        </p:nvPicPr>
        <p:blipFill>
          <a:blip r:embed="rId6"/>
          <a:stretch>
            <a:fillRect/>
          </a:stretch>
        </p:blipFill>
        <p:spPr>
          <a:xfrm>
            <a:off x="2810895" y="66179"/>
            <a:ext cx="6570210" cy="5076906"/>
          </a:xfrm>
          <a:prstGeom prst="rect">
            <a:avLst/>
          </a:prstGeom>
        </p:spPr>
      </p:pic>
      <p:sp>
        <p:nvSpPr>
          <p:cNvPr id="6" name="Rectangle 5">
            <a:extLst>
              <a:ext uri="{FF2B5EF4-FFF2-40B4-BE49-F238E27FC236}">
                <a16:creationId xmlns:a16="http://schemas.microsoft.com/office/drawing/2014/main" id="{96DFBF54-99D3-82BD-596A-0985FEC6D1B7}"/>
              </a:ext>
            </a:extLst>
          </p:cNvPr>
          <p:cNvSpPr/>
          <p:nvPr/>
        </p:nvSpPr>
        <p:spPr>
          <a:xfrm>
            <a:off x="2626562" y="5080592"/>
            <a:ext cx="7500731" cy="6228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Canadian Centre for Occupational Health and Safety. (2021, March 29). </a:t>
            </a:r>
            <a:r>
              <a:rPr lang="en-US" sz="12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OSH Answers Fact Sheets</a:t>
            </a: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Retrieved October 9, 2022, from https://www.ccohs.ca/oshanswers/safety_haz/fire_extinguishers.html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A65EFF54-A0B7-717F-868F-25219484CBBB}"/>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DB21F3E8-2DF2-E76A-7096-4D2794712039}"/>
              </a:ext>
            </a:extLst>
          </p:cNvPr>
          <p:cNvPicPr>
            <a:picLocks noChangeAspect="1"/>
          </p:cNvPicPr>
          <p:nvPr/>
        </p:nvPicPr>
        <p:blipFill>
          <a:blip r:embed="rId8"/>
          <a:stretch>
            <a:fillRect/>
          </a:stretch>
        </p:blipFill>
        <p:spPr>
          <a:xfrm>
            <a:off x="277630" y="5023410"/>
            <a:ext cx="769566" cy="724562"/>
          </a:xfrm>
          <a:prstGeom prst="rect">
            <a:avLst/>
          </a:prstGeom>
        </p:spPr>
      </p:pic>
    </p:spTree>
    <p:extLst>
      <p:ext uri="{BB962C8B-B14F-4D97-AF65-F5344CB8AC3E}">
        <p14:creationId xmlns:p14="http://schemas.microsoft.com/office/powerpoint/2010/main" val="100101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linedrawing&#10;&#10;Description automatically generated">
            <a:extLst>
              <a:ext uri="{FF2B5EF4-FFF2-40B4-BE49-F238E27FC236}">
                <a16:creationId xmlns:a16="http://schemas.microsoft.com/office/drawing/2014/main" id="{0D7F55E7-04DB-519F-071E-DE7941A5D9BA}"/>
              </a:ext>
            </a:extLst>
          </p:cNvPr>
          <p:cNvPicPr>
            <a:picLocks noChangeAspect="1"/>
          </p:cNvPicPr>
          <p:nvPr/>
        </p:nvPicPr>
        <p:blipFill rotWithShape="1">
          <a:blip r:embed="rId3">
            <a:extLst>
              <a:ext uri="{28A0092B-C50C-407E-A947-70E740481C1C}">
                <a14:useLocalDpi xmlns:a14="http://schemas.microsoft.com/office/drawing/2010/main" val="0"/>
              </a:ext>
            </a:extLst>
          </a:blip>
          <a:srcRect b="8406"/>
          <a:stretch/>
        </p:blipFill>
        <p:spPr>
          <a:xfrm>
            <a:off x="4129675" y="108206"/>
            <a:ext cx="5145688" cy="5302241"/>
          </a:xfrm>
          <a:prstGeom prst="rect">
            <a:avLst/>
          </a:prstGeom>
        </p:spPr>
      </p:pic>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41495" y="122692"/>
            <a:ext cx="353228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omic Sans MS" panose="030F0702030302020204" pitchFamily="66" charset="0"/>
              </a:rPr>
              <a:t>Parts of an ABC Fire Extinguisher</a:t>
            </a:r>
          </a:p>
        </p:txBody>
      </p:sp>
      <p:sp>
        <p:nvSpPr>
          <p:cNvPr id="8" name="Rectangle 7">
            <a:extLst>
              <a:ext uri="{FF2B5EF4-FFF2-40B4-BE49-F238E27FC236}">
                <a16:creationId xmlns:a16="http://schemas.microsoft.com/office/drawing/2014/main" id="{2E185E70-27C6-1805-96A2-76949405DA2C}"/>
              </a:ext>
            </a:extLst>
          </p:cNvPr>
          <p:cNvSpPr/>
          <p:nvPr/>
        </p:nvSpPr>
        <p:spPr>
          <a:xfrm>
            <a:off x="8198674" y="216229"/>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Release Lever</a:t>
            </a:r>
            <a:endParaRPr lang="en-CA" sz="2400" dirty="0">
              <a:solidFill>
                <a:schemeClr val="tx1"/>
              </a:solidFill>
            </a:endParaRPr>
          </a:p>
        </p:txBody>
      </p:sp>
      <p:sp>
        <p:nvSpPr>
          <p:cNvPr id="10" name="Rectangle 9">
            <a:extLst>
              <a:ext uri="{FF2B5EF4-FFF2-40B4-BE49-F238E27FC236}">
                <a16:creationId xmlns:a16="http://schemas.microsoft.com/office/drawing/2014/main" id="{FE6317A4-C04A-2CAB-6DAB-DBFA4344BA59}"/>
              </a:ext>
            </a:extLst>
          </p:cNvPr>
          <p:cNvSpPr/>
          <p:nvPr/>
        </p:nvSpPr>
        <p:spPr>
          <a:xfrm>
            <a:off x="2016945" y="2591229"/>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Hose</a:t>
            </a:r>
            <a:endParaRPr lang="en-CA" sz="2400" dirty="0">
              <a:solidFill>
                <a:schemeClr val="tx1"/>
              </a:solidFill>
            </a:endParaRPr>
          </a:p>
        </p:txBody>
      </p:sp>
      <p:sp>
        <p:nvSpPr>
          <p:cNvPr id="13" name="Rectangle 12">
            <a:extLst>
              <a:ext uri="{FF2B5EF4-FFF2-40B4-BE49-F238E27FC236}">
                <a16:creationId xmlns:a16="http://schemas.microsoft.com/office/drawing/2014/main" id="{46F58DAF-9D6B-CFB1-8AEB-6DEE4F056475}"/>
              </a:ext>
            </a:extLst>
          </p:cNvPr>
          <p:cNvSpPr/>
          <p:nvPr/>
        </p:nvSpPr>
        <p:spPr>
          <a:xfrm>
            <a:off x="8198674" y="1185429"/>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Handle</a:t>
            </a:r>
            <a:endParaRPr lang="en-CA" sz="2400" dirty="0">
              <a:solidFill>
                <a:schemeClr val="tx1"/>
              </a:solidFill>
            </a:endParaRPr>
          </a:p>
        </p:txBody>
      </p:sp>
      <p:sp>
        <p:nvSpPr>
          <p:cNvPr id="14" name="Rectangle 13">
            <a:extLst>
              <a:ext uri="{FF2B5EF4-FFF2-40B4-BE49-F238E27FC236}">
                <a16:creationId xmlns:a16="http://schemas.microsoft.com/office/drawing/2014/main" id="{A4F8416E-7546-2457-5782-92203E5A2E8A}"/>
              </a:ext>
            </a:extLst>
          </p:cNvPr>
          <p:cNvSpPr/>
          <p:nvPr/>
        </p:nvSpPr>
        <p:spPr>
          <a:xfrm>
            <a:off x="8198674" y="2313157"/>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Pull Pin</a:t>
            </a:r>
            <a:endParaRPr lang="en-CA" sz="2400" dirty="0">
              <a:solidFill>
                <a:schemeClr val="tx1"/>
              </a:solidFill>
            </a:endParaRPr>
          </a:p>
        </p:txBody>
      </p:sp>
      <p:sp>
        <p:nvSpPr>
          <p:cNvPr id="15" name="Rectangle 14">
            <a:extLst>
              <a:ext uri="{FF2B5EF4-FFF2-40B4-BE49-F238E27FC236}">
                <a16:creationId xmlns:a16="http://schemas.microsoft.com/office/drawing/2014/main" id="{EBBE69D9-B8AB-E25B-B792-51A2A054F544}"/>
              </a:ext>
            </a:extLst>
          </p:cNvPr>
          <p:cNvSpPr/>
          <p:nvPr/>
        </p:nvSpPr>
        <p:spPr>
          <a:xfrm>
            <a:off x="8236979" y="3389422"/>
            <a:ext cx="3465230"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Extinguishing Agent (inside)</a:t>
            </a:r>
            <a:endParaRPr lang="en-CA" sz="2400" dirty="0">
              <a:solidFill>
                <a:schemeClr val="tx1"/>
              </a:solidFill>
            </a:endParaRPr>
          </a:p>
        </p:txBody>
      </p:sp>
      <p:sp>
        <p:nvSpPr>
          <p:cNvPr id="16" name="Rectangle 15">
            <a:extLst>
              <a:ext uri="{FF2B5EF4-FFF2-40B4-BE49-F238E27FC236}">
                <a16:creationId xmlns:a16="http://schemas.microsoft.com/office/drawing/2014/main" id="{987F2F83-F5A0-D392-3FD9-05FB559411C0}"/>
              </a:ext>
            </a:extLst>
          </p:cNvPr>
          <p:cNvSpPr/>
          <p:nvPr/>
        </p:nvSpPr>
        <p:spPr>
          <a:xfrm>
            <a:off x="8433313" y="4620393"/>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Tank</a:t>
            </a:r>
            <a:endParaRPr lang="en-CA" sz="2400" dirty="0">
              <a:solidFill>
                <a:schemeClr val="tx1"/>
              </a:solidFill>
            </a:endParaRPr>
          </a:p>
        </p:txBody>
      </p:sp>
      <p:cxnSp>
        <p:nvCxnSpPr>
          <p:cNvPr id="18" name="Straight Arrow Connector 17">
            <a:extLst>
              <a:ext uri="{FF2B5EF4-FFF2-40B4-BE49-F238E27FC236}">
                <a16:creationId xmlns:a16="http://schemas.microsoft.com/office/drawing/2014/main" id="{82FB8036-39B7-D2AF-91B7-A6F4113295FF}"/>
              </a:ext>
            </a:extLst>
          </p:cNvPr>
          <p:cNvCxnSpPr>
            <a:cxnSpLocks/>
          </p:cNvCxnSpPr>
          <p:nvPr/>
        </p:nvCxnSpPr>
        <p:spPr>
          <a:xfrm flipH="1" flipV="1">
            <a:off x="7765774" y="449430"/>
            <a:ext cx="827251" cy="811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143C1FD-E338-62C3-591A-56B28D52D59A}"/>
              </a:ext>
            </a:extLst>
          </p:cNvPr>
          <p:cNvCxnSpPr>
            <a:cxnSpLocks/>
          </p:cNvCxnSpPr>
          <p:nvPr/>
        </p:nvCxnSpPr>
        <p:spPr>
          <a:xfrm flipV="1">
            <a:off x="3863858" y="2786013"/>
            <a:ext cx="1696612" cy="1318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7BDD041-9BB6-9995-0593-56CBACDECD5A}"/>
              </a:ext>
            </a:extLst>
          </p:cNvPr>
          <p:cNvCxnSpPr>
            <a:cxnSpLocks/>
          </p:cNvCxnSpPr>
          <p:nvPr/>
        </p:nvCxnSpPr>
        <p:spPr>
          <a:xfrm flipH="1" flipV="1">
            <a:off x="7657670" y="1046706"/>
            <a:ext cx="1393565" cy="3514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0A8A8F5-E164-31FC-1ABE-EC766D2AD0A7}"/>
              </a:ext>
            </a:extLst>
          </p:cNvPr>
          <p:cNvCxnSpPr>
            <a:cxnSpLocks/>
          </p:cNvCxnSpPr>
          <p:nvPr/>
        </p:nvCxnSpPr>
        <p:spPr>
          <a:xfrm flipH="1" flipV="1">
            <a:off x="7540487" y="4777521"/>
            <a:ext cx="2017741" cy="2702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91C27AE-3CFB-5760-7277-6AF4D445BC7B}"/>
              </a:ext>
            </a:extLst>
          </p:cNvPr>
          <p:cNvCxnSpPr>
            <a:cxnSpLocks/>
          </p:cNvCxnSpPr>
          <p:nvPr/>
        </p:nvCxnSpPr>
        <p:spPr>
          <a:xfrm flipH="1" flipV="1">
            <a:off x="7288696" y="1378226"/>
            <a:ext cx="1871995" cy="12130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DB6B423-1CFA-999E-6112-D00535919201}"/>
              </a:ext>
            </a:extLst>
          </p:cNvPr>
          <p:cNvCxnSpPr>
            <a:cxnSpLocks/>
          </p:cNvCxnSpPr>
          <p:nvPr/>
        </p:nvCxnSpPr>
        <p:spPr>
          <a:xfrm flipH="1">
            <a:off x="7540487" y="3898546"/>
            <a:ext cx="1818286" cy="176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ADCA86AF-29CF-765D-7956-BE35958159A1}"/>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A87B921B-148B-3B0A-3095-A9E366E4AA25}"/>
              </a:ext>
            </a:extLst>
          </p:cNvPr>
          <p:cNvPicPr>
            <a:picLocks noChangeAspect="1"/>
          </p:cNvPicPr>
          <p:nvPr/>
        </p:nvPicPr>
        <p:blipFill>
          <a:blip r:embed="rId8"/>
          <a:stretch>
            <a:fillRect/>
          </a:stretch>
        </p:blipFill>
        <p:spPr>
          <a:xfrm>
            <a:off x="277630" y="5023410"/>
            <a:ext cx="769566" cy="724562"/>
          </a:xfrm>
          <a:prstGeom prst="rect">
            <a:avLst/>
          </a:prstGeom>
        </p:spPr>
      </p:pic>
    </p:spTree>
    <p:extLst>
      <p:ext uri="{BB962C8B-B14F-4D97-AF65-F5344CB8AC3E}">
        <p14:creationId xmlns:p14="http://schemas.microsoft.com/office/powerpoint/2010/main" val="3990570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105649" y="63080"/>
            <a:ext cx="724741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Comic Sans MS" panose="030F0702030302020204" pitchFamily="66" charset="0"/>
              </a:rPr>
              <a:t>How to Use a Fire Extinguisher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Comic Sans MS" panose="030F0702030302020204" pitchFamily="66" charset="0"/>
              </a:rPr>
              <a:t>(fire extinguisher training)</a:t>
            </a:r>
          </a:p>
        </p:txBody>
      </p:sp>
      <p:sp>
        <p:nvSpPr>
          <p:cNvPr id="2" name="Rectangle 1">
            <a:extLst>
              <a:ext uri="{FF2B5EF4-FFF2-40B4-BE49-F238E27FC236}">
                <a16:creationId xmlns:a16="http://schemas.microsoft.com/office/drawing/2014/main" id="{76411590-C933-FF4A-C004-BFF70B72846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CA58EE38-60B3-DEAC-AD9B-78EF2CBBC3D9}"/>
              </a:ext>
            </a:extLst>
          </p:cNvPr>
          <p:cNvSpPr/>
          <p:nvPr/>
        </p:nvSpPr>
        <p:spPr>
          <a:xfrm>
            <a:off x="2157789" y="5096472"/>
            <a:ext cx="7605052" cy="591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Disaster Survival Skills. (2016, May 23).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 To Use A Fire Extinguisher (fire extinguisher training)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https://www.youtube.com/watch?v=Jz_m46qN35c</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hlinkClick r:id="rId7"/>
            <a:extLst>
              <a:ext uri="{FF2B5EF4-FFF2-40B4-BE49-F238E27FC236}">
                <a16:creationId xmlns:a16="http://schemas.microsoft.com/office/drawing/2014/main" id="{8E14443B-B3ED-E4B6-6C2B-43DAC4ABE483}"/>
              </a:ext>
            </a:extLst>
          </p:cNvPr>
          <p:cNvSpPr/>
          <p:nvPr/>
        </p:nvSpPr>
        <p:spPr>
          <a:xfrm>
            <a:off x="2507655" y="1263409"/>
            <a:ext cx="6280879" cy="3681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a:extLst>
              <a:ext uri="{FF2B5EF4-FFF2-40B4-BE49-F238E27FC236}">
                <a16:creationId xmlns:a16="http://schemas.microsoft.com/office/drawing/2014/main" id="{90621416-A342-5099-9810-E63EDCB23290}"/>
              </a:ext>
            </a:extLst>
          </p:cNvPr>
          <p:cNvPicPr>
            <a:picLocks noChangeAspect="1"/>
          </p:cNvPicPr>
          <p:nvPr/>
        </p:nvPicPr>
        <p:blipFill>
          <a:blip r:embed="rId8"/>
          <a:stretch>
            <a:fillRect/>
          </a:stretch>
        </p:blipFill>
        <p:spPr>
          <a:xfrm>
            <a:off x="277630" y="5023410"/>
            <a:ext cx="769566" cy="724562"/>
          </a:xfrm>
          <a:prstGeom prst="rect">
            <a:avLst/>
          </a:prstGeom>
        </p:spPr>
      </p:pic>
    </p:spTree>
    <p:extLst>
      <p:ext uri="{BB962C8B-B14F-4D97-AF65-F5344CB8AC3E}">
        <p14:creationId xmlns:p14="http://schemas.microsoft.com/office/powerpoint/2010/main" val="1221475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6" name="Picture 5" descr="A picture containing calendar&#10;&#10;Description automatically generated">
            <a:extLst>
              <a:ext uri="{FF2B5EF4-FFF2-40B4-BE49-F238E27FC236}">
                <a16:creationId xmlns:a16="http://schemas.microsoft.com/office/drawing/2014/main" id="{DEC2B44E-07E8-E5CD-1953-A678B7ADA79A}"/>
              </a:ext>
            </a:extLst>
          </p:cNvPr>
          <p:cNvPicPr>
            <a:picLocks noChangeAspect="1"/>
          </p:cNvPicPr>
          <p:nvPr/>
        </p:nvPicPr>
        <p:blipFill rotWithShape="1">
          <a:blip r:embed="rId6">
            <a:extLst>
              <a:ext uri="{28A0092B-C50C-407E-A947-70E740481C1C}">
                <a14:useLocalDpi xmlns:a14="http://schemas.microsoft.com/office/drawing/2010/main" val="0"/>
              </a:ext>
            </a:extLst>
          </a:blip>
          <a:srcRect t="5617" b="6927"/>
          <a:stretch/>
        </p:blipFill>
        <p:spPr>
          <a:xfrm>
            <a:off x="8482724" y="545652"/>
            <a:ext cx="3568364" cy="5009321"/>
          </a:xfrm>
          <a:prstGeom prst="rect">
            <a:avLst/>
          </a:prstGeom>
        </p:spPr>
      </p:pic>
      <p:sp>
        <p:nvSpPr>
          <p:cNvPr id="8" name="TextBox 7">
            <a:extLst>
              <a:ext uri="{FF2B5EF4-FFF2-40B4-BE49-F238E27FC236}">
                <a16:creationId xmlns:a16="http://schemas.microsoft.com/office/drawing/2014/main" id="{E48AD4F2-A7E4-A6AD-B9CC-6BAE21B0A411}"/>
              </a:ext>
            </a:extLst>
          </p:cNvPr>
          <p:cNvSpPr txBox="1"/>
          <p:nvPr/>
        </p:nvSpPr>
        <p:spPr>
          <a:xfrm>
            <a:off x="1148424" y="1379038"/>
            <a:ext cx="8825949" cy="4208075"/>
          </a:xfrm>
          <a:prstGeom prst="rect">
            <a:avLst/>
          </a:prstGeom>
          <a:noFill/>
        </p:spPr>
        <p:txBody>
          <a:bodyPr wrap="square">
            <a:spAutoFit/>
          </a:bodyPr>
          <a:lstStyle/>
          <a:p>
            <a:pPr marL="342900" lvl="0" indent="-342900">
              <a:lnSpc>
                <a:spcPct val="107000"/>
              </a:lnSpc>
              <a:buFont typeface="+mj-lt"/>
              <a:buAutoNum type="arabicPeriod"/>
            </a:pPr>
            <a:r>
              <a:rPr lang="en-US" sz="2800" b="1" dirty="0">
                <a:effectLst/>
                <a:latin typeface="Helvetica" panose="020B0604020202020204" pitchFamily="34" charset="0"/>
                <a:ea typeface="Calibri" panose="020F0502020204030204" pitchFamily="34" charset="0"/>
                <a:cs typeface="Times New Roman" panose="02020603050405020304" pitchFamily="18" charset="0"/>
              </a:rPr>
              <a:t>P</a:t>
            </a:r>
            <a:r>
              <a:rPr lang="en-US" sz="2800" dirty="0">
                <a:effectLst/>
                <a:latin typeface="Helvetica" panose="020B0604020202020204" pitchFamily="34" charset="0"/>
                <a:ea typeface="Calibri" panose="020F0502020204030204" pitchFamily="34" charset="0"/>
                <a:cs typeface="Times New Roman" panose="02020603050405020304" pitchFamily="18" charset="0"/>
              </a:rPr>
              <a:t>ull the pin out of the top of the fire extinguisher. Turn the extinguisher away from your body and press the handle to make sure it works.</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dirty="0">
                <a:effectLst/>
                <a:latin typeface="Helvetica" panose="020B0604020202020204" pitchFamily="34" charset="0"/>
                <a:ea typeface="Calibri" panose="020F0502020204030204" pitchFamily="34" charset="0"/>
                <a:cs typeface="Times New Roman" panose="02020603050405020304" pitchFamily="18" charset="0"/>
              </a:rPr>
              <a:t>Stand a safe distance away from the fire and </a:t>
            </a:r>
            <a:r>
              <a:rPr lang="en-US" sz="2800" b="1" dirty="0">
                <a:effectLst/>
                <a:latin typeface="Helvetica" panose="020B0604020202020204" pitchFamily="34" charset="0"/>
                <a:ea typeface="Calibri" panose="020F0502020204030204" pitchFamily="34" charset="0"/>
                <a:cs typeface="Times New Roman" panose="02020603050405020304" pitchFamily="18" charset="0"/>
              </a:rPr>
              <a:t>A</a:t>
            </a:r>
            <a:r>
              <a:rPr lang="en-US" sz="2800" dirty="0">
                <a:effectLst/>
                <a:latin typeface="Helvetica" panose="020B0604020202020204" pitchFamily="34" charset="0"/>
                <a:ea typeface="Calibri" panose="020F0502020204030204" pitchFamily="34" charset="0"/>
                <a:cs typeface="Times New Roman" panose="02020603050405020304" pitchFamily="18" charset="0"/>
              </a:rPr>
              <a:t>im the nozzle at the base of the fire.</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b="1" dirty="0">
                <a:effectLst/>
                <a:latin typeface="Helvetica" panose="020B0604020202020204" pitchFamily="34" charset="0"/>
                <a:ea typeface="Calibri" panose="020F0502020204030204" pitchFamily="34" charset="0"/>
                <a:cs typeface="Times New Roman" panose="02020603050405020304" pitchFamily="18" charset="0"/>
              </a:rPr>
              <a:t>S</a:t>
            </a:r>
            <a:r>
              <a:rPr lang="en-US" sz="2800" dirty="0">
                <a:effectLst/>
                <a:latin typeface="Helvetica" panose="020B0604020202020204" pitchFamily="34" charset="0"/>
                <a:ea typeface="Calibri" panose="020F0502020204030204" pitchFamily="34" charset="0"/>
                <a:cs typeface="Times New Roman" panose="02020603050405020304" pitchFamily="18" charset="0"/>
              </a:rPr>
              <a:t>queeze the handle to release extinguisher contents.</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US" sz="2800" dirty="0">
                <a:effectLst/>
                <a:latin typeface="Helvetica" panose="020B0604020202020204" pitchFamily="34" charset="0"/>
                <a:ea typeface="Calibri" panose="020F0502020204030204" pitchFamily="34" charset="0"/>
                <a:cs typeface="Times New Roman" panose="02020603050405020304" pitchFamily="18" charset="0"/>
              </a:rPr>
              <a:t>Move the nozzle from side to side in a </a:t>
            </a:r>
            <a:r>
              <a:rPr lang="en-US" sz="2800" b="1" dirty="0">
                <a:effectLst/>
                <a:latin typeface="Helvetica" panose="020B0604020202020204" pitchFamily="34" charset="0"/>
                <a:ea typeface="Calibri" panose="020F0502020204030204" pitchFamily="34" charset="0"/>
                <a:cs typeface="Times New Roman" panose="02020603050405020304" pitchFamily="18" charset="0"/>
              </a:rPr>
              <a:t>S</a:t>
            </a:r>
            <a:r>
              <a:rPr lang="en-US" sz="2800" dirty="0">
                <a:effectLst/>
                <a:latin typeface="Helvetica" panose="020B0604020202020204" pitchFamily="34" charset="0"/>
                <a:ea typeface="Calibri" panose="020F0502020204030204" pitchFamily="34" charset="0"/>
                <a:cs typeface="Times New Roman" panose="02020603050405020304" pitchFamily="18" charset="0"/>
              </a:rPr>
              <a:t>weeping motion towards the base of the fire</a:t>
            </a:r>
            <a:r>
              <a:rPr lang="en-US" sz="2600" dirty="0">
                <a:effectLst/>
                <a:latin typeface="Helvetica" panose="020B0604020202020204" pitchFamily="34" charset="0"/>
                <a:ea typeface="Calibri" panose="020F0502020204030204" pitchFamily="34" charset="0"/>
                <a:cs typeface="Times New Roman" panose="02020603050405020304" pitchFamily="18" charset="0"/>
              </a:rPr>
              <a:t>.</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41317B62-6423-79B1-737F-56D90F4EB097}"/>
              </a:ext>
            </a:extLst>
          </p:cNvPr>
          <p:cNvSpPr/>
          <p:nvPr/>
        </p:nvSpPr>
        <p:spPr>
          <a:xfrm>
            <a:off x="707227" y="164496"/>
            <a:ext cx="6435695" cy="1100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effectLst/>
                <a:latin typeface="Helvetica" panose="020B0604020202020204" pitchFamily="34" charset="0"/>
                <a:ea typeface="Calibri" panose="020F0502020204030204" pitchFamily="34" charset="0"/>
                <a:cs typeface="Times New Roman" panose="02020603050405020304" pitchFamily="18" charset="0"/>
              </a:rPr>
              <a:t>Remember the word </a:t>
            </a:r>
            <a:r>
              <a:rPr lang="en-US" sz="4000" b="1" dirty="0">
                <a:solidFill>
                  <a:schemeClr val="tx1"/>
                </a:solidFill>
                <a:effectLst/>
                <a:latin typeface="Helvetica" panose="020B0604020202020204" pitchFamily="34" charset="0"/>
                <a:ea typeface="Calibri" panose="020F0502020204030204" pitchFamily="34" charset="0"/>
                <a:cs typeface="Times New Roman" panose="02020603050405020304" pitchFamily="18" charset="0"/>
              </a:rPr>
              <a:t>PASS</a:t>
            </a:r>
            <a:r>
              <a:rPr lang="en-US" sz="4000" dirty="0">
                <a:solidFill>
                  <a:schemeClr val="tx1"/>
                </a:solidFill>
                <a:effectLst/>
                <a:latin typeface="Helvetica" panose="020B0604020202020204" pitchFamily="34" charset="0"/>
                <a:ea typeface="Calibri" panose="020F0502020204030204" pitchFamily="34" charset="0"/>
                <a:cs typeface="Times New Roman" panose="02020603050405020304" pitchFamily="18" charset="0"/>
              </a:rPr>
              <a:t>.</a:t>
            </a:r>
            <a:endParaRPr lang="en-CA" sz="3200" dirty="0">
              <a:solidFill>
                <a:schemeClr val="tx1"/>
              </a:solidFill>
            </a:endParaRPr>
          </a:p>
        </p:txBody>
      </p:sp>
      <p:sp>
        <p:nvSpPr>
          <p:cNvPr id="3" name="Rectangle 2">
            <a:extLst>
              <a:ext uri="{FF2B5EF4-FFF2-40B4-BE49-F238E27FC236}">
                <a16:creationId xmlns:a16="http://schemas.microsoft.com/office/drawing/2014/main" id="{A9BE147A-8CD3-C072-23FC-335EBA640EF7}"/>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D4BD87D-849B-2D4D-657D-9782A2CC989B}"/>
              </a:ext>
            </a:extLst>
          </p:cNvPr>
          <p:cNvPicPr>
            <a:picLocks noChangeAspect="1"/>
          </p:cNvPicPr>
          <p:nvPr/>
        </p:nvPicPr>
        <p:blipFill>
          <a:blip r:embed="rId8"/>
          <a:stretch>
            <a:fillRect/>
          </a:stretch>
        </p:blipFill>
        <p:spPr>
          <a:xfrm>
            <a:off x="277630" y="5023410"/>
            <a:ext cx="769566" cy="724562"/>
          </a:xfrm>
          <a:prstGeom prst="rect">
            <a:avLst/>
          </a:prstGeom>
        </p:spPr>
      </p:pic>
    </p:spTree>
    <p:extLst>
      <p:ext uri="{BB962C8B-B14F-4D97-AF65-F5344CB8AC3E}">
        <p14:creationId xmlns:p14="http://schemas.microsoft.com/office/powerpoint/2010/main" val="4718296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t">
  <a:themeElements>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fontScheme name="Slit">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1406</TotalTime>
  <Words>871</Words>
  <Application>Microsoft Office PowerPoint</Application>
  <PresentationFormat>Widescreen</PresentationFormat>
  <Paragraphs>90</Paragraphs>
  <Slides>8</Slides>
  <Notes>8</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0</vt:i4>
      </vt:variant>
      <vt:variant>
        <vt:lpstr>Slide Titles</vt:lpstr>
      </vt:variant>
      <vt:variant>
        <vt:i4>8</vt:i4>
      </vt:variant>
    </vt:vector>
  </HeadingPairs>
  <TitlesOfParts>
    <vt:vector size="21" baseType="lpstr">
      <vt:lpstr>Arial</vt:lpstr>
      <vt:lpstr>Calibri</vt:lpstr>
      <vt:lpstr>Calibri Light</vt:lpstr>
      <vt:lpstr>Comic Sans MS</vt:lpstr>
      <vt:lpstr>Helvetica</vt:lpstr>
      <vt:lpstr>Helvetica 65 Medium</vt:lpstr>
      <vt:lpstr>Roboto</vt:lpstr>
      <vt:lpstr>Symbol</vt:lpstr>
      <vt:lpstr>Tahoma</vt:lpstr>
      <vt:lpstr>Times New Roman</vt:lpstr>
      <vt:lpstr>Wingdings</vt:lpstr>
      <vt:lpstr>1_Office Theme</vt:lpstr>
      <vt:lpstr>Slit</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10</cp:revision>
  <dcterms:created xsi:type="dcterms:W3CDTF">2022-08-17T22:17:55Z</dcterms:created>
  <dcterms:modified xsi:type="dcterms:W3CDTF">2023-01-06T23:43:45Z</dcterms:modified>
</cp:coreProperties>
</file>