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9" r:id="rId2"/>
    <p:sldId id="328" r:id="rId3"/>
    <p:sldId id="304" r:id="rId4"/>
    <p:sldId id="330" r:id="rId5"/>
    <p:sldId id="329" r:id="rId6"/>
    <p:sldId id="309" r:id="rId7"/>
    <p:sldId id="313" r:id="rId8"/>
    <p:sldId id="312" r:id="rId9"/>
    <p:sldId id="307" r:id="rId10"/>
    <p:sldId id="311" r:id="rId11"/>
    <p:sldId id="306" r:id="rId12"/>
    <p:sldId id="331" r:id="rId13"/>
    <p:sldId id="31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657D0A-24DB-05D9-28BA-39AEA9F16D3D}" name="Pamela Haggarty" initials="PH" userId="61fc99df1229c8b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D7F19F-FF51-4A2F-BAB4-A340CEE556AA}" v="38" dt="2023-01-24T17:34:32.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5416" autoAdjust="0"/>
  </p:normalViewPr>
  <p:slideViewPr>
    <p:cSldViewPr snapToGrid="0">
      <p:cViewPr varScale="1">
        <p:scale>
          <a:sx n="73" d="100"/>
          <a:sy n="73" d="100"/>
        </p:scale>
        <p:origin x="19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6CD7F19F-FF51-4A2F-BAB4-A340CEE556AA}"/>
    <pc:docChg chg="undo custSel addSld modSld sldOrd">
      <pc:chgData name="Kym Keith" userId="8510a1b8fa4ba23a" providerId="LiveId" clId="{6CD7F19F-FF51-4A2F-BAB4-A340CEE556AA}" dt="2022-11-29T21:18:34.849" v="61" actId="20577"/>
      <pc:docMkLst>
        <pc:docMk/>
      </pc:docMkLst>
      <pc:sldChg chg="addSp delSp mod">
        <pc:chgData name="Kym Keith" userId="8510a1b8fa4ba23a" providerId="LiveId" clId="{6CD7F19F-FF51-4A2F-BAB4-A340CEE556AA}" dt="2022-11-16T23:37:47.953" v="1" actId="22"/>
        <pc:sldMkLst>
          <pc:docMk/>
          <pc:sldMk cId="822926021" sldId="259"/>
        </pc:sldMkLst>
        <pc:spChg chg="add del">
          <ac:chgData name="Kym Keith" userId="8510a1b8fa4ba23a" providerId="LiveId" clId="{6CD7F19F-FF51-4A2F-BAB4-A340CEE556AA}" dt="2022-11-16T23:37:47.953" v="1" actId="22"/>
          <ac:spMkLst>
            <pc:docMk/>
            <pc:sldMk cId="822926021" sldId="259"/>
            <ac:spMk id="15" creationId="{DBBB9DDC-063E-098F-5416-76E2AE6502ED}"/>
          </ac:spMkLst>
        </pc:spChg>
      </pc:sldChg>
      <pc:sldChg chg="add">
        <pc:chgData name="Kym Keith" userId="8510a1b8fa4ba23a" providerId="LiveId" clId="{6CD7F19F-FF51-4A2F-BAB4-A340CEE556AA}" dt="2022-11-16T23:37:58.609" v="2"/>
        <pc:sldMkLst>
          <pc:docMk/>
          <pc:sldMk cId="1831817406" sldId="304"/>
        </pc:sldMkLst>
      </pc:sldChg>
      <pc:sldChg chg="modNotesTx">
        <pc:chgData name="Kym Keith" userId="8510a1b8fa4ba23a" providerId="LiveId" clId="{6CD7F19F-FF51-4A2F-BAB4-A340CEE556AA}" dt="2022-11-29T20:58:33.807" v="57" actId="20577"/>
        <pc:sldMkLst>
          <pc:docMk/>
          <pc:sldMk cId="1743017568" sldId="306"/>
        </pc:sldMkLst>
      </pc:sldChg>
      <pc:sldChg chg="modSp mod">
        <pc:chgData name="Kym Keith" userId="8510a1b8fa4ba23a" providerId="LiveId" clId="{6CD7F19F-FF51-4A2F-BAB4-A340CEE556AA}" dt="2022-11-29T20:38:24.839" v="55" actId="1076"/>
        <pc:sldMkLst>
          <pc:docMk/>
          <pc:sldMk cId="2473229442" sldId="309"/>
        </pc:sldMkLst>
        <pc:spChg chg="mod">
          <ac:chgData name="Kym Keith" userId="8510a1b8fa4ba23a" providerId="LiveId" clId="{6CD7F19F-FF51-4A2F-BAB4-A340CEE556AA}" dt="2022-11-29T20:38:24.839" v="55" actId="1076"/>
          <ac:spMkLst>
            <pc:docMk/>
            <pc:sldMk cId="2473229442" sldId="309"/>
            <ac:spMk id="4" creationId="{E9609822-CDE0-1D31-2521-FA10250D87B1}"/>
          </ac:spMkLst>
        </pc:spChg>
      </pc:sldChg>
      <pc:sldChg chg="add modNotesTx">
        <pc:chgData name="Kym Keith" userId="8510a1b8fa4ba23a" providerId="LiveId" clId="{6CD7F19F-FF51-4A2F-BAB4-A340CEE556AA}" dt="2022-11-29T21:18:34.849" v="61" actId="20577"/>
        <pc:sldMkLst>
          <pc:docMk/>
          <pc:sldMk cId="3663569847" sldId="328"/>
        </pc:sldMkLst>
      </pc:sldChg>
      <pc:sldChg chg="add">
        <pc:chgData name="Kym Keith" userId="8510a1b8fa4ba23a" providerId="LiveId" clId="{6CD7F19F-FF51-4A2F-BAB4-A340CEE556AA}" dt="2022-11-16T23:37:58.609" v="2"/>
        <pc:sldMkLst>
          <pc:docMk/>
          <pc:sldMk cId="2637844899" sldId="329"/>
        </pc:sldMkLst>
      </pc:sldChg>
      <pc:sldChg chg="modSp add mod ord">
        <pc:chgData name="Kym Keith" userId="8510a1b8fa4ba23a" providerId="LiveId" clId="{6CD7F19F-FF51-4A2F-BAB4-A340CEE556AA}" dt="2022-11-29T17:48:03.204" v="12"/>
        <pc:sldMkLst>
          <pc:docMk/>
          <pc:sldMk cId="2768258695" sldId="330"/>
        </pc:sldMkLst>
        <pc:spChg chg="mod">
          <ac:chgData name="Kym Keith" userId="8510a1b8fa4ba23a" providerId="LiveId" clId="{6CD7F19F-FF51-4A2F-BAB4-A340CEE556AA}" dt="2022-11-29T17:47:31.127" v="10" actId="20577"/>
          <ac:spMkLst>
            <pc:docMk/>
            <pc:sldMk cId="2768258695" sldId="330"/>
            <ac:spMk id="3" creationId="{8BF6B0AB-A3BE-FD29-B1BF-56EA508700D8}"/>
          </ac:spMkLst>
        </pc:spChg>
      </pc:sldChg>
      <pc:sldChg chg="add">
        <pc:chgData name="Kym Keith" userId="8510a1b8fa4ba23a" providerId="LiveId" clId="{6CD7F19F-FF51-4A2F-BAB4-A340CEE556AA}" dt="2022-11-29T20:58:29.117" v="56"/>
        <pc:sldMkLst>
          <pc:docMk/>
          <pc:sldMk cId="2205076151" sldId="3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7BE38-C38F-4032-92BC-C53F0CF860BF}" type="datetimeFigureOut">
              <a:rPr lang="en-CA" smtClean="0"/>
              <a:t>2023-01-24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D7FE4-100B-4DF7-83C0-41DD3FFBA5CC}" type="slidenum">
              <a:rPr lang="en-CA" smtClean="0"/>
              <a:t>‹#›</a:t>
            </a:fld>
            <a:endParaRPr lang="en-CA"/>
          </a:p>
        </p:txBody>
      </p:sp>
    </p:spTree>
    <p:extLst>
      <p:ext uri="{BB962C8B-B14F-4D97-AF65-F5344CB8AC3E}">
        <p14:creationId xmlns:p14="http://schemas.microsoft.com/office/powerpoint/2010/main" val="267704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6000"/>
              </a:lnSpc>
              <a:spcAft>
                <a:spcPts val="800"/>
              </a:spcAft>
              <a:buFont typeface="Wingdings" panose="05000000000000000000" pitchFamily="2" charset="2"/>
              <a:buNone/>
            </a:pPr>
            <a:r>
              <a:rPr lang="en-CA" sz="1400" dirty="0">
                <a:effectLst/>
                <a:latin typeface="Helvetica" panose="020B0604020202020204" pitchFamily="34" charset="0"/>
                <a:ea typeface="Calibri" panose="020F0502020204030204" pitchFamily="34" charset="0"/>
                <a:cs typeface="Times New Roman" panose="02020603050405020304" pitchFamily="18" charset="0"/>
              </a:rPr>
              <a:t>Some of the toxic chemicals smoke contains are </a:t>
            </a:r>
          </a:p>
          <a:p>
            <a:pPr marL="342900" lvl="0" indent="-342900">
              <a:lnSpc>
                <a:spcPct val="106000"/>
              </a:lnSpc>
              <a:spcAft>
                <a:spcPts val="800"/>
              </a:spcAft>
              <a:buFont typeface="Wingdings" panose="05000000000000000000" pitchFamily="2" charset="2"/>
              <a:buChar char=""/>
            </a:pPr>
            <a:r>
              <a:rPr lang="en-NZ" sz="1400" dirty="0">
                <a:effectLst/>
                <a:highlight>
                  <a:srgbClr val="FFFF00"/>
                </a:highlight>
                <a:latin typeface="Helvetica" panose="020B0604020202020204" pitchFamily="34" charset="0"/>
                <a:ea typeface="Calibri" panose="020F0502020204030204" pitchFamily="34" charset="0"/>
                <a:cs typeface="Helvetica" panose="020B0604020202020204" pitchFamily="34" charset="0"/>
              </a:rPr>
              <a:t>Carbon Dioxide-(</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A </a:t>
            </a:r>
            <a:r>
              <a:rPr lang="en-NZ" sz="1400" dirty="0" err="1">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colorless</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 </a:t>
            </a:r>
            <a:r>
              <a:rPr lang="en-NZ" sz="1400" dirty="0" err="1">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odorless</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 gas that is formed when carbon containing fuel is burned. It can give you headaches, make you dizzy, cause breathing problems, cause vomiting, lose consciousness, increase your heart rate</a:t>
            </a:r>
            <a:r>
              <a:rPr lang="en-NZ" sz="1400" dirty="0">
                <a:effectLst/>
                <a:highlight>
                  <a:srgbClr val="FFFF00"/>
                </a:highlight>
                <a:latin typeface="Helvetica" panose="020B0604020202020204" pitchFamily="34" charset="0"/>
                <a:ea typeface="Calibri" panose="020F0502020204030204" pitchFamily="34" charset="0"/>
                <a:cs typeface="Helvetica" panose="020B0604020202020204" pitchFamily="34" charset="0"/>
              </a:rPr>
              <a:t>)</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400" dirty="0">
                <a:effectLst/>
                <a:highlight>
                  <a:srgbClr val="FFFF00"/>
                </a:highlight>
                <a:latin typeface="Helvetica" panose="020B0604020202020204" pitchFamily="34" charset="0"/>
                <a:ea typeface="Calibri" panose="020F0502020204030204" pitchFamily="34" charset="0"/>
                <a:cs typeface="Helvetica" panose="020B0604020202020204" pitchFamily="34" charset="0"/>
              </a:rPr>
              <a:t>Hydrogen cyanide ( </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this is formed when </a:t>
            </a:r>
            <a:r>
              <a:rPr lang="en-NZ" sz="1400" dirty="0" err="1">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fibers</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 found in insulation, flooring, furniture and even clothing are not completely burned in a fire). It keeps your lungs from using oxygen).</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400" dirty="0">
                <a:effectLst/>
                <a:highlight>
                  <a:srgbClr val="FFFF00"/>
                </a:highlight>
                <a:latin typeface="Helvetica" panose="020B0604020202020204" pitchFamily="34" charset="0"/>
                <a:ea typeface="Calibri" panose="020F0502020204030204" pitchFamily="34" charset="0"/>
                <a:cs typeface="Helvetica" panose="020B0604020202020204" pitchFamily="34" charset="0"/>
              </a:rPr>
              <a:t>Soot: </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made from tiny particles of charred wood, oil coal, metals, soil, and dust- causes breathing issues, heart disease and cancer. </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Wingdings" panose="05000000000000000000" pitchFamily="2" charset="2"/>
              <a:buChar char=""/>
            </a:pPr>
            <a:r>
              <a:rPr lang="en-NZ" sz="1400" dirty="0">
                <a:effectLst/>
                <a:highlight>
                  <a:srgbClr val="FFFF00"/>
                </a:highlight>
                <a:latin typeface="Helvetica" panose="020B0604020202020204" pitchFamily="34" charset="0"/>
                <a:ea typeface="Calibri" panose="020F0502020204030204" pitchFamily="34" charset="0"/>
                <a:cs typeface="Helvetica" panose="020B0604020202020204" pitchFamily="34" charset="0"/>
              </a:rPr>
              <a:t>Carbon Monoxide </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 a </a:t>
            </a:r>
            <a:r>
              <a:rPr lang="en-NZ" sz="1400" dirty="0" err="1">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colorless</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 and </a:t>
            </a:r>
            <a:r>
              <a:rPr lang="en-NZ" sz="1400" dirty="0" err="1">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odorless</a:t>
            </a:r>
            <a:r>
              <a:rPr lang="en-NZ" sz="1400" dirty="0">
                <a:solidFill>
                  <a:srgbClr val="FF0000"/>
                </a:solidFill>
                <a:effectLst/>
                <a:highlight>
                  <a:srgbClr val="FFFF00"/>
                </a:highlight>
                <a:latin typeface="Helvetica" panose="020B0604020202020204" pitchFamily="34" charset="0"/>
                <a:ea typeface="Calibri" panose="020F0502020204030204" pitchFamily="34" charset="0"/>
                <a:cs typeface="Helvetica" panose="020B0604020202020204" pitchFamily="34" charset="0"/>
              </a:rPr>
              <a:t> gas). </a:t>
            </a:r>
            <a:r>
              <a:rPr lang="en-CA" sz="1400" dirty="0">
                <a:solidFill>
                  <a:srgbClr val="FF0000"/>
                </a:solidFill>
                <a:effectLst/>
                <a:highlight>
                  <a:srgbClr val="FFFF00"/>
                </a:highlight>
                <a:latin typeface="Open Sans" panose="020B0606030504020204" pitchFamily="34" charset="0"/>
                <a:ea typeface="Times New Roman" panose="02020603050405020304" pitchFamily="18" charset="0"/>
                <a:cs typeface="Times New Roman" panose="02020603050405020304" pitchFamily="18" charset="0"/>
              </a:rPr>
              <a:t>When you breathe it in, it keeps your blood from carrying oxygen). Symptoms of poisoning include: fatigue, chest pain, impaired vision, headaches, dizziness, confusion, nausea, flu like symptoms (https://molekule.com/blog/where-does-carbon-monoxide-come-from-in-a-home </a:t>
            </a:r>
            <a:endParaRPr lang="en-CA" sz="1400" dirty="0">
              <a:effectLst/>
              <a:latin typeface="Helvetica"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endParaRPr lang="en-NZ" sz="1800" dirty="0">
              <a:effectLst/>
              <a:latin typeface="Helvetica" panose="020B0604020202020204" pitchFamily="34" charset="0"/>
              <a:ea typeface="Calibri" panose="020F0502020204030204" pitchFamily="34" charset="0"/>
              <a:cs typeface="Helvetica" panose="020B0604020202020204" pitchFamily="34" charset="0"/>
            </a:endParaRPr>
          </a:p>
          <a:p>
            <a:pPr marL="0" marR="0" lvl="0" indent="0" algn="l" defTabSz="914400" rtl="0" eaLnBrk="1" fontAlgn="auto" latinLnBrk="0" hangingPunct="1">
              <a:lnSpc>
                <a:spcPct val="106000"/>
              </a:lnSpc>
              <a:spcBef>
                <a:spcPts val="0"/>
              </a:spcBef>
              <a:spcAft>
                <a:spcPts val="800"/>
              </a:spcAft>
              <a:buClrTx/>
              <a:buSzTx/>
              <a:buFont typeface="Wingdings" panose="05000000000000000000" pitchFamily="2" charset="2"/>
              <a:buNone/>
              <a:tabLst/>
              <a:defRPr/>
            </a:pPr>
            <a:r>
              <a:rPr lang="en-NZ" sz="1800" dirty="0">
                <a:effectLst/>
                <a:latin typeface="Helvetica" panose="020B0604020202020204" pitchFamily="34" charset="0"/>
                <a:ea typeface="Calibri" panose="020F0502020204030204" pitchFamily="34" charset="0"/>
                <a:cs typeface="Helvetica" panose="020B0604020202020204" pitchFamily="34" charset="0"/>
              </a:rPr>
              <a:t>What can happen when you are exposed to smoke from a house fire? </a:t>
            </a:r>
            <a:r>
              <a:rPr lang="en-NZ" sz="1800" i="1" dirty="0">
                <a:solidFill>
                  <a:srgbClr val="FF0000"/>
                </a:solidFill>
                <a:effectLst/>
                <a:latin typeface="Helvetica" panose="020B0604020202020204" pitchFamily="34" charset="0"/>
                <a:ea typeface="Calibri" panose="020F0502020204030204" pitchFamily="34" charset="0"/>
              </a:rPr>
              <a:t>Smoke inhalation, confusion, poor or lack of visibility</a:t>
            </a:r>
            <a:endParaRPr lang="en-CA" sz="1800" dirty="0">
              <a:effectLst/>
              <a:latin typeface="Helvetica"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5669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150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084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826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954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mj-lt"/>
              <a:buAutoNum type="arabicPeriod"/>
            </a:pPr>
            <a:r>
              <a:rPr lang="en-US" sz="2800" b="0" i="0" dirty="0">
                <a:solidFill>
                  <a:srgbClr val="212121"/>
                </a:solidFill>
                <a:effectLst/>
                <a:latin typeface="Merriweather" panose="00000500000000000000" pitchFamily="2" charset="0"/>
              </a:rPr>
              <a:t>What does it do when you stop? It stops fanning the flames and avoids having them further scatter on the body. It can also help bystanders put out the fire. When you run or wave your arms the movement fans the flames and can cause the burns to be more severe. </a:t>
            </a:r>
          </a:p>
          <a:p>
            <a:pPr algn="l" fontAlgn="base">
              <a:buFont typeface="+mj-lt"/>
              <a:buAutoNum type="arabicPeriod"/>
            </a:pPr>
            <a:r>
              <a:rPr lang="en-US" sz="2800" b="0" i="0" dirty="0">
                <a:solidFill>
                  <a:srgbClr val="212121"/>
                </a:solidFill>
                <a:effectLst/>
                <a:latin typeface="Merriweather" panose="00000500000000000000" pitchFamily="2" charset="0"/>
              </a:rPr>
              <a:t>Why should you drop? If there is no one around to help it is best to drop on the ground quickly and cover your face with your hands to prevent burns. Lay flat with your legs out straight so as much of your body as possible is in contact with the ground to smother any flames. </a:t>
            </a:r>
          </a:p>
          <a:p>
            <a:pPr algn="l" fontAlgn="base">
              <a:buFont typeface="+mj-lt"/>
              <a:buAutoNum type="arabicPeriod"/>
            </a:pPr>
            <a:r>
              <a:rPr lang="en-US" sz="2800" b="0" i="0" dirty="0">
                <a:solidFill>
                  <a:srgbClr val="212121"/>
                </a:solidFill>
                <a:effectLst/>
                <a:latin typeface="Merriweather" panose="00000500000000000000" pitchFamily="2" charset="0"/>
              </a:rPr>
              <a:t>What does it do when you roll?: Rolling over and over smothers the flames and takes the oxygen away from the flames which feeds the fire.</a:t>
            </a:r>
            <a:endParaRPr lang="en-CA" sz="2800"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18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does fact number one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does fact number two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does fact number three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does fact number four tell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What can you do in your home? (plan for prevention: ensure there are working smoke alarms, tell your family about fire safety, have an escape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043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Why do you need a home fire </a:t>
            </a:r>
            <a:r>
              <a:rPr lang="en-CA"/>
              <a:t>escape plan?</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94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are steps to making your home fire escape plan?</a:t>
            </a:r>
          </a:p>
          <a:p>
            <a:r>
              <a:rPr lang="en-CA" dirty="0"/>
              <a:t>Draw a map of all the rooms in your house.</a:t>
            </a:r>
          </a:p>
          <a:p>
            <a:r>
              <a:rPr lang="en-CA" dirty="0"/>
              <a:t>Mark 2 exits from every room (usually a window and a door)</a:t>
            </a:r>
          </a:p>
          <a:p>
            <a:r>
              <a:rPr lang="en-CA" dirty="0"/>
              <a:t>Mark a path from each exit to the outside.</a:t>
            </a:r>
          </a:p>
          <a:p>
            <a:r>
              <a:rPr lang="en-CA" dirty="0"/>
              <a:t>Choose a meeting place in front of your home where everyone can meet</a:t>
            </a:r>
          </a:p>
          <a:p>
            <a:r>
              <a:rPr lang="en-CA" dirty="0"/>
              <a:t>Put the local emergency number on  your plan</a:t>
            </a:r>
          </a:p>
          <a:p>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669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150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328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328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071529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411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06348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78770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16662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937784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40979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415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9353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24176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20812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24/01/2023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509075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bin"/><Relationship Id="rId7" Type="http://schemas.openxmlformats.org/officeDocument/2006/relationships/hyperlink" Target="https://www.youtube.com/watch?v=ACjtIa5MU5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oFUUQcpGR3k"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jp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5.bin"/><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youtube.com/watch?v=PqiAtelp-Qc"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oleObject" Target="../embeddings/oleObject7.bin"/><Relationship Id="rId7"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9.bin"/><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youtube.com/watch?v=Vc-AkbpdSYk" TargetMode="External"/><Relationship Id="rId5" Type="http://schemas.openxmlformats.org/officeDocument/2006/relationships/image" Target="../media/image7.png"/><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7qDX3PvmLyE&amp;t=6s" TargetMode="External"/><Relationship Id="rId3" Type="http://schemas.openxmlformats.org/officeDocument/2006/relationships/oleObject" Target="../embeddings/oleObject9.bin"/><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oleObject" Target="../embeddings/oleObject9.bin"/><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5.png"/><Relationship Id="rId4" Type="http://schemas.openxmlformats.org/officeDocument/2006/relationships/image" Target="../media/image6.wmf"/><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35854" y="1598054"/>
            <a:ext cx="5635156" cy="138499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Grades 7-9 It’s a New Year, Are You Ready?</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0304797-4CBD-455C-99CA-3FC43DEA8A87}"/>
              </a:ext>
            </a:extLst>
          </p:cNvPr>
          <p:cNvSpPr txBox="1"/>
          <p:nvPr/>
        </p:nvSpPr>
        <p:spPr>
          <a:xfrm>
            <a:off x="6212648" y="3349387"/>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634638D3-3C1E-902E-BEF1-D77A3E0EE02B}"/>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8FA87AB1-DA05-92C5-6D40-C1A3ABD508CC}"/>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CA31413B-F6B5-8F53-4C40-C2EE973B609C}"/>
              </a:ext>
            </a:extLst>
          </p:cNvPr>
          <p:cNvPicPr>
            <a:picLocks noChangeAspect="1"/>
          </p:cNvPicPr>
          <p:nvPr/>
        </p:nvPicPr>
        <p:blipFill>
          <a:blip r:embed="rId8"/>
          <a:stretch>
            <a:fillRect/>
          </a:stretch>
        </p:blipFill>
        <p:spPr>
          <a:xfrm>
            <a:off x="285860" y="5054695"/>
            <a:ext cx="883789" cy="832105"/>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720888" y="252324"/>
            <a:ext cx="8750221" cy="707886"/>
          </a:xfrm>
          <a:prstGeom prst="rect">
            <a:avLst/>
          </a:prstGeom>
          <a:noFill/>
        </p:spPr>
        <p:txBody>
          <a:bodyPr wrap="square" rtlCol="0">
            <a:spAutoFit/>
          </a:bodyPr>
          <a:lstStyle/>
          <a:p>
            <a:pPr algn="l"/>
            <a:r>
              <a:rPr lang="en-US" sz="4000" b="0" i="0" dirty="0">
                <a:effectLst/>
                <a:latin typeface="Roboto" panose="02000000000000000000" pitchFamily="2" charset="0"/>
              </a:rPr>
              <a:t>What's So Dangerous About Smoke?</a:t>
            </a:r>
          </a:p>
        </p:txBody>
      </p:sp>
      <p:sp>
        <p:nvSpPr>
          <p:cNvPr id="3" name="Rectangle 2">
            <a:extLst>
              <a:ext uri="{FF2B5EF4-FFF2-40B4-BE49-F238E27FC236}">
                <a16:creationId xmlns:a16="http://schemas.microsoft.com/office/drawing/2014/main" id="{EAEFF093-BDD9-210C-EDD3-EA3F8EFC8563}"/>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86A5F3F8-AB0D-8E63-C110-C59383F64F4B}"/>
              </a:ext>
            </a:extLst>
          </p:cNvPr>
          <p:cNvSpPr/>
          <p:nvPr/>
        </p:nvSpPr>
        <p:spPr>
          <a:xfrm>
            <a:off x="1922704" y="5346463"/>
            <a:ext cx="7982798" cy="7338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effectLst/>
                <a:latin typeface="Times New Roman" panose="02020603050405020304" pitchFamily="18" charset="0"/>
                <a:ea typeface="Times New Roman" panose="02020603050405020304" pitchFamily="18" charset="0"/>
              </a:rPr>
              <a:t>Fire Safety Research Institute. (2022, October 7). </a:t>
            </a:r>
            <a:r>
              <a:rPr lang="en-US" sz="1200" i="1" dirty="0">
                <a:solidFill>
                  <a:schemeClr val="tx1"/>
                </a:solidFill>
                <a:effectLst/>
                <a:latin typeface="Times New Roman" panose="02020603050405020304" pitchFamily="18" charset="0"/>
                <a:ea typeface="Times New Roman" panose="02020603050405020304" pitchFamily="18" charset="0"/>
              </a:rPr>
              <a:t>What’s So Dangerous About Smoke? </a:t>
            </a:r>
            <a:r>
              <a:rPr lang="es-ES" sz="1200" dirty="0">
                <a:solidFill>
                  <a:schemeClr val="tx1"/>
                </a:solidFill>
                <a:effectLst/>
                <a:latin typeface="Times New Roman" panose="02020603050405020304" pitchFamily="18" charset="0"/>
                <a:ea typeface="Times New Roman" panose="02020603050405020304" pitchFamily="18" charset="0"/>
              </a:rPr>
              <a:t>[Video]. YouTube. </a:t>
            </a:r>
            <a:r>
              <a:rPr lang="es-ES" sz="1200" u="sng" dirty="0">
                <a:solidFill>
                  <a:schemeClr val="tx1"/>
                </a:solidFill>
                <a:effectLst/>
                <a:latin typeface="Times New Roman" panose="02020603050405020304" pitchFamily="18" charset="0"/>
                <a:ea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https://www.youtube.com/watch?v=ACjtIa5MU5M</a:t>
            </a:r>
            <a:endParaRPr lang="en-CA" sz="1200" dirty="0">
              <a:solidFill>
                <a:schemeClr val="tx1"/>
              </a:solidFill>
              <a:effectLst/>
              <a:latin typeface="Times New Roman" panose="02020603050405020304" pitchFamily="18" charset="0"/>
              <a:ea typeface="Times New Roman" panose="02020603050405020304" pitchFamily="18" charset="0"/>
            </a:endParaRPr>
          </a:p>
          <a:p>
            <a:pPr algn="ctr"/>
            <a:endParaRPr lang="en-CA" dirty="0"/>
          </a:p>
        </p:txBody>
      </p:sp>
      <p:pic>
        <p:nvPicPr>
          <p:cNvPr id="8" name="Picture 7">
            <a:extLst>
              <a:ext uri="{FF2B5EF4-FFF2-40B4-BE49-F238E27FC236}">
                <a16:creationId xmlns:a16="http://schemas.microsoft.com/office/drawing/2014/main" id="{54522F8C-409B-C85A-6A2A-97C34C3FB848}"/>
              </a:ext>
            </a:extLst>
          </p:cNvPr>
          <p:cNvPicPr>
            <a:picLocks noChangeAspect="1"/>
          </p:cNvPicPr>
          <p:nvPr/>
        </p:nvPicPr>
        <p:blipFill>
          <a:blip r:embed="rId8"/>
          <a:stretch>
            <a:fillRect/>
          </a:stretch>
        </p:blipFill>
        <p:spPr>
          <a:xfrm>
            <a:off x="249725" y="4957115"/>
            <a:ext cx="827063" cy="778696"/>
          </a:xfrm>
          <a:prstGeom prst="rect">
            <a:avLst/>
          </a:prstGeom>
        </p:spPr>
      </p:pic>
      <p:sp>
        <p:nvSpPr>
          <p:cNvPr id="9" name="Rectangle 8">
            <a:hlinkClick r:id="rId7"/>
            <a:extLst>
              <a:ext uri="{FF2B5EF4-FFF2-40B4-BE49-F238E27FC236}">
                <a16:creationId xmlns:a16="http://schemas.microsoft.com/office/drawing/2014/main" id="{109A485B-FE3D-C0AA-58C0-9DD2F7629F49}"/>
              </a:ext>
            </a:extLst>
          </p:cNvPr>
          <p:cNvSpPr/>
          <p:nvPr/>
        </p:nvSpPr>
        <p:spPr>
          <a:xfrm>
            <a:off x="2271251" y="1126450"/>
            <a:ext cx="7285703" cy="40730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63569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072469" y="194162"/>
            <a:ext cx="9474128"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latin typeface="Comic Sans MS" panose="030F0702030302020204" pitchFamily="66" charset="0"/>
              </a:rPr>
              <a:t>How Smoke Detectors Work</a:t>
            </a:r>
          </a:p>
        </p:txBody>
      </p:sp>
      <p:sp>
        <p:nvSpPr>
          <p:cNvPr id="2" name="Rectangle 1">
            <a:extLst>
              <a:ext uri="{FF2B5EF4-FFF2-40B4-BE49-F238E27FC236}">
                <a16:creationId xmlns:a16="http://schemas.microsoft.com/office/drawing/2014/main" id="{77369750-670E-937C-759A-047BF21DE7CF}"/>
              </a:ext>
            </a:extLst>
          </p:cNvPr>
          <p:cNvSpPr/>
          <p:nvPr/>
        </p:nvSpPr>
        <p:spPr>
          <a:xfrm>
            <a:off x="3586568" y="5258077"/>
            <a:ext cx="5018861" cy="57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err="1">
                <a:solidFill>
                  <a:schemeClr val="tx1"/>
                </a:solidFill>
                <a:effectLst/>
                <a:latin typeface="Times New Roman" panose="02020603050405020304" pitchFamily="18" charset="0"/>
                <a:ea typeface="Times New Roman" panose="02020603050405020304" pitchFamily="18" charset="0"/>
              </a:rPr>
              <a:t>engineerguy</a:t>
            </a:r>
            <a:r>
              <a:rPr lang="en-US" sz="1200" dirty="0">
                <a:solidFill>
                  <a:schemeClr val="tx1"/>
                </a:solidFill>
                <a:effectLst/>
                <a:latin typeface="Times New Roman" panose="02020603050405020304" pitchFamily="18" charset="0"/>
                <a:ea typeface="Times New Roman" panose="02020603050405020304" pitchFamily="18" charset="0"/>
              </a:rPr>
              <a:t>. (2011, March 6). </a:t>
            </a:r>
            <a:r>
              <a:rPr lang="en-US" sz="1200" i="1" dirty="0">
                <a:solidFill>
                  <a:schemeClr val="tx1"/>
                </a:solidFill>
                <a:effectLst/>
                <a:latin typeface="Times New Roman" panose="02020603050405020304" pitchFamily="18" charset="0"/>
                <a:ea typeface="Times New Roman" panose="02020603050405020304" pitchFamily="18" charset="0"/>
              </a:rPr>
              <a:t>How smoke detectors work </a:t>
            </a:r>
            <a:r>
              <a:rPr lang="en-US" sz="1200" dirty="0">
                <a:solidFill>
                  <a:schemeClr val="tx1"/>
                </a:solidFill>
                <a:effectLst/>
                <a:latin typeface="Times New Roman" panose="02020603050405020304" pitchFamily="18" charset="0"/>
                <a:ea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https://www.youtube.com/watch?v=oFUUQcpGR3k</a:t>
            </a:r>
            <a:endParaRPr lang="en-CA" sz="1200" dirty="0">
              <a:solidFill>
                <a:schemeClr val="tx1"/>
              </a:solidFill>
              <a:effectLst/>
              <a:latin typeface="Times New Roman" panose="02020603050405020304" pitchFamily="18" charset="0"/>
              <a:ea typeface="Times New Roman" panose="02020603050405020304" pitchFamily="18" charset="0"/>
            </a:endParaRPr>
          </a:p>
        </p:txBody>
      </p:sp>
      <p:sp>
        <p:nvSpPr>
          <p:cNvPr id="9" name="Rectangle 8">
            <a:extLst>
              <a:ext uri="{FF2B5EF4-FFF2-40B4-BE49-F238E27FC236}">
                <a16:creationId xmlns:a16="http://schemas.microsoft.com/office/drawing/2014/main" id="{304ACF88-F217-27BF-424B-B65499EA7BD1}"/>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9B6B658A-4312-157B-57F9-E53F170DBE74}"/>
              </a:ext>
            </a:extLst>
          </p:cNvPr>
          <p:cNvPicPr>
            <a:picLocks noChangeAspect="1"/>
          </p:cNvPicPr>
          <p:nvPr/>
        </p:nvPicPr>
        <p:blipFill>
          <a:blip r:embed="rId8"/>
          <a:stretch>
            <a:fillRect/>
          </a:stretch>
        </p:blipFill>
        <p:spPr>
          <a:xfrm>
            <a:off x="249725" y="4957115"/>
            <a:ext cx="827063" cy="778696"/>
          </a:xfrm>
          <a:prstGeom prst="rect">
            <a:avLst/>
          </a:prstGeom>
        </p:spPr>
      </p:pic>
      <p:sp>
        <p:nvSpPr>
          <p:cNvPr id="10" name="Rectangle 9">
            <a:hlinkClick r:id="rId6"/>
            <a:extLst>
              <a:ext uri="{FF2B5EF4-FFF2-40B4-BE49-F238E27FC236}">
                <a16:creationId xmlns:a16="http://schemas.microsoft.com/office/drawing/2014/main" id="{3C29D177-28A0-D468-C3E5-18965B729B44}"/>
              </a:ext>
            </a:extLst>
          </p:cNvPr>
          <p:cNvSpPr/>
          <p:nvPr/>
        </p:nvSpPr>
        <p:spPr>
          <a:xfrm>
            <a:off x="2271251" y="1126450"/>
            <a:ext cx="7285703" cy="40730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83181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601F6E4-3B9A-C557-1BA3-9A9DBAED04A8}"/>
              </a:ext>
            </a:extLst>
          </p:cNvPr>
          <p:cNvPicPr>
            <a:picLocks noChangeAspect="1"/>
          </p:cNvPicPr>
          <p:nvPr/>
        </p:nvPicPr>
        <p:blipFill rotWithShape="1">
          <a:blip r:embed="rId3">
            <a:extLst>
              <a:ext uri="{28A0092B-C50C-407E-A947-70E740481C1C}">
                <a14:useLocalDpi xmlns:a14="http://schemas.microsoft.com/office/drawing/2010/main" val="0"/>
              </a:ext>
            </a:extLst>
          </a:blip>
          <a:srcRect l="17833" t="18040" r="18087" b="18601"/>
          <a:stretch/>
        </p:blipFill>
        <p:spPr>
          <a:xfrm>
            <a:off x="8845942" y="1816994"/>
            <a:ext cx="2833065" cy="2801215"/>
          </a:xfrm>
          <a:prstGeom prst="rect">
            <a:avLst/>
          </a:prstGeom>
        </p:spPr>
      </p:pic>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4" imgW="12698280" imgH="1638000" progId="">
                  <p:embed/>
                </p:oleObj>
              </mc:Choice>
              <mc:Fallback>
                <p:oleObj r:id="rId4"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5"/>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6"/>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1072469" y="194162"/>
            <a:ext cx="9474128"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latin typeface="Comic Sans MS" panose="030F0702030302020204" pitchFamily="66" charset="0"/>
              </a:rPr>
              <a:t>Smoke Detector Checklist</a:t>
            </a:r>
          </a:p>
        </p:txBody>
      </p:sp>
      <p:sp>
        <p:nvSpPr>
          <p:cNvPr id="4" name="Rectangle 3">
            <a:extLst>
              <a:ext uri="{FF2B5EF4-FFF2-40B4-BE49-F238E27FC236}">
                <a16:creationId xmlns:a16="http://schemas.microsoft.com/office/drawing/2014/main" id="{A2D70E35-590F-F44E-5212-0792AA311A99}"/>
              </a:ext>
            </a:extLst>
          </p:cNvPr>
          <p:cNvSpPr/>
          <p:nvPr/>
        </p:nvSpPr>
        <p:spPr>
          <a:xfrm>
            <a:off x="1072469" y="1123950"/>
            <a:ext cx="9818850" cy="47373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Replace smoke detectors every 10 years (check the manufacturing date on the back).</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Change the batteries when you hear the smoke alarm chirp.</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Test smoke alarms once a month.</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 on every floor. </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alarms outside each sleeping area. </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a  smoke alarm inside every bedroom.</a:t>
            </a:r>
          </a:p>
          <a:p>
            <a:pPr marL="285750" indent="-285750">
              <a:lnSpc>
                <a:spcPct val="107000"/>
              </a:lnSpc>
              <a:spcAft>
                <a:spcPts val="800"/>
              </a:spcAft>
              <a:buFont typeface="Wingdings" panose="05000000000000000000" pitchFamily="2" charset="2"/>
              <a:buChar char="q"/>
            </a:pPr>
            <a:r>
              <a:rPr lang="en-CA"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Install smoke alarms at least 10 feet away from cooking appliances.</a:t>
            </a:r>
          </a:p>
          <a:p>
            <a:pPr marL="285750" indent="-285750">
              <a:lnSpc>
                <a:spcPct val="107000"/>
              </a:lnSpc>
              <a:spcAft>
                <a:spcPts val="800"/>
              </a:spcAft>
              <a:buFont typeface="Wingdings" panose="05000000000000000000" pitchFamily="2" charset="2"/>
              <a:buChar char="q"/>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Change the batteries in the smoke detector once a year.</a:t>
            </a:r>
            <a:endParaRPr lang="en-CA" dirty="0"/>
          </a:p>
        </p:txBody>
      </p:sp>
      <p:sp>
        <p:nvSpPr>
          <p:cNvPr id="6" name="Rectangle 5">
            <a:extLst>
              <a:ext uri="{FF2B5EF4-FFF2-40B4-BE49-F238E27FC236}">
                <a16:creationId xmlns:a16="http://schemas.microsoft.com/office/drawing/2014/main" id="{D00171D8-2AEE-C370-054A-EFA5128B1CC3}"/>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D46FADA0-455E-18B8-5073-58C900AE64A8}"/>
              </a:ext>
            </a:extLst>
          </p:cNvPr>
          <p:cNvPicPr>
            <a:picLocks noChangeAspect="1"/>
          </p:cNvPicPr>
          <p:nvPr/>
        </p:nvPicPr>
        <p:blipFill>
          <a:blip r:embed="rId8"/>
          <a:stretch>
            <a:fillRect/>
          </a:stretch>
        </p:blipFill>
        <p:spPr>
          <a:xfrm>
            <a:off x="129667" y="4982748"/>
            <a:ext cx="827063" cy="778696"/>
          </a:xfrm>
          <a:prstGeom prst="rect">
            <a:avLst/>
          </a:prstGeom>
        </p:spPr>
      </p:pic>
    </p:spTree>
    <p:extLst>
      <p:ext uri="{BB962C8B-B14F-4D97-AF65-F5344CB8AC3E}">
        <p14:creationId xmlns:p14="http://schemas.microsoft.com/office/powerpoint/2010/main" val="276825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42697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42697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8BF6B0AB-A3BE-FD29-B1BF-56EA508700D8}"/>
              </a:ext>
            </a:extLst>
          </p:cNvPr>
          <p:cNvSpPr/>
          <p:nvPr/>
        </p:nvSpPr>
        <p:spPr>
          <a:xfrm>
            <a:off x="206062" y="194162"/>
            <a:ext cx="11307651" cy="1140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600" b="0" i="0" dirty="0">
                <a:solidFill>
                  <a:schemeClr val="tx1"/>
                </a:solidFill>
                <a:effectLst/>
                <a:latin typeface="Roboto" panose="02000000000000000000" pitchFamily="2" charset="0"/>
              </a:rPr>
              <a:t>Carbon Monoxide Poisoning: Everything You Need to Know</a:t>
            </a:r>
          </a:p>
        </p:txBody>
      </p:sp>
      <p:sp>
        <p:nvSpPr>
          <p:cNvPr id="2" name="Rectangle 1">
            <a:extLst>
              <a:ext uri="{FF2B5EF4-FFF2-40B4-BE49-F238E27FC236}">
                <a16:creationId xmlns:a16="http://schemas.microsoft.com/office/drawing/2014/main" id="{77369750-670E-937C-759A-047BF21DE7CF}"/>
              </a:ext>
            </a:extLst>
          </p:cNvPr>
          <p:cNvSpPr/>
          <p:nvPr/>
        </p:nvSpPr>
        <p:spPr>
          <a:xfrm>
            <a:off x="2566124" y="5298242"/>
            <a:ext cx="7149097" cy="57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nSpc>
                <a:spcPct val="200000"/>
              </a:lnSpc>
            </a:pPr>
            <a:r>
              <a:rPr lang="en-US" sz="1200" dirty="0">
                <a:solidFill>
                  <a:schemeClr val="tx1"/>
                </a:solidFill>
                <a:effectLst/>
                <a:latin typeface="Times New Roman" panose="02020603050405020304" pitchFamily="18" charset="0"/>
                <a:ea typeface="Times New Roman" panose="02020603050405020304" pitchFamily="18" charset="0"/>
              </a:rPr>
              <a:t>Medical Centric. (2022, May 7). </a:t>
            </a:r>
            <a:r>
              <a:rPr lang="en-US" sz="1200" i="1" dirty="0">
                <a:solidFill>
                  <a:schemeClr val="tx1"/>
                </a:solidFill>
                <a:effectLst/>
                <a:latin typeface="Times New Roman" panose="02020603050405020304" pitchFamily="18" charset="0"/>
                <a:ea typeface="Times New Roman" panose="02020603050405020304" pitchFamily="18" charset="0"/>
              </a:rPr>
              <a:t>Carbon Monoxide Poisoning: Everything You Need to Know </a:t>
            </a:r>
            <a:r>
              <a:rPr lang="en-US" sz="1200" dirty="0">
                <a:solidFill>
                  <a:schemeClr val="tx1"/>
                </a:solidFill>
                <a:effectLst/>
                <a:latin typeface="Times New Roman" panose="02020603050405020304" pitchFamily="18" charset="0"/>
                <a:ea typeface="Times New Roman" panose="02020603050405020304" pitchFamily="18" charset="0"/>
              </a:rPr>
              <a:t>[Video]. YouTube. </a:t>
            </a:r>
            <a:r>
              <a:rPr lang="en-US" sz="1200" u="sng" dirty="0">
                <a:solidFill>
                  <a:schemeClr val="tx1"/>
                </a:solidFill>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https://www.youtube.com/watch?v=PqiAtelp-Qc</a:t>
            </a:r>
            <a:endParaRPr lang="en-CA" sz="1200" dirty="0">
              <a:solidFill>
                <a:schemeClr val="tx1"/>
              </a:solidFill>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2476ADF4-9C93-35E5-089C-A188CBA303AE}"/>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BA700B9F-2D23-6A48-EB7F-AB33E290FD7A}"/>
              </a:ext>
            </a:extLst>
          </p:cNvPr>
          <p:cNvPicPr>
            <a:picLocks noChangeAspect="1"/>
          </p:cNvPicPr>
          <p:nvPr/>
        </p:nvPicPr>
        <p:blipFill>
          <a:blip r:embed="rId8"/>
          <a:stretch>
            <a:fillRect/>
          </a:stretch>
        </p:blipFill>
        <p:spPr>
          <a:xfrm>
            <a:off x="249725" y="4957115"/>
            <a:ext cx="827063" cy="778696"/>
          </a:xfrm>
          <a:prstGeom prst="rect">
            <a:avLst/>
          </a:prstGeom>
        </p:spPr>
      </p:pic>
      <p:sp>
        <p:nvSpPr>
          <p:cNvPr id="10" name="Rectangle 9">
            <a:hlinkClick r:id="rId6"/>
            <a:extLst>
              <a:ext uri="{FF2B5EF4-FFF2-40B4-BE49-F238E27FC236}">
                <a16:creationId xmlns:a16="http://schemas.microsoft.com/office/drawing/2014/main" id="{66A56308-EDC5-5FCA-8384-4DD1197A4C25}"/>
              </a:ext>
            </a:extLst>
          </p:cNvPr>
          <p:cNvSpPr/>
          <p:nvPr/>
        </p:nvSpPr>
        <p:spPr>
          <a:xfrm>
            <a:off x="2271251" y="1126450"/>
            <a:ext cx="7285703" cy="40730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37844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3965965" y="90007"/>
            <a:ext cx="3279334" cy="958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In a Fire</a:t>
            </a:r>
          </a:p>
        </p:txBody>
      </p:sp>
      <p:sp>
        <p:nvSpPr>
          <p:cNvPr id="21" name="Rectangle 20">
            <a:extLst>
              <a:ext uri="{FF2B5EF4-FFF2-40B4-BE49-F238E27FC236}">
                <a16:creationId xmlns:a16="http://schemas.microsoft.com/office/drawing/2014/main" id="{1BD5658F-E6EF-D12E-1634-46F252F6BB9E}"/>
              </a:ext>
            </a:extLst>
          </p:cNvPr>
          <p:cNvSpPr/>
          <p:nvPr/>
        </p:nvSpPr>
        <p:spPr>
          <a:xfrm>
            <a:off x="371474" y="4165669"/>
            <a:ext cx="83210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4. Go to your family meeting place. </a:t>
            </a:r>
          </a:p>
        </p:txBody>
      </p:sp>
      <p:sp>
        <p:nvSpPr>
          <p:cNvPr id="23" name="Rectangle 22">
            <a:extLst>
              <a:ext uri="{FF2B5EF4-FFF2-40B4-BE49-F238E27FC236}">
                <a16:creationId xmlns:a16="http://schemas.microsoft.com/office/drawing/2014/main" id="{85DEE3E2-1D78-03AC-D158-BB6CAD9AB652}"/>
              </a:ext>
            </a:extLst>
          </p:cNvPr>
          <p:cNvSpPr/>
          <p:nvPr/>
        </p:nvSpPr>
        <p:spPr>
          <a:xfrm>
            <a:off x="651423" y="1918679"/>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2. </a:t>
            </a:r>
            <a:r>
              <a:rPr lang="en-CA" sz="4000" dirty="0">
                <a:solidFill>
                  <a:schemeClr val="tx1"/>
                </a:solidFill>
              </a:rPr>
              <a:t>If the door is closed-use the back of your hand to check to make sure it is not hot.</a:t>
            </a:r>
          </a:p>
        </p:txBody>
      </p:sp>
      <p:sp>
        <p:nvSpPr>
          <p:cNvPr id="4" name="Rectangle 3">
            <a:extLst>
              <a:ext uri="{FF2B5EF4-FFF2-40B4-BE49-F238E27FC236}">
                <a16:creationId xmlns:a16="http://schemas.microsoft.com/office/drawing/2014/main" id="{E9609822-CDE0-1D31-2521-FA10250D87B1}"/>
              </a:ext>
            </a:extLst>
          </p:cNvPr>
          <p:cNvSpPr/>
          <p:nvPr/>
        </p:nvSpPr>
        <p:spPr>
          <a:xfrm>
            <a:off x="235244" y="704924"/>
            <a:ext cx="879284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1. Get low and go to the nearest exit.</a:t>
            </a:r>
          </a:p>
        </p:txBody>
      </p:sp>
      <p:sp>
        <p:nvSpPr>
          <p:cNvPr id="6" name="Rectangle 5">
            <a:extLst>
              <a:ext uri="{FF2B5EF4-FFF2-40B4-BE49-F238E27FC236}">
                <a16:creationId xmlns:a16="http://schemas.microsoft.com/office/drawing/2014/main" id="{5F6B39A2-6993-0853-DCD0-0E864AA1C0F0}"/>
              </a:ext>
            </a:extLst>
          </p:cNvPr>
          <p:cNvSpPr/>
          <p:nvPr/>
        </p:nvSpPr>
        <p:spPr>
          <a:xfrm>
            <a:off x="651423" y="3178820"/>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3. </a:t>
            </a:r>
            <a:r>
              <a:rPr lang="en-CA" sz="4000" dirty="0">
                <a:solidFill>
                  <a:schemeClr val="tx1"/>
                </a:solidFill>
              </a:rPr>
              <a:t>If the door is cool, open it slowly to see if there is smoke or fire along your escape route. </a:t>
            </a:r>
          </a:p>
        </p:txBody>
      </p:sp>
      <p:sp>
        <p:nvSpPr>
          <p:cNvPr id="7" name="Rectangle 6">
            <a:extLst>
              <a:ext uri="{FF2B5EF4-FFF2-40B4-BE49-F238E27FC236}">
                <a16:creationId xmlns:a16="http://schemas.microsoft.com/office/drawing/2014/main" id="{09FFA3B3-793F-2883-07CB-5BAE5EE72DA9}"/>
              </a:ext>
            </a:extLst>
          </p:cNvPr>
          <p:cNvSpPr/>
          <p:nvPr/>
        </p:nvSpPr>
        <p:spPr>
          <a:xfrm>
            <a:off x="11235603" y="4913219"/>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B0F1A603-7E9B-39A2-26A1-6C47088A2B24}"/>
              </a:ext>
            </a:extLst>
          </p:cNvPr>
          <p:cNvPicPr>
            <a:picLocks noChangeAspect="1"/>
          </p:cNvPicPr>
          <p:nvPr/>
        </p:nvPicPr>
        <p:blipFill>
          <a:blip r:embed="rId7"/>
          <a:stretch>
            <a:fillRect/>
          </a:stretch>
        </p:blipFill>
        <p:spPr>
          <a:xfrm>
            <a:off x="278589" y="5039403"/>
            <a:ext cx="745667" cy="702060"/>
          </a:xfrm>
          <a:prstGeom prst="rect">
            <a:avLst/>
          </a:prstGeom>
        </p:spPr>
      </p:pic>
    </p:spTree>
    <p:extLst>
      <p:ext uri="{BB962C8B-B14F-4D97-AF65-F5344CB8AC3E}">
        <p14:creationId xmlns:p14="http://schemas.microsoft.com/office/powerpoint/2010/main" val="247322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680158" y="472301"/>
            <a:ext cx="665780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400" b="1" i="0" u="none" strike="noStrike" kern="1200" cap="none" spc="0" normalizeH="0" baseline="0" noProof="0" dirty="0">
                <a:ln>
                  <a:noFill/>
                </a:ln>
                <a:solidFill>
                  <a:srgbClr val="044E77"/>
                </a:solidFill>
                <a:effectLst/>
                <a:uLnTx/>
                <a:uFillTx/>
                <a:latin typeface="Comic Sans MS" panose="030F0702030302020204" pitchFamily="66" charset="0"/>
                <a:ea typeface="+mn-ea"/>
                <a:cs typeface="+mn-cs"/>
              </a:rPr>
              <a:t>If Your Clothing Catches Fire!</a:t>
            </a:r>
            <a:endParaRPr kumimoji="0" lang="en-US" sz="3400" b="0" i="0" u="none" strike="noStrike" kern="1200" cap="none" spc="0" normalizeH="0" baseline="0" noProof="0" dirty="0">
              <a:ln>
                <a:noFill/>
              </a:ln>
              <a:solidFill>
                <a:srgbClr val="044E77"/>
              </a:solidFill>
              <a:effectLst/>
              <a:uLnTx/>
              <a:uFillTx/>
              <a:latin typeface="Helvetica 65 Medium" panose="020B0500000000000000"/>
              <a:ea typeface="+mn-ea"/>
              <a:cs typeface="+mn-cs"/>
            </a:endParaRPr>
          </a:p>
        </p:txBody>
      </p:sp>
      <p:sp>
        <p:nvSpPr>
          <p:cNvPr id="8" name="Rectangle 7">
            <a:extLst>
              <a:ext uri="{FF2B5EF4-FFF2-40B4-BE49-F238E27FC236}">
                <a16:creationId xmlns:a16="http://schemas.microsoft.com/office/drawing/2014/main" id="{9CD5BB62-186A-47CF-FD19-C3F7AF441B75}"/>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Diagram&#10;&#10;Description automatically generated">
            <a:extLst>
              <a:ext uri="{FF2B5EF4-FFF2-40B4-BE49-F238E27FC236}">
                <a16:creationId xmlns:a16="http://schemas.microsoft.com/office/drawing/2014/main" id="{468057B1-A2E4-0113-9E3B-DE6D533033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2039" y="2238328"/>
            <a:ext cx="2754042" cy="2853757"/>
          </a:xfrm>
          <a:prstGeom prst="rect">
            <a:avLst/>
          </a:prstGeom>
        </p:spPr>
      </p:pic>
      <p:pic>
        <p:nvPicPr>
          <p:cNvPr id="16" name="Picture 15" descr="Icon&#10;&#10;Description automatically generated">
            <a:extLst>
              <a:ext uri="{FF2B5EF4-FFF2-40B4-BE49-F238E27FC236}">
                <a16:creationId xmlns:a16="http://schemas.microsoft.com/office/drawing/2014/main" id="{7BA9B4D8-EEAD-E95A-52A7-8AC2EDCEBA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0117" y="1400200"/>
            <a:ext cx="3207809" cy="3207809"/>
          </a:xfrm>
          <a:prstGeom prst="rect">
            <a:avLst/>
          </a:prstGeom>
        </p:spPr>
      </p:pic>
      <p:pic>
        <p:nvPicPr>
          <p:cNvPr id="18" name="Picture 17" descr="Icon&#10;&#10;Description automatically generated">
            <a:extLst>
              <a:ext uri="{FF2B5EF4-FFF2-40B4-BE49-F238E27FC236}">
                <a16:creationId xmlns:a16="http://schemas.microsoft.com/office/drawing/2014/main" id="{C0028945-44BA-9E7E-043E-5EC02457A8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60194" y="1087854"/>
            <a:ext cx="3679375" cy="3679375"/>
          </a:xfrm>
          <a:prstGeom prst="rect">
            <a:avLst/>
          </a:prstGeom>
        </p:spPr>
      </p:pic>
      <p:pic>
        <p:nvPicPr>
          <p:cNvPr id="2" name="Picture 1">
            <a:extLst>
              <a:ext uri="{FF2B5EF4-FFF2-40B4-BE49-F238E27FC236}">
                <a16:creationId xmlns:a16="http://schemas.microsoft.com/office/drawing/2014/main" id="{C6835F5E-E333-A200-BAE5-58056B110F8F}"/>
              </a:ext>
            </a:extLst>
          </p:cNvPr>
          <p:cNvPicPr>
            <a:picLocks noChangeAspect="1"/>
          </p:cNvPicPr>
          <p:nvPr/>
        </p:nvPicPr>
        <p:blipFill>
          <a:blip r:embed="rId10"/>
          <a:stretch>
            <a:fillRect/>
          </a:stretch>
        </p:blipFill>
        <p:spPr>
          <a:xfrm>
            <a:off x="278589" y="5039403"/>
            <a:ext cx="745667" cy="702060"/>
          </a:xfrm>
          <a:prstGeom prst="rect">
            <a:avLst/>
          </a:prstGeom>
        </p:spPr>
      </p:pic>
    </p:spTree>
    <p:extLst>
      <p:ext uri="{BB962C8B-B14F-4D97-AF65-F5344CB8AC3E}">
        <p14:creationId xmlns:p14="http://schemas.microsoft.com/office/powerpoint/2010/main" val="337302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3105363" y="45457"/>
            <a:ext cx="5573820" cy="958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tx1"/>
                </a:solidFill>
              </a:rPr>
              <a:t>Fire Statistics</a:t>
            </a:r>
          </a:p>
        </p:txBody>
      </p:sp>
      <p:sp>
        <p:nvSpPr>
          <p:cNvPr id="21" name="Rectangle 20">
            <a:extLst>
              <a:ext uri="{FF2B5EF4-FFF2-40B4-BE49-F238E27FC236}">
                <a16:creationId xmlns:a16="http://schemas.microsoft.com/office/drawing/2014/main" id="{1BD5658F-E6EF-D12E-1634-46F252F6BB9E}"/>
              </a:ext>
            </a:extLst>
          </p:cNvPr>
          <p:cNvSpPr/>
          <p:nvPr/>
        </p:nvSpPr>
        <p:spPr>
          <a:xfrm>
            <a:off x="781215" y="4389979"/>
            <a:ext cx="1116909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4. At least 1 in 5 residential fire related deaths were 	caused by cigarettes or other smoking materials.</a:t>
            </a:r>
          </a:p>
        </p:txBody>
      </p:sp>
      <p:sp>
        <p:nvSpPr>
          <p:cNvPr id="23" name="Rectangle 22">
            <a:extLst>
              <a:ext uri="{FF2B5EF4-FFF2-40B4-BE49-F238E27FC236}">
                <a16:creationId xmlns:a16="http://schemas.microsoft.com/office/drawing/2014/main" id="{85DEE3E2-1D78-03AC-D158-BB6CAD9AB652}"/>
              </a:ext>
            </a:extLst>
          </p:cNvPr>
          <p:cNvSpPr/>
          <p:nvPr/>
        </p:nvSpPr>
        <p:spPr>
          <a:xfrm>
            <a:off x="781217" y="1981263"/>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2. More home fires occur in January to March than other       	months of the year.</a:t>
            </a:r>
          </a:p>
        </p:txBody>
      </p:sp>
      <p:sp>
        <p:nvSpPr>
          <p:cNvPr id="4" name="Rectangle 3">
            <a:extLst>
              <a:ext uri="{FF2B5EF4-FFF2-40B4-BE49-F238E27FC236}">
                <a16:creationId xmlns:a16="http://schemas.microsoft.com/office/drawing/2014/main" id="{E9609822-CDE0-1D31-2521-FA10250D87B1}"/>
              </a:ext>
            </a:extLst>
          </p:cNvPr>
          <p:cNvSpPr/>
          <p:nvPr/>
        </p:nvSpPr>
        <p:spPr>
          <a:xfrm>
            <a:off x="759290" y="787582"/>
            <a:ext cx="11525878"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1. There are approximately 220 fire-related deaths in</a:t>
            </a:r>
          </a:p>
          <a:p>
            <a:r>
              <a:rPr lang="en-CA" sz="3600" dirty="0">
                <a:solidFill>
                  <a:schemeClr val="tx1"/>
                </a:solidFill>
              </a:rPr>
              <a:t>        	Canada each year.</a:t>
            </a:r>
          </a:p>
        </p:txBody>
      </p:sp>
      <p:sp>
        <p:nvSpPr>
          <p:cNvPr id="6" name="Rectangle 5">
            <a:extLst>
              <a:ext uri="{FF2B5EF4-FFF2-40B4-BE49-F238E27FC236}">
                <a16:creationId xmlns:a16="http://schemas.microsoft.com/office/drawing/2014/main" id="{5F6B39A2-6993-0853-DCD0-0E864AA1C0F0}"/>
              </a:ext>
            </a:extLst>
          </p:cNvPr>
          <p:cNvSpPr/>
          <p:nvPr/>
        </p:nvSpPr>
        <p:spPr>
          <a:xfrm>
            <a:off x="781216" y="3189632"/>
            <a:ext cx="1088915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a:solidFill>
                  <a:schemeClr val="tx1"/>
                </a:solidFill>
              </a:rPr>
              <a:t>3. At least 1 in 7 fire related deaths occurred in 	residences without working smoke alarms. </a:t>
            </a:r>
          </a:p>
        </p:txBody>
      </p:sp>
      <p:sp>
        <p:nvSpPr>
          <p:cNvPr id="7" name="Rectangle 6">
            <a:extLst>
              <a:ext uri="{FF2B5EF4-FFF2-40B4-BE49-F238E27FC236}">
                <a16:creationId xmlns:a16="http://schemas.microsoft.com/office/drawing/2014/main" id="{09FFA3B3-793F-2883-07CB-5BAE5EE72DA9}"/>
              </a:ext>
            </a:extLst>
          </p:cNvPr>
          <p:cNvSpPr/>
          <p:nvPr/>
        </p:nvSpPr>
        <p:spPr>
          <a:xfrm>
            <a:off x="11235603" y="4913219"/>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298B72AA-353B-837E-D67D-62299834EDB8}"/>
              </a:ext>
            </a:extLst>
          </p:cNvPr>
          <p:cNvSpPr txBox="1"/>
          <p:nvPr/>
        </p:nvSpPr>
        <p:spPr>
          <a:xfrm>
            <a:off x="1933525" y="5539904"/>
            <a:ext cx="8614145" cy="369332"/>
          </a:xfrm>
          <a:prstGeom prst="rect">
            <a:avLst/>
          </a:prstGeom>
          <a:noFill/>
        </p:spPr>
        <p:txBody>
          <a:bodyPr wrap="square" rtlCol="0">
            <a:spAutoFit/>
          </a:bodyPr>
          <a:lstStyle/>
          <a:p>
            <a:r>
              <a:rPr lang="en-CA" dirty="0"/>
              <a:t>https://www150.statcan.gc.ca/n1/daily-quotidien/220616/dq220616b-eng.htm</a:t>
            </a:r>
          </a:p>
        </p:txBody>
      </p:sp>
      <p:pic>
        <p:nvPicPr>
          <p:cNvPr id="10" name="Picture 9">
            <a:extLst>
              <a:ext uri="{FF2B5EF4-FFF2-40B4-BE49-F238E27FC236}">
                <a16:creationId xmlns:a16="http://schemas.microsoft.com/office/drawing/2014/main" id="{7351C448-35CC-2A6A-F3ED-23AAF84A73B3}"/>
              </a:ext>
            </a:extLst>
          </p:cNvPr>
          <p:cNvPicPr>
            <a:picLocks noChangeAspect="1"/>
          </p:cNvPicPr>
          <p:nvPr/>
        </p:nvPicPr>
        <p:blipFill>
          <a:blip r:embed="rId7"/>
          <a:stretch>
            <a:fillRect/>
          </a:stretch>
        </p:blipFill>
        <p:spPr>
          <a:xfrm>
            <a:off x="278589" y="5039403"/>
            <a:ext cx="745667" cy="702060"/>
          </a:xfrm>
          <a:prstGeom prst="rect">
            <a:avLst/>
          </a:prstGeom>
        </p:spPr>
      </p:pic>
    </p:spTree>
    <p:extLst>
      <p:ext uri="{BB962C8B-B14F-4D97-AF65-F5344CB8AC3E}">
        <p14:creationId xmlns:p14="http://schemas.microsoft.com/office/powerpoint/2010/main" val="318071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3" grpId="0"/>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1383526" y="368865"/>
            <a:ext cx="991330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Every Second Counts in a H</a:t>
            </a:r>
            <a:r>
              <a:rPr kumimoji="0" lang="en-CA"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ome Fire</a:t>
            </a:r>
            <a:endPar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60EDBA18-5227-AE31-56B6-28CDB18FE23F}"/>
              </a:ext>
            </a:extLst>
          </p:cNvPr>
          <p:cNvSpPr txBox="1"/>
          <p:nvPr/>
        </p:nvSpPr>
        <p:spPr>
          <a:xfrm>
            <a:off x="2508220" y="5423187"/>
            <a:ext cx="8285097" cy="461665"/>
          </a:xfrm>
          <a:prstGeom prst="rect">
            <a:avLst/>
          </a:prstGeom>
          <a:noFill/>
        </p:spPr>
        <p:txBody>
          <a:bodyPr wrap="square" rtlCol="0">
            <a:spAutoFit/>
          </a:bodyPr>
          <a:lstStyle/>
          <a:p>
            <a:pPr indent="-457200"/>
            <a:r>
              <a:rPr lang="en-CA" sz="1200" dirty="0">
                <a:solidFill>
                  <a:srgbClr val="000000"/>
                </a:solidFill>
                <a:effectLst/>
                <a:latin typeface="Times New Roman" panose="02020603050405020304" pitchFamily="18" charset="0"/>
                <a:ea typeface="Times New Roman" panose="02020603050405020304" pitchFamily="18" charset="0"/>
              </a:rPr>
              <a:t>National Fire Protection Association. (2020, March 17). </a:t>
            </a:r>
            <a:r>
              <a:rPr lang="en-CA" sz="1200" i="1" dirty="0">
                <a:solidFill>
                  <a:srgbClr val="000000"/>
                </a:solidFill>
                <a:effectLst/>
                <a:latin typeface="Times New Roman" panose="02020603050405020304" pitchFamily="18" charset="0"/>
                <a:ea typeface="Times New Roman" panose="02020603050405020304" pitchFamily="18" charset="0"/>
              </a:rPr>
              <a:t>Every Second Counts in a Home Fire – Practice Your Escape Plan </a:t>
            </a:r>
            <a:r>
              <a:rPr lang="en-CA" sz="1200" dirty="0">
                <a:solidFill>
                  <a:srgbClr val="000000"/>
                </a:solidFill>
                <a:effectLst/>
                <a:latin typeface="Times New Roman" panose="02020603050405020304" pitchFamily="18" charset="0"/>
                <a:ea typeface="Times New Roman" panose="02020603050405020304" pitchFamily="18" charset="0"/>
              </a:rPr>
              <a:t>[Video]. YouTube. </a:t>
            </a:r>
            <a:r>
              <a:rPr lang="en-CA" sz="1200" u="sng" dirty="0">
                <a:solidFill>
                  <a:srgbClr val="0563C1"/>
                </a:solidFill>
                <a:effectLst/>
                <a:latin typeface="Times New Roman" panose="02020603050405020304" pitchFamily="18" charset="0"/>
                <a:ea typeface="Times New Roman" panose="02020603050405020304" pitchFamily="18" charset="0"/>
                <a:hlinkClick r:id="rId6"/>
              </a:rPr>
              <a:t>https://www.youtube.com/watch?v=Vc-AkbpdSYk</a:t>
            </a:r>
            <a:endParaRPr lang="en-CA" sz="1200" dirty="0">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C5D62CE6-4C00-89EC-9142-9FBBEAD907FC}"/>
              </a:ext>
            </a:extLst>
          </p:cNvPr>
          <p:cNvSpPr/>
          <p:nvPr/>
        </p:nvSpPr>
        <p:spPr>
          <a:xfrm>
            <a:off x="11122797" y="4855645"/>
            <a:ext cx="827063" cy="9544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1D29E11C-7B4F-E7A7-8B48-3F6FC1810854}"/>
              </a:ext>
            </a:extLst>
          </p:cNvPr>
          <p:cNvPicPr>
            <a:picLocks noChangeAspect="1"/>
          </p:cNvPicPr>
          <p:nvPr/>
        </p:nvPicPr>
        <p:blipFill>
          <a:blip r:embed="rId8"/>
          <a:stretch>
            <a:fillRect/>
          </a:stretch>
        </p:blipFill>
        <p:spPr>
          <a:xfrm>
            <a:off x="278589" y="5039403"/>
            <a:ext cx="745667" cy="702060"/>
          </a:xfrm>
          <a:prstGeom prst="rect">
            <a:avLst/>
          </a:prstGeom>
        </p:spPr>
      </p:pic>
      <p:sp>
        <p:nvSpPr>
          <p:cNvPr id="10" name="Rectangle 9">
            <a:hlinkClick r:id="rId6"/>
            <a:extLst>
              <a:ext uri="{FF2B5EF4-FFF2-40B4-BE49-F238E27FC236}">
                <a16:creationId xmlns:a16="http://schemas.microsoft.com/office/drawing/2014/main" id="{3D3E5CD7-0C55-1BD5-684C-7AF5F72CC608}"/>
              </a:ext>
            </a:extLst>
          </p:cNvPr>
          <p:cNvSpPr/>
          <p:nvPr/>
        </p:nvSpPr>
        <p:spPr>
          <a:xfrm>
            <a:off x="2638697" y="1138306"/>
            <a:ext cx="7145383" cy="4145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710665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4" name="TextBox 3"/>
          <p:cNvSpPr txBox="1"/>
          <p:nvPr/>
        </p:nvSpPr>
        <p:spPr>
          <a:xfrm>
            <a:off x="2563661" y="141824"/>
            <a:ext cx="7094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Making a Fire Escape Plan</a:t>
            </a:r>
            <a:endPar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7" name="Rectangle 6">
            <a:extLst>
              <a:ext uri="{FF2B5EF4-FFF2-40B4-BE49-F238E27FC236}">
                <a16:creationId xmlns:a16="http://schemas.microsoft.com/office/drawing/2014/main" id="{C0FF528E-51A1-0692-A99E-C3B109AD061D}"/>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6B7EA9AB-83A3-DD31-87B7-34AD208D906C}"/>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8C30F5B9-D3DA-A62F-F0C5-3BDED5318079}"/>
              </a:ext>
            </a:extLst>
          </p:cNvPr>
          <p:cNvSpPr>
            <a:spLocks noChangeArrowheads="1"/>
          </p:cNvSpPr>
          <p:nvPr/>
        </p:nvSpPr>
        <p:spPr bwMode="auto">
          <a:xfrm>
            <a:off x="152400" y="-322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FA7BA929-AB56-725D-FDC0-8542E75A8680}"/>
              </a:ext>
            </a:extLst>
          </p:cNvPr>
          <p:cNvSpPr txBox="1"/>
          <p:nvPr/>
        </p:nvSpPr>
        <p:spPr>
          <a:xfrm>
            <a:off x="2978975" y="5375245"/>
            <a:ext cx="6263640" cy="461665"/>
          </a:xfrm>
          <a:prstGeom prst="rect">
            <a:avLst/>
          </a:prstGeom>
          <a:noFill/>
        </p:spPr>
        <p:txBody>
          <a:bodyPr wrap="square">
            <a:spAutoFit/>
          </a:bodyPr>
          <a:lstStyle/>
          <a:p>
            <a:r>
              <a:rPr lang="en-US" sz="1200" dirty="0" err="1">
                <a:latin typeface="Times New Roman" panose="02020603050405020304" pitchFamily="18" charset="0"/>
                <a:cs typeface="Times New Roman" panose="02020603050405020304" pitchFamily="18" charset="0"/>
              </a:rPr>
              <a:t>commerceohio</a:t>
            </a:r>
            <a:r>
              <a:rPr lang="en-US" sz="1200" dirty="0">
                <a:latin typeface="Times New Roman" panose="02020603050405020304" pitchFamily="18" charset="0"/>
                <a:cs typeface="Times New Roman" panose="02020603050405020304" pitchFamily="18" charset="0"/>
              </a:rPr>
              <a:t>. (2021, October 1). Making a Fire Escape Plan [Video]. YouTube. https://www.youtube.com/watch?v=7qDX3PvmLyE&amp;t=6s</a:t>
            </a:r>
            <a:endParaRPr lang="en-CA" sz="12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C1F72869-D465-EBFC-5BA0-F4EA5CF305A8}"/>
              </a:ext>
            </a:extLst>
          </p:cNvPr>
          <p:cNvPicPr>
            <a:picLocks noChangeAspect="1"/>
          </p:cNvPicPr>
          <p:nvPr/>
        </p:nvPicPr>
        <p:blipFill>
          <a:blip r:embed="rId7"/>
          <a:stretch>
            <a:fillRect/>
          </a:stretch>
        </p:blipFill>
        <p:spPr>
          <a:xfrm>
            <a:off x="278589" y="5039403"/>
            <a:ext cx="745667" cy="702060"/>
          </a:xfrm>
          <a:prstGeom prst="rect">
            <a:avLst/>
          </a:prstGeom>
        </p:spPr>
      </p:pic>
      <p:sp>
        <p:nvSpPr>
          <p:cNvPr id="13" name="Rectangle 12">
            <a:hlinkClick r:id="rId8"/>
            <a:extLst>
              <a:ext uri="{FF2B5EF4-FFF2-40B4-BE49-F238E27FC236}">
                <a16:creationId xmlns:a16="http://schemas.microsoft.com/office/drawing/2014/main" id="{EEB1F732-950F-3374-E71C-A5E077214888}"/>
              </a:ext>
            </a:extLst>
          </p:cNvPr>
          <p:cNvSpPr/>
          <p:nvPr/>
        </p:nvSpPr>
        <p:spPr>
          <a:xfrm>
            <a:off x="2538103" y="1134266"/>
            <a:ext cx="7145383" cy="4145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529615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7" name="Picture 6">
            <a:extLst>
              <a:ext uri="{FF2B5EF4-FFF2-40B4-BE49-F238E27FC236}">
                <a16:creationId xmlns:a16="http://schemas.microsoft.com/office/drawing/2014/main" id="{55CB1F8C-70A5-35DF-CD1A-AC8AAFA54E4B}"/>
              </a:ext>
            </a:extLst>
          </p:cNvPr>
          <p:cNvPicPr>
            <a:picLocks noChangeAspect="1"/>
          </p:cNvPicPr>
          <p:nvPr/>
        </p:nvPicPr>
        <p:blipFill>
          <a:blip r:embed="rId6"/>
          <a:stretch>
            <a:fillRect/>
          </a:stretch>
        </p:blipFill>
        <p:spPr>
          <a:xfrm>
            <a:off x="3506251" y="564540"/>
            <a:ext cx="7094022" cy="5079517"/>
          </a:xfrm>
          <a:prstGeom prst="rect">
            <a:avLst/>
          </a:prstGeom>
        </p:spPr>
      </p:pic>
      <p:pic>
        <p:nvPicPr>
          <p:cNvPr id="14" name="Picture 13">
            <a:extLst>
              <a:ext uri="{FF2B5EF4-FFF2-40B4-BE49-F238E27FC236}">
                <a16:creationId xmlns:a16="http://schemas.microsoft.com/office/drawing/2014/main" id="{25198990-B9F5-8B05-F8D5-ACB511568B8A}"/>
              </a:ext>
            </a:extLst>
          </p:cNvPr>
          <p:cNvPicPr>
            <a:picLocks noChangeAspect="1"/>
          </p:cNvPicPr>
          <p:nvPr/>
        </p:nvPicPr>
        <p:blipFill>
          <a:blip r:embed="rId7"/>
          <a:stretch>
            <a:fillRect/>
          </a:stretch>
        </p:blipFill>
        <p:spPr>
          <a:xfrm>
            <a:off x="371475" y="955406"/>
            <a:ext cx="3270278" cy="1474228"/>
          </a:xfrm>
          <a:prstGeom prst="rect">
            <a:avLst/>
          </a:prstGeom>
        </p:spPr>
      </p:pic>
      <p:sp>
        <p:nvSpPr>
          <p:cNvPr id="3" name="Oval 2">
            <a:extLst>
              <a:ext uri="{FF2B5EF4-FFF2-40B4-BE49-F238E27FC236}">
                <a16:creationId xmlns:a16="http://schemas.microsoft.com/office/drawing/2014/main" id="{C7CC26FE-BBD9-8BD1-B982-C65EED8FFEEA}"/>
              </a:ext>
            </a:extLst>
          </p:cNvPr>
          <p:cNvSpPr/>
          <p:nvPr/>
        </p:nvSpPr>
        <p:spPr>
          <a:xfrm>
            <a:off x="2006614" y="2595722"/>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F216C04E-394D-60AC-E4C4-6D39A11B0BED}"/>
              </a:ext>
            </a:extLst>
          </p:cNvPr>
          <p:cNvSpPr/>
          <p:nvPr/>
        </p:nvSpPr>
        <p:spPr>
          <a:xfrm>
            <a:off x="5335901" y="1317813"/>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2D16FC0E-6D11-5DD7-5A96-50251E31C967}"/>
              </a:ext>
            </a:extLst>
          </p:cNvPr>
          <p:cNvSpPr/>
          <p:nvPr/>
        </p:nvSpPr>
        <p:spPr>
          <a:xfrm>
            <a:off x="4295120" y="4402983"/>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083DEA3C-1502-00FE-A456-B70232DF98D3}"/>
              </a:ext>
            </a:extLst>
          </p:cNvPr>
          <p:cNvSpPr/>
          <p:nvPr/>
        </p:nvSpPr>
        <p:spPr>
          <a:xfrm>
            <a:off x="7793612" y="3561024"/>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5EDB7279-5E45-9DA8-A15F-BD30037BDC85}"/>
              </a:ext>
            </a:extLst>
          </p:cNvPr>
          <p:cNvSpPr/>
          <p:nvPr/>
        </p:nvSpPr>
        <p:spPr>
          <a:xfrm>
            <a:off x="8368254" y="2145608"/>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A7731BE8-8A54-10E4-62D9-336C8FA3A956}"/>
              </a:ext>
            </a:extLst>
          </p:cNvPr>
          <p:cNvSpPr/>
          <p:nvPr/>
        </p:nvSpPr>
        <p:spPr>
          <a:xfrm>
            <a:off x="6548612" y="1993557"/>
            <a:ext cx="455833" cy="2507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96E9AA98-EA00-C4ED-EFA8-D54DC738B5DA}"/>
              </a:ext>
            </a:extLst>
          </p:cNvPr>
          <p:cNvSpPr/>
          <p:nvPr/>
        </p:nvSpPr>
        <p:spPr>
          <a:xfrm>
            <a:off x="464015" y="2539391"/>
            <a:ext cx="2993295" cy="36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dirty="0">
                <a:solidFill>
                  <a:schemeClr val="tx1"/>
                </a:solidFill>
              </a:rPr>
              <a:t>Smoke Alarm </a:t>
            </a:r>
          </a:p>
        </p:txBody>
      </p:sp>
      <p:pic>
        <p:nvPicPr>
          <p:cNvPr id="22" name="Picture 21">
            <a:extLst>
              <a:ext uri="{FF2B5EF4-FFF2-40B4-BE49-F238E27FC236}">
                <a16:creationId xmlns:a16="http://schemas.microsoft.com/office/drawing/2014/main" id="{1D82C5A2-28D4-AA6A-E530-84B669AE4AC2}"/>
              </a:ext>
            </a:extLst>
          </p:cNvPr>
          <p:cNvPicPr>
            <a:picLocks noChangeAspect="1"/>
          </p:cNvPicPr>
          <p:nvPr/>
        </p:nvPicPr>
        <p:blipFill>
          <a:blip r:embed="rId8"/>
          <a:stretch>
            <a:fillRect/>
          </a:stretch>
        </p:blipFill>
        <p:spPr>
          <a:xfrm>
            <a:off x="10291087" y="3429000"/>
            <a:ext cx="989733" cy="2417233"/>
          </a:xfrm>
          <a:prstGeom prst="rect">
            <a:avLst/>
          </a:prstGeom>
        </p:spPr>
      </p:pic>
      <p:sp>
        <p:nvSpPr>
          <p:cNvPr id="13" name="Rectangle 12">
            <a:extLst>
              <a:ext uri="{FF2B5EF4-FFF2-40B4-BE49-F238E27FC236}">
                <a16:creationId xmlns:a16="http://schemas.microsoft.com/office/drawing/2014/main" id="{53D28B07-AE1C-87F7-A5E5-1B45F6FCD718}"/>
              </a:ext>
            </a:extLst>
          </p:cNvPr>
          <p:cNvSpPr/>
          <p:nvPr/>
        </p:nvSpPr>
        <p:spPr>
          <a:xfrm>
            <a:off x="11443063" y="4937760"/>
            <a:ext cx="647143" cy="863684"/>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 name="Picture 1">
            <a:extLst>
              <a:ext uri="{FF2B5EF4-FFF2-40B4-BE49-F238E27FC236}">
                <a16:creationId xmlns:a16="http://schemas.microsoft.com/office/drawing/2014/main" id="{4C2AC2A0-B3A3-B046-25FC-9A315CB23F34}"/>
              </a:ext>
            </a:extLst>
          </p:cNvPr>
          <p:cNvPicPr>
            <a:picLocks noChangeAspect="1"/>
          </p:cNvPicPr>
          <p:nvPr/>
        </p:nvPicPr>
        <p:blipFill>
          <a:blip r:embed="rId10"/>
          <a:stretch>
            <a:fillRect/>
          </a:stretch>
        </p:blipFill>
        <p:spPr>
          <a:xfrm>
            <a:off x="278589" y="5039403"/>
            <a:ext cx="745667" cy="702060"/>
          </a:xfrm>
          <a:prstGeom prst="rect">
            <a:avLst/>
          </a:prstGeom>
        </p:spPr>
      </p:pic>
    </p:spTree>
    <p:extLst>
      <p:ext uri="{BB962C8B-B14F-4D97-AF65-F5344CB8AC3E}">
        <p14:creationId xmlns:p14="http://schemas.microsoft.com/office/powerpoint/2010/main" val="1743017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3" name="Rectangle 2">
            <a:extLst>
              <a:ext uri="{FF2B5EF4-FFF2-40B4-BE49-F238E27FC236}">
                <a16:creationId xmlns:a16="http://schemas.microsoft.com/office/drawing/2014/main" id="{343A6C01-7132-C3A4-C98F-D1C0B8F5AB10}"/>
              </a:ext>
            </a:extLst>
          </p:cNvPr>
          <p:cNvSpPr/>
          <p:nvPr/>
        </p:nvSpPr>
        <p:spPr>
          <a:xfrm>
            <a:off x="1517560" y="0"/>
            <a:ext cx="873678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chemeClr val="tx1"/>
                </a:solidFill>
              </a:rPr>
              <a:t>Creating a Fire Escape Plan</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3C1E5816-8B5B-8E4C-9E1F-F304BCCE4C07}"/>
              </a:ext>
            </a:extLst>
          </p:cNvPr>
          <p:cNvPicPr>
            <a:picLocks noChangeAspect="1"/>
          </p:cNvPicPr>
          <p:nvPr/>
        </p:nvPicPr>
        <p:blipFill>
          <a:blip r:embed="rId7"/>
          <a:stretch>
            <a:fillRect/>
          </a:stretch>
        </p:blipFill>
        <p:spPr>
          <a:xfrm>
            <a:off x="242140" y="5022330"/>
            <a:ext cx="758251" cy="713909"/>
          </a:xfrm>
          <a:prstGeom prst="rect">
            <a:avLst/>
          </a:prstGeom>
        </p:spPr>
      </p:pic>
      <p:sp>
        <p:nvSpPr>
          <p:cNvPr id="10" name="TextBox 9">
            <a:extLst>
              <a:ext uri="{FF2B5EF4-FFF2-40B4-BE49-F238E27FC236}">
                <a16:creationId xmlns:a16="http://schemas.microsoft.com/office/drawing/2014/main" id="{2AF35114-4288-C1DD-B896-3DFEF59CD3B0}"/>
              </a:ext>
            </a:extLst>
          </p:cNvPr>
          <p:cNvSpPr txBox="1"/>
          <p:nvPr/>
        </p:nvSpPr>
        <p:spPr>
          <a:xfrm>
            <a:off x="1221377" y="1268471"/>
            <a:ext cx="10122406" cy="3693319"/>
          </a:xfrm>
          <a:prstGeom prst="rect">
            <a:avLst/>
          </a:prstGeom>
          <a:noFill/>
        </p:spPr>
        <p:txBody>
          <a:bodyPr wrap="square">
            <a:spAutoFit/>
          </a:bodyPr>
          <a:lstStyle/>
          <a:p>
            <a:pPr marL="342900" indent="-342900">
              <a:buFont typeface="+mj-lt"/>
              <a:buAutoNum type="arabicPeriod"/>
            </a:pPr>
            <a:r>
              <a:rPr lang="en-CA" sz="2600" dirty="0"/>
              <a:t>Draw a map of all the rooms in your house.</a:t>
            </a:r>
          </a:p>
          <a:p>
            <a:pPr marL="342900" indent="-342900">
              <a:buFont typeface="+mj-lt"/>
              <a:buAutoNum type="arabicPeriod"/>
            </a:pPr>
            <a:r>
              <a:rPr lang="en-CA" sz="2600" dirty="0"/>
              <a:t>Mark 2 exits from every room (usually a window and a door). You should have a Primary and secondary exit. The primary exit is the easiest one to use and the secondary exit is the back up plan.</a:t>
            </a:r>
          </a:p>
          <a:p>
            <a:pPr marL="342900" indent="-342900">
              <a:buFont typeface="+mj-lt"/>
              <a:buAutoNum type="arabicPeriod"/>
            </a:pPr>
            <a:r>
              <a:rPr lang="en-CA" sz="2600" dirty="0"/>
              <a:t>Draw the larger pieces of furniture that can help or hinder escape.</a:t>
            </a:r>
          </a:p>
          <a:p>
            <a:pPr marL="342900" indent="-342900">
              <a:buFont typeface="+mj-lt"/>
              <a:buAutoNum type="arabicPeriod"/>
            </a:pPr>
            <a:r>
              <a:rPr lang="en-CA" sz="2600" dirty="0"/>
              <a:t>Mark a path from each exit to the outside.</a:t>
            </a:r>
          </a:p>
          <a:p>
            <a:pPr marL="342900" indent="-342900">
              <a:buFont typeface="+mj-lt"/>
              <a:buAutoNum type="arabicPeriod"/>
            </a:pPr>
            <a:r>
              <a:rPr lang="en-CA" sz="2600" dirty="0"/>
              <a:t>Choose a meeting place in front of your home where everyone can meet</a:t>
            </a:r>
          </a:p>
          <a:p>
            <a:pPr marL="342900" indent="-342900">
              <a:buFont typeface="+mj-lt"/>
              <a:buAutoNum type="arabicPeriod"/>
            </a:pPr>
            <a:r>
              <a:rPr lang="en-CA" sz="2600" dirty="0"/>
              <a:t>Put the local emergency number on  your plan.</a:t>
            </a:r>
          </a:p>
        </p:txBody>
      </p:sp>
    </p:spTree>
    <p:extLst>
      <p:ext uri="{BB962C8B-B14F-4D97-AF65-F5344CB8AC3E}">
        <p14:creationId xmlns:p14="http://schemas.microsoft.com/office/powerpoint/2010/main" val="220507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8" name="Rectangle 7"/>
          <p:cNvSpPr/>
          <p:nvPr/>
        </p:nvSpPr>
        <p:spPr>
          <a:xfrm>
            <a:off x="371475" y="5381626"/>
            <a:ext cx="1543050" cy="352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2" name="Rectangle 1">
            <a:extLst>
              <a:ext uri="{FF2B5EF4-FFF2-40B4-BE49-F238E27FC236}">
                <a16:creationId xmlns:a16="http://schemas.microsoft.com/office/drawing/2014/main" id="{2C397131-02DA-F637-4DD0-72A2C248123F}"/>
              </a:ext>
            </a:extLst>
          </p:cNvPr>
          <p:cNvSpPr/>
          <p:nvPr/>
        </p:nvSpPr>
        <p:spPr>
          <a:xfrm>
            <a:off x="371475" y="1466233"/>
            <a:ext cx="3027713" cy="2839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500" dirty="0">
                <a:solidFill>
                  <a:srgbClr val="FF0000"/>
                </a:solidFill>
                <a:latin typeface="Helvetica" panose="020B0604020202020204" pitchFamily="34" charset="0"/>
                <a:cs typeface="Helvetica" panose="020B0604020202020204" pitchFamily="34" charset="0"/>
              </a:rPr>
              <a:t>911</a:t>
            </a:r>
          </a:p>
        </p:txBody>
      </p:sp>
      <p:sp>
        <p:nvSpPr>
          <p:cNvPr id="3" name="Rectangle 2">
            <a:extLst>
              <a:ext uri="{FF2B5EF4-FFF2-40B4-BE49-F238E27FC236}">
                <a16:creationId xmlns:a16="http://schemas.microsoft.com/office/drawing/2014/main" id="{343A6C01-7132-C3A4-C98F-D1C0B8F5AB10}"/>
              </a:ext>
            </a:extLst>
          </p:cNvPr>
          <p:cNvSpPr/>
          <p:nvPr/>
        </p:nvSpPr>
        <p:spPr>
          <a:xfrm>
            <a:off x="3725183" y="735477"/>
            <a:ext cx="7275443"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1. Type of Emergency</a:t>
            </a:r>
          </a:p>
        </p:txBody>
      </p:sp>
      <p:sp>
        <p:nvSpPr>
          <p:cNvPr id="19" name="Rectangle 18">
            <a:extLst>
              <a:ext uri="{FF2B5EF4-FFF2-40B4-BE49-F238E27FC236}">
                <a16:creationId xmlns:a16="http://schemas.microsoft.com/office/drawing/2014/main" id="{E5DC4225-F9F3-6CF8-4374-3DAF652A8A9C}"/>
              </a:ext>
            </a:extLst>
          </p:cNvPr>
          <p:cNvSpPr/>
          <p:nvPr/>
        </p:nvSpPr>
        <p:spPr>
          <a:xfrm>
            <a:off x="2879432" y="3364932"/>
            <a:ext cx="9424081"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3. Your Address or GPS Coordinates</a:t>
            </a:r>
          </a:p>
        </p:txBody>
      </p:sp>
      <p:sp>
        <p:nvSpPr>
          <p:cNvPr id="21" name="Rectangle 20">
            <a:extLst>
              <a:ext uri="{FF2B5EF4-FFF2-40B4-BE49-F238E27FC236}">
                <a16:creationId xmlns:a16="http://schemas.microsoft.com/office/drawing/2014/main" id="{1BD5658F-E6EF-D12E-1634-46F252F6BB9E}"/>
              </a:ext>
            </a:extLst>
          </p:cNvPr>
          <p:cNvSpPr/>
          <p:nvPr/>
        </p:nvSpPr>
        <p:spPr>
          <a:xfrm>
            <a:off x="3780938" y="4790598"/>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4. A Phone Number</a:t>
            </a:r>
          </a:p>
        </p:txBody>
      </p:sp>
      <p:sp>
        <p:nvSpPr>
          <p:cNvPr id="23" name="Rectangle 22">
            <a:extLst>
              <a:ext uri="{FF2B5EF4-FFF2-40B4-BE49-F238E27FC236}">
                <a16:creationId xmlns:a16="http://schemas.microsoft.com/office/drawing/2014/main" id="{85DEE3E2-1D78-03AC-D158-BB6CAD9AB652}"/>
              </a:ext>
            </a:extLst>
          </p:cNvPr>
          <p:cNvSpPr/>
          <p:nvPr/>
        </p:nvSpPr>
        <p:spPr>
          <a:xfrm>
            <a:off x="2767919" y="1921891"/>
            <a:ext cx="6656159" cy="1272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chemeClr val="tx1"/>
                </a:solidFill>
              </a:rPr>
              <a:t>2. Your Name</a:t>
            </a:r>
          </a:p>
        </p:txBody>
      </p:sp>
      <p:sp>
        <p:nvSpPr>
          <p:cNvPr id="6" name="Rectangle 5">
            <a:extLst>
              <a:ext uri="{FF2B5EF4-FFF2-40B4-BE49-F238E27FC236}">
                <a16:creationId xmlns:a16="http://schemas.microsoft.com/office/drawing/2014/main" id="{DAE79385-1C8B-7178-F012-18F604667610}"/>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5D6A2DE2-5930-29A2-E426-E2A3167C4DE5}"/>
              </a:ext>
            </a:extLst>
          </p:cNvPr>
          <p:cNvPicPr>
            <a:picLocks noChangeAspect="1"/>
          </p:cNvPicPr>
          <p:nvPr/>
        </p:nvPicPr>
        <p:blipFill>
          <a:blip r:embed="rId7"/>
          <a:stretch>
            <a:fillRect/>
          </a:stretch>
        </p:blipFill>
        <p:spPr>
          <a:xfrm>
            <a:off x="278589" y="5039403"/>
            <a:ext cx="745667" cy="702060"/>
          </a:xfrm>
          <a:prstGeom prst="rect">
            <a:avLst/>
          </a:prstGeom>
        </p:spPr>
      </p:pic>
    </p:spTree>
    <p:extLst>
      <p:ext uri="{BB962C8B-B14F-4D97-AF65-F5344CB8AC3E}">
        <p14:creationId xmlns:p14="http://schemas.microsoft.com/office/powerpoint/2010/main" val="40731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1" grpId="0"/>
      <p:bldP spid="23"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TotalTime>
  <Words>1149</Words>
  <Application>Microsoft Office PowerPoint</Application>
  <PresentationFormat>Widescreen</PresentationFormat>
  <Paragraphs>106</Paragraphs>
  <Slides>13</Slides>
  <Notes>13</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0</vt:i4>
      </vt:variant>
      <vt:variant>
        <vt:lpstr>Slide Titles</vt:lpstr>
      </vt:variant>
      <vt:variant>
        <vt:i4>13</vt:i4>
      </vt:variant>
    </vt:vector>
  </HeadingPairs>
  <TitlesOfParts>
    <vt:vector size="25" baseType="lpstr">
      <vt:lpstr>Arial</vt:lpstr>
      <vt:lpstr>Calibri</vt:lpstr>
      <vt:lpstr>Calibri Light</vt:lpstr>
      <vt:lpstr>Comic Sans MS</vt:lpstr>
      <vt:lpstr>Helvetica</vt:lpstr>
      <vt:lpstr>Helvetica 65 Medium</vt:lpstr>
      <vt:lpstr>Merriweather</vt:lpstr>
      <vt:lpstr>Open Sans</vt:lpstr>
      <vt:lpstr>Roboto</vt:lpstr>
      <vt:lpstr>Times New Roman</vt:lpstr>
      <vt:lpstr>Wingdings</vt:lpstr>
      <vt:lpstr>1_Office Theme</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Kym Keith</dc:creator>
  <cp:lastModifiedBy>Kym Keith</cp:lastModifiedBy>
  <cp:revision>5</cp:revision>
  <dcterms:created xsi:type="dcterms:W3CDTF">2022-08-29T18:40:47Z</dcterms:created>
  <dcterms:modified xsi:type="dcterms:W3CDTF">2023-01-24T17:34:35Z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