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301" r:id="rId3"/>
    <p:sldId id="305" r:id="rId4"/>
    <p:sldId id="304" r:id="rId5"/>
    <p:sldId id="313" r:id="rId6"/>
    <p:sldId id="314" r:id="rId7"/>
    <p:sldId id="312" r:id="rId8"/>
    <p:sldId id="307" r:id="rId9"/>
    <p:sldId id="311" r:id="rId10"/>
    <p:sldId id="306" r:id="rId11"/>
    <p:sldId id="31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657D0A-24DB-05D9-28BA-39AEA9F16D3D}" name="Pamela Haggarty" initials="PH" userId="61fc99df1229c8b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EF74BD-D72B-406C-AEA7-D19430F5AF89}" v="4" dt="2023-01-24T17:32:17.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5416" autoAdjust="0"/>
  </p:normalViewPr>
  <p:slideViewPr>
    <p:cSldViewPr snapToGrid="0">
      <p:cViewPr varScale="1">
        <p:scale>
          <a:sx n="73" d="100"/>
          <a:sy n="73" d="100"/>
        </p:scale>
        <p:origin x="19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61EF74BD-D72B-406C-AEA7-D19430F5AF89}"/>
    <pc:docChg chg="custSel addSld delSld modSld sldOrd">
      <pc:chgData name="Kym Keith" userId="8510a1b8fa4ba23a" providerId="LiveId" clId="{61EF74BD-D72B-406C-AEA7-D19430F5AF89}" dt="2023-01-22T00:38:29.434" v="252" actId="20577"/>
      <pc:docMkLst>
        <pc:docMk/>
      </pc:docMkLst>
      <pc:sldChg chg="add modNotesTx">
        <pc:chgData name="Kym Keith" userId="8510a1b8fa4ba23a" providerId="LiveId" clId="{61EF74BD-D72B-406C-AEA7-D19430F5AF89}" dt="2022-11-29T17:22:46.668" v="6" actId="6549"/>
        <pc:sldMkLst>
          <pc:docMk/>
          <pc:sldMk cId="4167256178" sldId="301"/>
        </pc:sldMkLst>
      </pc:sldChg>
      <pc:sldChg chg="add modNotesTx">
        <pc:chgData name="Kym Keith" userId="8510a1b8fa4ba23a" providerId="LiveId" clId="{61EF74BD-D72B-406C-AEA7-D19430F5AF89}" dt="2022-11-29T17:28:00.644" v="164" actId="20577"/>
        <pc:sldMkLst>
          <pc:docMk/>
          <pc:sldMk cId="1831817406" sldId="304"/>
        </pc:sldMkLst>
      </pc:sldChg>
      <pc:sldChg chg="add ord modNotesTx">
        <pc:chgData name="Kym Keith" userId="8510a1b8fa4ba23a" providerId="LiveId" clId="{61EF74BD-D72B-406C-AEA7-D19430F5AF89}" dt="2022-11-29T17:28:41.371" v="165"/>
        <pc:sldMkLst>
          <pc:docMk/>
          <pc:sldMk cId="1264042433" sldId="305"/>
        </pc:sldMkLst>
      </pc:sldChg>
      <pc:sldChg chg="modNotesTx">
        <pc:chgData name="Kym Keith" userId="8510a1b8fa4ba23a" providerId="LiveId" clId="{61EF74BD-D72B-406C-AEA7-D19430F5AF89}" dt="2022-11-29T17:31:44.733" v="200" actId="6549"/>
        <pc:sldMkLst>
          <pc:docMk/>
          <pc:sldMk cId="1743017568" sldId="306"/>
        </pc:sldMkLst>
      </pc:sldChg>
      <pc:sldChg chg="del">
        <pc:chgData name="Kym Keith" userId="8510a1b8fa4ba23a" providerId="LiveId" clId="{61EF74BD-D72B-406C-AEA7-D19430F5AF89}" dt="2022-11-29T20:40:18.196" v="202" actId="47"/>
        <pc:sldMkLst>
          <pc:docMk/>
          <pc:sldMk cId="2473229442" sldId="309"/>
        </pc:sldMkLst>
      </pc:sldChg>
      <pc:sldChg chg="add">
        <pc:chgData name="Kym Keith" userId="8510a1b8fa4ba23a" providerId="LiveId" clId="{61EF74BD-D72B-406C-AEA7-D19430F5AF89}" dt="2022-11-16T23:10:37.879" v="0"/>
        <pc:sldMkLst>
          <pc:docMk/>
          <pc:sldMk cId="2768258695" sldId="313"/>
        </pc:sldMkLst>
      </pc:sldChg>
      <pc:sldChg chg="add modNotesTx">
        <pc:chgData name="Kym Keith" userId="8510a1b8fa4ba23a" providerId="LiveId" clId="{61EF74BD-D72B-406C-AEA7-D19430F5AF89}" dt="2023-01-22T00:38:29.434" v="252" actId="20577"/>
        <pc:sldMkLst>
          <pc:docMk/>
          <pc:sldMk cId="4141316808" sldId="31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7BE38-C38F-4032-92BC-C53F0CF860BF}"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D7FE4-100B-4DF7-83C0-41DD3FFBA5CC}" type="slidenum">
              <a:rPr lang="en-CA" smtClean="0"/>
              <a:t>‹#›</a:t>
            </a:fld>
            <a:endParaRPr lang="en-CA"/>
          </a:p>
        </p:txBody>
      </p:sp>
    </p:spTree>
    <p:extLst>
      <p:ext uri="{BB962C8B-B14F-4D97-AF65-F5344CB8AC3E}">
        <p14:creationId xmlns:p14="http://schemas.microsoft.com/office/powerpoint/2010/main" val="267704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mj-lt"/>
              <a:buNone/>
            </a:pPr>
            <a:r>
              <a:rPr lang="en-NZ" sz="1200" dirty="0">
                <a:effectLst/>
                <a:latin typeface="Helvetica" panose="020B0604020202020204" pitchFamily="34" charset="0"/>
                <a:ea typeface="Calibri" panose="020F0502020204030204" pitchFamily="34" charset="0"/>
                <a:cs typeface="Helvetica" panose="020B0604020202020204" pitchFamily="34" charset="0"/>
              </a:rPr>
              <a:t>Explain how a smoke detector works (</a:t>
            </a:r>
            <a:r>
              <a:rPr lang="en-NZ" sz="12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They detect fires by sensing small particles in the air. When there is a high count of smoke particles this signals the alarm</a:t>
            </a:r>
            <a:r>
              <a:rPr lang="en-NZ" sz="1200" dirty="0">
                <a:effectLst/>
                <a:latin typeface="Helvetica" panose="020B0604020202020204" pitchFamily="34" charset="0"/>
                <a:ea typeface="Calibri" panose="020F0502020204030204" pitchFamily="34" charset="0"/>
                <a:cs typeface="Helvetica" panose="020B0604020202020204" pitchFamily="34" charset="0"/>
              </a:rPr>
              <a:t>).</a:t>
            </a:r>
            <a:endParaRPr lang="en-CA" sz="12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Is smoke from a fire going to be warm or hot?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Why do you think that smoke alarms should be placed up high on a wall or on the ceiling? </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Clr>
                <a:srgbClr val="FF0000"/>
              </a:buClr>
              <a:buFont typeface="Wingdings" panose="05000000000000000000" pitchFamily="2" charset="2"/>
              <a:buChar char=""/>
            </a:pPr>
            <a:r>
              <a:rPr lang="en-NZ" sz="1800" i="1"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Smoke is warm and warm air rises. If you put it on the ceiling where it is gathering, it will alert you as soon as there is the first trace of smoke</a:t>
            </a:r>
            <a:r>
              <a:rPr lang="en-NZ" sz="1800" i="1" dirty="0">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How often should you change the battery in your smoke detector? </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Clr>
                <a:srgbClr val="FF0000"/>
              </a:buClr>
              <a:buFont typeface="Wingdings" panose="05000000000000000000" pitchFamily="2" charset="2"/>
              <a:buChar char=""/>
            </a:pPr>
            <a:r>
              <a:rPr lang="en-NZ" sz="1800" i="1"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Once a year. Batteries in a Carbon Monoxide detector should also be changed at least once a year</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How often should you replace your smoke detector?</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Clr>
                <a:srgbClr val="FF0000"/>
              </a:buClr>
              <a:buFont typeface="Wingdings" panose="05000000000000000000" pitchFamily="2" charset="2"/>
              <a:buChar char=""/>
            </a:pPr>
            <a:r>
              <a:rPr lang="en-NZ" sz="1800" i="1"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At least every 10 years from manufacture date. S</a:t>
            </a:r>
            <a:r>
              <a:rPr lang="en-NZ" sz="1800" b="1"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how them the date of manufacture on the smoke detector</a:t>
            </a:r>
            <a:r>
              <a:rPr lang="en-NZ" sz="1800" dirty="0">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665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is the difference between smoke and carbon monoxide detectors?</a:t>
            </a:r>
          </a:p>
          <a:p>
            <a:r>
              <a:rPr lang="en-CA" dirty="0"/>
              <a:t>What kinds of things give off carbon monoxide in your home?</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15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would be a good way to remember to change the battery?</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Clr>
                <a:srgbClr val="FF0000"/>
              </a:buClr>
              <a:buFont typeface="Wingdings" panose="05000000000000000000" pitchFamily="2" charset="2"/>
              <a:buChar char=""/>
            </a:pPr>
            <a:r>
              <a:rPr lang="en-NZ" sz="1800" i="1"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put it on your calendar</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084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Get low means you can either crawl </a:t>
            </a:r>
            <a:r>
              <a:rPr lang="en-CA"/>
              <a:t>or crouch/walk.</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954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400" dirty="0">
                <a:effectLst/>
                <a:latin typeface="Helvetica" panose="020B0604020202020204" pitchFamily="34" charset="0"/>
                <a:ea typeface="Calibri" panose="020F0502020204030204" pitchFamily="34" charset="0"/>
                <a:cs typeface="Times New Roman" panose="02020603050405020304" pitchFamily="18" charset="0"/>
              </a:rPr>
              <a:t>If your clothing should ever catch fire you should stop, drop and roll. When you do this it squishes the flames, which takes oxygen away from the flames  which fed the fire. It is important to ALWAYS cover your face!</a:t>
            </a:r>
            <a:endParaRPr lang="en-CA" sz="14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18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Why do you need a home fire </a:t>
            </a:r>
            <a:r>
              <a:rPr lang="en-CA"/>
              <a:t>escape plan?</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949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are steps to making your home fire escape plan?</a:t>
            </a:r>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669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make your fire escape plan:</a:t>
            </a:r>
          </a:p>
          <a:p>
            <a:r>
              <a:rPr lang="en-CA" dirty="0"/>
              <a:t>Draw a map of all the rooms in your house.</a:t>
            </a:r>
          </a:p>
          <a:p>
            <a:r>
              <a:rPr lang="en-CA" dirty="0"/>
              <a:t>Mark 2 exits from every room (usually a window and a door)</a:t>
            </a:r>
          </a:p>
          <a:p>
            <a:r>
              <a:rPr lang="en-CA" dirty="0"/>
              <a:t>Mark a path from each exit to the outside.</a:t>
            </a:r>
          </a:p>
          <a:p>
            <a:r>
              <a:rPr lang="en-CA" dirty="0"/>
              <a:t>Include the location of the smoke alarms.</a:t>
            </a:r>
          </a:p>
          <a:p>
            <a:r>
              <a:rPr lang="en-CA" dirty="0"/>
              <a:t>Choose a meeting place in front of your home where everyone can meet</a:t>
            </a:r>
          </a:p>
          <a:p>
            <a:r>
              <a:rPr lang="en-CA" dirty="0"/>
              <a:t>Put the local emergency number on  your plan</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15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32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07152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411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0634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7877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1666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937784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40979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415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9353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4176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20812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509075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8UNzcS02l8w"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youtube.com/watch?v=JNnnxe6ze78"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oleObject" Target="../embeddings/oleObject7.bin"/><Relationship Id="rId7"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8.bin"/><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youtube.com/watch?v=Vc-AkbpdSYk"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8.bin"/><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sparky.org/videos?playlistVideoId=6307686168112"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oleObject" Target="../embeddings/oleObject8.bin"/><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35854" y="1598054"/>
            <a:ext cx="5635156"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Grades 4-6 It’s a New Year, Are You Ready?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634638D3-3C1E-902E-BEF1-D77A3E0EE02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FDB5B9B2-2379-BB53-7F63-DB6642B521F8}"/>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2B00A0CB-1B8A-6135-9755-103A0ADF3DE3}"/>
              </a:ext>
            </a:extLst>
          </p:cNvPr>
          <p:cNvPicPr>
            <a:picLocks noChangeAspect="1"/>
          </p:cNvPicPr>
          <p:nvPr/>
        </p:nvPicPr>
        <p:blipFill>
          <a:blip r:embed="rId8"/>
          <a:stretch>
            <a:fillRect/>
          </a:stretch>
        </p:blipFill>
        <p:spPr>
          <a:xfrm>
            <a:off x="285860" y="5054695"/>
            <a:ext cx="883789" cy="832105"/>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le:InsideSmokeDetector.jpg - Wikipedia, the free encyclopedia">
            <a:extLst>
              <a:ext uri="{FF2B5EF4-FFF2-40B4-BE49-F238E27FC236}">
                <a16:creationId xmlns:a16="http://schemas.microsoft.com/office/drawing/2014/main" id="{0F5B4E5E-5475-7B14-E45B-6523F2D2A6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0877" y="813154"/>
            <a:ext cx="5848015" cy="4386011"/>
          </a:xfrm>
          <a:prstGeom prst="rect">
            <a:avLst/>
          </a:prstGeom>
        </p:spPr>
      </p:pic>
      <p:sp>
        <p:nvSpPr>
          <p:cNvPr id="10" name="TextBox 9">
            <a:extLst>
              <a:ext uri="{FF2B5EF4-FFF2-40B4-BE49-F238E27FC236}">
                <a16:creationId xmlns:a16="http://schemas.microsoft.com/office/drawing/2014/main" id="{979518F7-E4EF-8DEA-CF09-20D4589BD456}"/>
              </a:ext>
            </a:extLst>
          </p:cNvPr>
          <p:cNvSpPr txBox="1"/>
          <p:nvPr/>
        </p:nvSpPr>
        <p:spPr>
          <a:xfrm>
            <a:off x="9424912" y="1089379"/>
            <a:ext cx="1728216" cy="369332"/>
          </a:xfrm>
          <a:prstGeom prst="rect">
            <a:avLst/>
          </a:prstGeom>
          <a:noFill/>
        </p:spPr>
        <p:txBody>
          <a:bodyPr wrap="square" rtlCol="0">
            <a:spAutoFit/>
          </a:bodyPr>
          <a:lstStyle/>
          <a:p>
            <a:r>
              <a:rPr lang="en-CA" dirty="0"/>
              <a:t>Beeper</a:t>
            </a:r>
          </a:p>
        </p:txBody>
      </p:sp>
      <p:sp>
        <p:nvSpPr>
          <p:cNvPr id="14" name="TextBox 13">
            <a:extLst>
              <a:ext uri="{FF2B5EF4-FFF2-40B4-BE49-F238E27FC236}">
                <a16:creationId xmlns:a16="http://schemas.microsoft.com/office/drawing/2014/main" id="{DC24AC78-9E90-2671-B952-18D9BB0F7EF1}"/>
              </a:ext>
            </a:extLst>
          </p:cNvPr>
          <p:cNvSpPr txBox="1"/>
          <p:nvPr/>
        </p:nvSpPr>
        <p:spPr>
          <a:xfrm>
            <a:off x="9424912" y="2570510"/>
            <a:ext cx="2201418" cy="646331"/>
          </a:xfrm>
          <a:prstGeom prst="rect">
            <a:avLst/>
          </a:prstGeom>
          <a:noFill/>
        </p:spPr>
        <p:txBody>
          <a:bodyPr wrap="square" rtlCol="0">
            <a:spAutoFit/>
          </a:bodyPr>
          <a:lstStyle/>
          <a:p>
            <a:r>
              <a:rPr lang="en-CA" dirty="0"/>
              <a:t>Battery</a:t>
            </a:r>
          </a:p>
          <a:p>
            <a:endParaRPr lang="en-CA" dirty="0"/>
          </a:p>
        </p:txBody>
      </p:sp>
      <p:sp>
        <p:nvSpPr>
          <p:cNvPr id="16" name="TextBox 15">
            <a:extLst>
              <a:ext uri="{FF2B5EF4-FFF2-40B4-BE49-F238E27FC236}">
                <a16:creationId xmlns:a16="http://schemas.microsoft.com/office/drawing/2014/main" id="{D915F827-CC39-438C-B818-89B15C85A94F}"/>
              </a:ext>
            </a:extLst>
          </p:cNvPr>
          <p:cNvSpPr txBox="1"/>
          <p:nvPr/>
        </p:nvSpPr>
        <p:spPr>
          <a:xfrm>
            <a:off x="9424912" y="4143974"/>
            <a:ext cx="1426464" cy="369332"/>
          </a:xfrm>
          <a:prstGeom prst="rect">
            <a:avLst/>
          </a:prstGeom>
          <a:noFill/>
        </p:spPr>
        <p:txBody>
          <a:bodyPr wrap="square" rtlCol="0">
            <a:spAutoFit/>
          </a:bodyPr>
          <a:lstStyle/>
          <a:p>
            <a:r>
              <a:rPr lang="en-CA" dirty="0"/>
              <a:t>Nose</a:t>
            </a:r>
          </a:p>
        </p:txBody>
      </p:sp>
      <p:cxnSp>
        <p:nvCxnSpPr>
          <p:cNvPr id="19" name="Straight Connector 18">
            <a:extLst>
              <a:ext uri="{FF2B5EF4-FFF2-40B4-BE49-F238E27FC236}">
                <a16:creationId xmlns:a16="http://schemas.microsoft.com/office/drawing/2014/main" id="{C41B3114-F3FF-FB23-7855-C2DCA2799FD7}"/>
              </a:ext>
            </a:extLst>
          </p:cNvPr>
          <p:cNvCxnSpPr>
            <a:cxnSpLocks/>
          </p:cNvCxnSpPr>
          <p:nvPr/>
        </p:nvCxnSpPr>
        <p:spPr>
          <a:xfrm flipV="1">
            <a:off x="6095999" y="4328640"/>
            <a:ext cx="3322210" cy="1846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8C8C4D-F3A4-4F9C-9F17-F8DE2481895D}"/>
              </a:ext>
            </a:extLst>
          </p:cNvPr>
          <p:cNvCxnSpPr>
            <a:cxnSpLocks/>
          </p:cNvCxnSpPr>
          <p:nvPr/>
        </p:nvCxnSpPr>
        <p:spPr>
          <a:xfrm flipV="1">
            <a:off x="7961165" y="2790573"/>
            <a:ext cx="1531953" cy="1031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1491F7-2B2E-15FA-60C9-82D0ACBAAB78}"/>
              </a:ext>
            </a:extLst>
          </p:cNvPr>
          <p:cNvCxnSpPr>
            <a:cxnSpLocks/>
          </p:cNvCxnSpPr>
          <p:nvPr/>
        </p:nvCxnSpPr>
        <p:spPr>
          <a:xfrm flipV="1">
            <a:off x="4974956" y="1329404"/>
            <a:ext cx="4449956" cy="48122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314A170-AA73-C7D9-F135-174272B66802}"/>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60439591-A8C9-7537-5662-A52CF6753D61}"/>
              </a:ext>
            </a:extLst>
          </p:cNvPr>
          <p:cNvPicPr>
            <a:picLocks noChangeAspect="1"/>
          </p:cNvPicPr>
          <p:nvPr/>
        </p:nvPicPr>
        <p:blipFill>
          <a:blip r:embed="rId8"/>
          <a:stretch>
            <a:fillRect/>
          </a:stretch>
        </p:blipFill>
        <p:spPr>
          <a:xfrm>
            <a:off x="242140" y="4999626"/>
            <a:ext cx="764106" cy="719421"/>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dirty="0">
                <a:solidFill>
                  <a:schemeClr val="tx1"/>
                </a:solidFill>
                <a:effectLst/>
                <a:latin typeface="Comic Sans MS" panose="030F0702030302020204" pitchFamily="66" charset="0"/>
                <a:ea typeface="Calibri" panose="020F0502020204030204" pitchFamily="34" charset="0"/>
              </a:rPr>
              <a:t>Where Should You Place Smoke Alarms in Your Home</a:t>
            </a:r>
            <a:endParaRPr lang="en-CA" sz="2400" dirty="0">
              <a:solidFill>
                <a:schemeClr val="tx1"/>
              </a:solidFill>
              <a:latin typeface="Comic Sans MS" panose="030F0702030302020204" pitchFamily="66" charset="0"/>
            </a:endParaRPr>
          </a:p>
        </p:txBody>
      </p:sp>
      <p:sp>
        <p:nvSpPr>
          <p:cNvPr id="2" name="Rectangle 1">
            <a:extLst>
              <a:ext uri="{FF2B5EF4-FFF2-40B4-BE49-F238E27FC236}">
                <a16:creationId xmlns:a16="http://schemas.microsoft.com/office/drawing/2014/main" id="{77369750-670E-937C-759A-047BF21DE7CF}"/>
              </a:ext>
            </a:extLst>
          </p:cNvPr>
          <p:cNvSpPr/>
          <p:nvPr/>
        </p:nvSpPr>
        <p:spPr>
          <a:xfrm>
            <a:off x="2593502" y="5219322"/>
            <a:ext cx="7396120" cy="57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200" dirty="0" err="1">
                <a:solidFill>
                  <a:schemeClr val="tx1"/>
                </a:solidFill>
                <a:effectLst/>
                <a:latin typeface="Times New Roman" panose="02020603050405020304" pitchFamily="18" charset="0"/>
                <a:ea typeface="Times New Roman" panose="02020603050405020304" pitchFamily="18" charset="0"/>
              </a:rPr>
              <a:t>Strategicfire</a:t>
            </a:r>
            <a:r>
              <a:rPr lang="en-CA" sz="1200" dirty="0">
                <a:solidFill>
                  <a:schemeClr val="tx1"/>
                </a:solidFill>
                <a:effectLst/>
                <a:latin typeface="Times New Roman" panose="02020603050405020304" pitchFamily="18" charset="0"/>
                <a:ea typeface="Times New Roman" panose="02020603050405020304" pitchFamily="18" charset="0"/>
              </a:rPr>
              <a:t>. (2020, January 6). </a:t>
            </a:r>
            <a:r>
              <a:rPr lang="en-CA" sz="1200" i="1" dirty="0">
                <a:solidFill>
                  <a:schemeClr val="tx1"/>
                </a:solidFill>
                <a:effectLst/>
                <a:latin typeface="Times New Roman" panose="02020603050405020304" pitchFamily="18" charset="0"/>
                <a:ea typeface="Times New Roman" panose="02020603050405020304" pitchFamily="18" charset="0"/>
              </a:rPr>
              <a:t>Where Should You Place Smoke Alarms in Your Home? </a:t>
            </a:r>
            <a:r>
              <a:rPr lang="es-ES" sz="1200" dirty="0">
                <a:solidFill>
                  <a:schemeClr val="tx1"/>
                </a:solidFill>
                <a:effectLst/>
                <a:latin typeface="Times New Roman" panose="02020603050405020304" pitchFamily="18" charset="0"/>
                <a:ea typeface="Times New Roman" panose="02020603050405020304" pitchFamily="18" charset="0"/>
              </a:rPr>
              <a:t>[Video]. YouTube. </a:t>
            </a:r>
            <a:r>
              <a:rPr lang="es-ES" sz="1200"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https://www.youtube.com/watch?v=8UNzcS02l8w</a:t>
            </a:r>
            <a:endParaRPr lang="en-CA" sz="1200" dirty="0">
              <a:solidFill>
                <a:schemeClr val="tx1"/>
              </a:solidFill>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F4085D72-06D3-6639-5DB4-E12055315963}"/>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11DC1C97-ED0A-BC4A-CAA4-4C8C927DCF2F}"/>
              </a:ext>
            </a:extLst>
          </p:cNvPr>
          <p:cNvPicPr>
            <a:picLocks noChangeAspect="1"/>
          </p:cNvPicPr>
          <p:nvPr/>
        </p:nvPicPr>
        <p:blipFill>
          <a:blip r:embed="rId8"/>
          <a:stretch>
            <a:fillRect/>
          </a:stretch>
        </p:blipFill>
        <p:spPr>
          <a:xfrm>
            <a:off x="242140" y="4999626"/>
            <a:ext cx="764106" cy="719421"/>
          </a:xfrm>
          <a:prstGeom prst="rect">
            <a:avLst/>
          </a:prstGeom>
        </p:spPr>
      </p:pic>
      <p:sp>
        <p:nvSpPr>
          <p:cNvPr id="8" name="Rectangle 7">
            <a:hlinkClick r:id="rId6"/>
            <a:extLst>
              <a:ext uri="{FF2B5EF4-FFF2-40B4-BE49-F238E27FC236}">
                <a16:creationId xmlns:a16="http://schemas.microsoft.com/office/drawing/2014/main" id="{0B59EF38-7AC2-FA38-10E7-9BFACCF03DB4}"/>
              </a:ext>
            </a:extLst>
          </p:cNvPr>
          <p:cNvSpPr/>
          <p:nvPr/>
        </p:nvSpPr>
        <p:spPr>
          <a:xfrm>
            <a:off x="1901228" y="1041149"/>
            <a:ext cx="7983198" cy="41674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64042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Smoke and Carbon Monoxide Detectors</a:t>
            </a:r>
          </a:p>
        </p:txBody>
      </p:sp>
      <p:sp>
        <p:nvSpPr>
          <p:cNvPr id="2" name="Rectangle 1">
            <a:extLst>
              <a:ext uri="{FF2B5EF4-FFF2-40B4-BE49-F238E27FC236}">
                <a16:creationId xmlns:a16="http://schemas.microsoft.com/office/drawing/2014/main" id="{77369750-670E-937C-759A-047BF21DE7CF}"/>
              </a:ext>
            </a:extLst>
          </p:cNvPr>
          <p:cNvSpPr/>
          <p:nvPr/>
        </p:nvSpPr>
        <p:spPr>
          <a:xfrm>
            <a:off x="2488306" y="5259324"/>
            <a:ext cx="7396120" cy="57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Times New Roman" panose="02020603050405020304" pitchFamily="18" charset="0"/>
              </a:rPr>
              <a:t>AMRE Supply. (2018, March 12). </a:t>
            </a:r>
            <a:r>
              <a:rPr lang="en-US" sz="1200" i="1" dirty="0">
                <a:solidFill>
                  <a:schemeClr val="tx1"/>
                </a:solidFill>
                <a:effectLst/>
                <a:latin typeface="Times New Roman" panose="02020603050405020304" pitchFamily="18" charset="0"/>
                <a:ea typeface="Times New Roman" panose="02020603050405020304" pitchFamily="18" charset="0"/>
              </a:rPr>
              <a:t>Smoke &amp; Carbon Monoxide Detectors | Spec. Sense </a:t>
            </a:r>
            <a:r>
              <a:rPr lang="en-US" sz="1200" dirty="0">
                <a:solidFill>
                  <a:schemeClr val="tx1"/>
                </a:solidFill>
                <a:effectLst/>
                <a:latin typeface="Times New Roman" panose="02020603050405020304" pitchFamily="18" charset="0"/>
                <a:ea typeface="Times New Roman" panose="02020603050405020304" pitchFamily="18" charset="0"/>
              </a:rPr>
              <a:t>[Video]. </a:t>
            </a:r>
          </a:p>
          <a:p>
            <a:pPr indent="-457200">
              <a:lnSpc>
                <a:spcPct val="200000"/>
              </a:lnSpc>
            </a:pPr>
            <a:r>
              <a:rPr lang="en-US" sz="1200" dirty="0">
                <a:solidFill>
                  <a:schemeClr val="tx1"/>
                </a:solidFill>
                <a:latin typeface="Times New Roman" panose="02020603050405020304" pitchFamily="18" charset="0"/>
                <a:ea typeface="Times New Roman" panose="02020603050405020304" pitchFamily="18" charset="0"/>
              </a:rPr>
              <a:t>Y</a:t>
            </a:r>
            <a:r>
              <a:rPr lang="en-US" sz="1200" dirty="0">
                <a:solidFill>
                  <a:schemeClr val="tx1"/>
                </a:solidFill>
                <a:effectLst/>
                <a:latin typeface="Times New Roman" panose="02020603050405020304" pitchFamily="18" charset="0"/>
                <a:ea typeface="Times New Roman" panose="02020603050405020304" pitchFamily="18" charset="0"/>
              </a:rPr>
              <a:t>ouTube. </a:t>
            </a:r>
            <a:r>
              <a:rPr lang="en-US" sz="1200"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https://www.youtube.com/watch?v=JNnnxe6ze78</a:t>
            </a:r>
            <a:endParaRPr lang="en-CA" sz="1200" dirty="0">
              <a:solidFill>
                <a:schemeClr val="tx1"/>
              </a:solidFill>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52AFF753-757D-67DF-00AF-1B45CF63770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95E6EEB6-9298-123E-A507-B3BD2A7FB26F}"/>
              </a:ext>
            </a:extLst>
          </p:cNvPr>
          <p:cNvPicPr>
            <a:picLocks noChangeAspect="1"/>
          </p:cNvPicPr>
          <p:nvPr/>
        </p:nvPicPr>
        <p:blipFill>
          <a:blip r:embed="rId8"/>
          <a:stretch>
            <a:fillRect/>
          </a:stretch>
        </p:blipFill>
        <p:spPr>
          <a:xfrm>
            <a:off x="242140" y="4999626"/>
            <a:ext cx="764106" cy="719421"/>
          </a:xfrm>
          <a:prstGeom prst="rect">
            <a:avLst/>
          </a:prstGeom>
        </p:spPr>
      </p:pic>
      <p:sp>
        <p:nvSpPr>
          <p:cNvPr id="9" name="Rectangle 8">
            <a:hlinkClick r:id="rId6"/>
            <a:extLst>
              <a:ext uri="{FF2B5EF4-FFF2-40B4-BE49-F238E27FC236}">
                <a16:creationId xmlns:a16="http://schemas.microsoft.com/office/drawing/2014/main" id="{D7B788FA-3558-5F10-2A74-12C7A9A6C911}"/>
              </a:ext>
            </a:extLst>
          </p:cNvPr>
          <p:cNvSpPr/>
          <p:nvPr/>
        </p:nvSpPr>
        <p:spPr>
          <a:xfrm>
            <a:off x="1901228" y="1041149"/>
            <a:ext cx="7983198" cy="41674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31817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601F6E4-3B9A-C557-1BA3-9A9DBAED04A8}"/>
              </a:ext>
            </a:extLst>
          </p:cNvPr>
          <p:cNvPicPr>
            <a:picLocks noChangeAspect="1"/>
          </p:cNvPicPr>
          <p:nvPr/>
        </p:nvPicPr>
        <p:blipFill rotWithShape="1">
          <a:blip r:embed="rId3">
            <a:extLst>
              <a:ext uri="{28A0092B-C50C-407E-A947-70E740481C1C}">
                <a14:useLocalDpi xmlns:a14="http://schemas.microsoft.com/office/drawing/2010/main" val="0"/>
              </a:ext>
            </a:extLst>
          </a:blip>
          <a:srcRect l="17833" t="18040" r="18087" b="18601"/>
          <a:stretch/>
        </p:blipFill>
        <p:spPr>
          <a:xfrm>
            <a:off x="8765481" y="1739787"/>
            <a:ext cx="3051957" cy="3017646"/>
          </a:xfrm>
          <a:prstGeom prst="rect">
            <a:avLst/>
          </a:prstGeom>
        </p:spPr>
      </p:pic>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Smoke Alarm Checklist</a:t>
            </a:r>
          </a:p>
        </p:txBody>
      </p:sp>
      <p:sp>
        <p:nvSpPr>
          <p:cNvPr id="4" name="Rectangle 3">
            <a:extLst>
              <a:ext uri="{FF2B5EF4-FFF2-40B4-BE49-F238E27FC236}">
                <a16:creationId xmlns:a16="http://schemas.microsoft.com/office/drawing/2014/main" id="{A2D70E35-590F-F44E-5212-0792AA311A99}"/>
              </a:ext>
            </a:extLst>
          </p:cNvPr>
          <p:cNvSpPr/>
          <p:nvPr/>
        </p:nvSpPr>
        <p:spPr>
          <a:xfrm>
            <a:off x="1072469" y="1335139"/>
            <a:ext cx="9818850" cy="4091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Replace smoke detectors every 10 years (check the manufacturing date on the back).</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Change the batteries when you hear the smoke alarm chirp.</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Test smoke alarms once a month.</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 on every floor.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outside each sleeping area.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a  smoke alarm inside every bedroom.</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at least 10 feet away from cooking appliances.</a:t>
            </a:r>
          </a:p>
          <a:p>
            <a:pPr marL="285750" indent="-285750">
              <a:lnSpc>
                <a:spcPct val="107000"/>
              </a:lnSpc>
              <a:spcAft>
                <a:spcPts val="800"/>
              </a:spcAft>
              <a:buFont typeface="Wingdings" panose="05000000000000000000" pitchFamily="2" charset="2"/>
              <a:buChar char="q"/>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Change the batteries in the </a:t>
            </a:r>
            <a:r>
              <a:rPr lang="en-CA" sz="2400">
                <a:solidFill>
                  <a:schemeClr val="tx1"/>
                </a:solidFill>
                <a:latin typeface="Calibri" panose="020F0502020204030204" pitchFamily="34" charset="0"/>
                <a:ea typeface="Calibri" panose="020F0502020204030204" pitchFamily="34" charset="0"/>
                <a:cs typeface="Times New Roman" panose="02020603050405020304" pitchFamily="18" charset="0"/>
              </a:rPr>
              <a:t>smoke detector once a year.</a:t>
            </a:r>
            <a:endPar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CA" dirty="0"/>
          </a:p>
        </p:txBody>
      </p:sp>
      <p:sp>
        <p:nvSpPr>
          <p:cNvPr id="2" name="Rectangle 1">
            <a:extLst>
              <a:ext uri="{FF2B5EF4-FFF2-40B4-BE49-F238E27FC236}">
                <a16:creationId xmlns:a16="http://schemas.microsoft.com/office/drawing/2014/main" id="{8E291F34-0D92-7DB0-A796-9CF010E81736}"/>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D5F61AC9-5EFA-E143-B2BB-1022DFDDD65F}"/>
              </a:ext>
            </a:extLst>
          </p:cNvPr>
          <p:cNvPicPr>
            <a:picLocks noChangeAspect="1"/>
          </p:cNvPicPr>
          <p:nvPr/>
        </p:nvPicPr>
        <p:blipFill>
          <a:blip r:embed="rId8"/>
          <a:stretch>
            <a:fillRect/>
          </a:stretch>
        </p:blipFill>
        <p:spPr>
          <a:xfrm>
            <a:off x="242140" y="4999626"/>
            <a:ext cx="764106" cy="719421"/>
          </a:xfrm>
          <a:prstGeom prst="rect">
            <a:avLst/>
          </a:prstGeom>
        </p:spPr>
      </p:pic>
    </p:spTree>
    <p:extLst>
      <p:ext uri="{BB962C8B-B14F-4D97-AF65-F5344CB8AC3E}">
        <p14:creationId xmlns:p14="http://schemas.microsoft.com/office/powerpoint/2010/main" val="27682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3965965" y="90007"/>
            <a:ext cx="3279334" cy="95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In a Fire</a:t>
            </a:r>
          </a:p>
        </p:txBody>
      </p:sp>
      <p:sp>
        <p:nvSpPr>
          <p:cNvPr id="21" name="Rectangle 20">
            <a:extLst>
              <a:ext uri="{FF2B5EF4-FFF2-40B4-BE49-F238E27FC236}">
                <a16:creationId xmlns:a16="http://schemas.microsoft.com/office/drawing/2014/main" id="{1BD5658F-E6EF-D12E-1634-46F252F6BB9E}"/>
              </a:ext>
            </a:extLst>
          </p:cNvPr>
          <p:cNvSpPr/>
          <p:nvPr/>
        </p:nvSpPr>
        <p:spPr>
          <a:xfrm>
            <a:off x="371474" y="4165669"/>
            <a:ext cx="83210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4. Go to your family meeting place. </a:t>
            </a:r>
          </a:p>
        </p:txBody>
      </p:sp>
      <p:sp>
        <p:nvSpPr>
          <p:cNvPr id="23" name="Rectangle 22">
            <a:extLst>
              <a:ext uri="{FF2B5EF4-FFF2-40B4-BE49-F238E27FC236}">
                <a16:creationId xmlns:a16="http://schemas.microsoft.com/office/drawing/2014/main" id="{85DEE3E2-1D78-03AC-D158-BB6CAD9AB652}"/>
              </a:ext>
            </a:extLst>
          </p:cNvPr>
          <p:cNvSpPr/>
          <p:nvPr/>
        </p:nvSpPr>
        <p:spPr>
          <a:xfrm>
            <a:off x="651423" y="1918679"/>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2. </a:t>
            </a:r>
            <a:r>
              <a:rPr lang="en-CA" sz="4000" dirty="0">
                <a:solidFill>
                  <a:schemeClr val="tx1"/>
                </a:solidFill>
              </a:rPr>
              <a:t>If the door is closed-use the back of your hand to check to make sure it is not hot.</a:t>
            </a:r>
          </a:p>
        </p:txBody>
      </p:sp>
      <p:sp>
        <p:nvSpPr>
          <p:cNvPr id="4" name="Rectangle 3">
            <a:extLst>
              <a:ext uri="{FF2B5EF4-FFF2-40B4-BE49-F238E27FC236}">
                <a16:creationId xmlns:a16="http://schemas.microsoft.com/office/drawing/2014/main" id="{E9609822-CDE0-1D31-2521-FA10250D87B1}"/>
              </a:ext>
            </a:extLst>
          </p:cNvPr>
          <p:cNvSpPr/>
          <p:nvPr/>
        </p:nvSpPr>
        <p:spPr>
          <a:xfrm>
            <a:off x="-783773" y="777082"/>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1. Get low and go to the nearest exit.</a:t>
            </a:r>
          </a:p>
        </p:txBody>
      </p:sp>
      <p:sp>
        <p:nvSpPr>
          <p:cNvPr id="6" name="Rectangle 5">
            <a:extLst>
              <a:ext uri="{FF2B5EF4-FFF2-40B4-BE49-F238E27FC236}">
                <a16:creationId xmlns:a16="http://schemas.microsoft.com/office/drawing/2014/main" id="{5F6B39A2-6993-0853-DCD0-0E864AA1C0F0}"/>
              </a:ext>
            </a:extLst>
          </p:cNvPr>
          <p:cNvSpPr/>
          <p:nvPr/>
        </p:nvSpPr>
        <p:spPr>
          <a:xfrm>
            <a:off x="651423" y="3178820"/>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3. </a:t>
            </a:r>
            <a:r>
              <a:rPr lang="en-CA" sz="4000" dirty="0">
                <a:solidFill>
                  <a:schemeClr val="tx1"/>
                </a:solidFill>
              </a:rPr>
              <a:t>If the door is cool, open it slowly to see if there is smoke or fire along your escape route. </a:t>
            </a:r>
          </a:p>
        </p:txBody>
      </p:sp>
      <p:sp>
        <p:nvSpPr>
          <p:cNvPr id="7" name="Rectangle 6">
            <a:extLst>
              <a:ext uri="{FF2B5EF4-FFF2-40B4-BE49-F238E27FC236}">
                <a16:creationId xmlns:a16="http://schemas.microsoft.com/office/drawing/2014/main" id="{09FFA3B3-793F-2883-07CB-5BAE5EE72DA9}"/>
              </a:ext>
            </a:extLst>
          </p:cNvPr>
          <p:cNvSpPr/>
          <p:nvPr/>
        </p:nvSpPr>
        <p:spPr>
          <a:xfrm>
            <a:off x="11235603" y="4913219"/>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5A404E70-0829-5D03-9865-112134C346AF}"/>
              </a:ext>
            </a:extLst>
          </p:cNvPr>
          <p:cNvPicPr>
            <a:picLocks noChangeAspect="1"/>
          </p:cNvPicPr>
          <p:nvPr/>
        </p:nvPicPr>
        <p:blipFill>
          <a:blip r:embed="rId7"/>
          <a:stretch>
            <a:fillRect/>
          </a:stretch>
        </p:blipFill>
        <p:spPr>
          <a:xfrm>
            <a:off x="242140" y="5022330"/>
            <a:ext cx="758251" cy="713909"/>
          </a:xfrm>
          <a:prstGeom prst="rect">
            <a:avLst/>
          </a:prstGeom>
        </p:spPr>
      </p:pic>
    </p:spTree>
    <p:extLst>
      <p:ext uri="{BB962C8B-B14F-4D97-AF65-F5344CB8AC3E}">
        <p14:creationId xmlns:p14="http://schemas.microsoft.com/office/powerpoint/2010/main" val="414131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680158" y="472301"/>
            <a:ext cx="665780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If Your Clothing Catches </a:t>
            </a:r>
            <a:r>
              <a:rPr lang="en-CA" sz="3400" b="1" dirty="0">
                <a:solidFill>
                  <a:srgbClr val="044E77"/>
                </a:solidFill>
                <a:latin typeface="Comic Sans MS" panose="030F0702030302020204" pitchFamily="66" charset="0"/>
              </a:rPr>
              <a:t>F</a:t>
            </a: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ire!</a:t>
            </a:r>
            <a:endParaRPr kumimoji="0" lang="en-US" sz="34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sp>
        <p:nvSpPr>
          <p:cNvPr id="2" name="Rectangle 1">
            <a:extLst>
              <a:ext uri="{FF2B5EF4-FFF2-40B4-BE49-F238E27FC236}">
                <a16:creationId xmlns:a16="http://schemas.microsoft.com/office/drawing/2014/main" id="{E841FC3F-5BCC-7293-E0FD-A8921B9E0B5A}"/>
              </a:ext>
            </a:extLst>
          </p:cNvPr>
          <p:cNvSpPr/>
          <p:nvPr/>
        </p:nvSpPr>
        <p:spPr>
          <a:xfrm>
            <a:off x="1069204" y="1441711"/>
            <a:ext cx="3160350" cy="3937573"/>
          </a:xfrm>
          <a:prstGeom prst="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8204AD58-4376-065E-2AE0-6550E10AC2FA}"/>
              </a:ext>
            </a:extLst>
          </p:cNvPr>
          <p:cNvSpPr/>
          <p:nvPr/>
        </p:nvSpPr>
        <p:spPr>
          <a:xfrm>
            <a:off x="4567100" y="1441711"/>
            <a:ext cx="3160349" cy="3937573"/>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950D3B92-1E51-8851-C1E0-93DD2135B9A5}"/>
              </a:ext>
            </a:extLst>
          </p:cNvPr>
          <p:cNvSpPr/>
          <p:nvPr/>
        </p:nvSpPr>
        <p:spPr>
          <a:xfrm>
            <a:off x="8077859" y="1441711"/>
            <a:ext cx="3044937" cy="3937573"/>
          </a:xfrm>
          <a:prstGeom prst="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9CD5BB62-186A-47CF-FD19-C3F7AF441B75}"/>
              </a:ext>
            </a:extLst>
          </p:cNvPr>
          <p:cNvSpPr/>
          <p:nvPr/>
        </p:nvSpPr>
        <p:spPr>
          <a:xfrm>
            <a:off x="11122797" y="4855645"/>
            <a:ext cx="827063" cy="954429"/>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1E62A55D-653E-42DA-DB84-499CE7F5CB12}"/>
              </a:ext>
            </a:extLst>
          </p:cNvPr>
          <p:cNvPicPr>
            <a:picLocks noChangeAspect="1"/>
          </p:cNvPicPr>
          <p:nvPr/>
        </p:nvPicPr>
        <p:blipFill>
          <a:blip r:embed="rId10"/>
          <a:stretch>
            <a:fillRect/>
          </a:stretch>
        </p:blipFill>
        <p:spPr>
          <a:xfrm>
            <a:off x="242140" y="5039403"/>
            <a:ext cx="745667" cy="702060"/>
          </a:xfrm>
          <a:prstGeom prst="rect">
            <a:avLst/>
          </a:prstGeom>
        </p:spPr>
      </p:pic>
    </p:spTree>
    <p:extLst>
      <p:ext uri="{BB962C8B-B14F-4D97-AF65-F5344CB8AC3E}">
        <p14:creationId xmlns:p14="http://schemas.microsoft.com/office/powerpoint/2010/main" val="337302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383526" y="368865"/>
            <a:ext cx="991330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Every Second Counts in a H</a:t>
            </a:r>
            <a:r>
              <a:rPr kumimoji="0" lang="en-CA"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ome Fire</a:t>
            </a:r>
            <a:endPar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60EDBA18-5227-AE31-56B6-28CDB18FE23F}"/>
              </a:ext>
            </a:extLst>
          </p:cNvPr>
          <p:cNvSpPr txBox="1"/>
          <p:nvPr/>
        </p:nvSpPr>
        <p:spPr>
          <a:xfrm>
            <a:off x="1953450" y="5348409"/>
            <a:ext cx="8285097" cy="461665"/>
          </a:xfrm>
          <a:prstGeom prst="rect">
            <a:avLst/>
          </a:prstGeom>
          <a:noFill/>
        </p:spPr>
        <p:txBody>
          <a:bodyPr wrap="square" rtlCol="0">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National Fire Protection Association. (2020, March 17). </a:t>
            </a:r>
            <a:r>
              <a:rPr lang="en-CA" sz="1200" i="1" dirty="0">
                <a:solidFill>
                  <a:srgbClr val="000000"/>
                </a:solidFill>
                <a:effectLst/>
                <a:latin typeface="Times New Roman" panose="02020603050405020304" pitchFamily="18" charset="0"/>
                <a:ea typeface="Times New Roman" panose="02020603050405020304" pitchFamily="18" charset="0"/>
              </a:rPr>
              <a:t>Every Second Counts in a Home Fire – Practice Your Escape Plan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6"/>
              </a:rPr>
              <a:t>https://www.youtube.com/watch?v=Vc-AkbpdSYk</a:t>
            </a:r>
            <a:endParaRPr lang="en-CA" sz="12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C5D62CE6-4C00-89EC-9142-9FBBEAD907FC}"/>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BBB05239-4E41-E6A8-0605-AEBF57EEE195}"/>
              </a:ext>
            </a:extLst>
          </p:cNvPr>
          <p:cNvPicPr>
            <a:picLocks noChangeAspect="1"/>
          </p:cNvPicPr>
          <p:nvPr/>
        </p:nvPicPr>
        <p:blipFill>
          <a:blip r:embed="rId8"/>
          <a:stretch>
            <a:fillRect/>
          </a:stretch>
        </p:blipFill>
        <p:spPr>
          <a:xfrm>
            <a:off x="242140" y="5039403"/>
            <a:ext cx="745667" cy="702060"/>
          </a:xfrm>
          <a:prstGeom prst="rect">
            <a:avLst/>
          </a:prstGeom>
        </p:spPr>
      </p:pic>
      <p:sp>
        <p:nvSpPr>
          <p:cNvPr id="10" name="Rectangle 9">
            <a:hlinkClick r:id="rId6"/>
            <a:extLst>
              <a:ext uri="{FF2B5EF4-FFF2-40B4-BE49-F238E27FC236}">
                <a16:creationId xmlns:a16="http://schemas.microsoft.com/office/drawing/2014/main" id="{2AC6F432-09BF-06BE-BE1A-D64EB6DF626C}"/>
              </a:ext>
            </a:extLst>
          </p:cNvPr>
          <p:cNvSpPr/>
          <p:nvPr/>
        </p:nvSpPr>
        <p:spPr>
          <a:xfrm>
            <a:off x="2154804" y="1237062"/>
            <a:ext cx="7410616" cy="3756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1066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383526" y="368865"/>
            <a:ext cx="991330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Making a Home Fire Escape Plan</a:t>
            </a:r>
            <a:endPar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60EDBA18-5227-AE31-56B6-28CDB18FE23F}"/>
              </a:ext>
            </a:extLst>
          </p:cNvPr>
          <p:cNvSpPr txBox="1"/>
          <p:nvPr/>
        </p:nvSpPr>
        <p:spPr>
          <a:xfrm>
            <a:off x="2384756" y="4804886"/>
            <a:ext cx="6950712" cy="778355"/>
          </a:xfrm>
          <a:prstGeom prst="rect">
            <a:avLst/>
          </a:prstGeom>
          <a:noFill/>
        </p:spPr>
        <p:txBody>
          <a:bodyPr wrap="square" rtlCol="0">
            <a:spAutoFit/>
          </a:bodyPr>
          <a:lstStyle/>
          <a:p>
            <a:pPr marL="457200" indent="-457200">
              <a:lnSpc>
                <a:spcPct val="200000"/>
              </a:lnSpc>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National Fire Protection Association Kids. (n.d.-f).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Making a Home Fire Escape Plan – Fire Prevention Week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https://www.sparky.org/videos?playlistVideoId=6307686168112</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hlinkClick r:id="rId6"/>
            <a:extLst>
              <a:ext uri="{FF2B5EF4-FFF2-40B4-BE49-F238E27FC236}">
                <a16:creationId xmlns:a16="http://schemas.microsoft.com/office/drawing/2014/main" id="{9AA2C42B-A9A2-03EC-630D-2779A442C197}"/>
              </a:ext>
            </a:extLst>
          </p:cNvPr>
          <p:cNvSpPr/>
          <p:nvPr/>
        </p:nvSpPr>
        <p:spPr>
          <a:xfrm>
            <a:off x="2154804" y="1138306"/>
            <a:ext cx="7410616" cy="3756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C0FF528E-51A1-0692-A99E-C3B109AD061D}"/>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A5481BF6-A85E-F65A-20C3-82849BD6BE89}"/>
              </a:ext>
            </a:extLst>
          </p:cNvPr>
          <p:cNvPicPr>
            <a:picLocks noChangeAspect="1"/>
          </p:cNvPicPr>
          <p:nvPr/>
        </p:nvPicPr>
        <p:blipFill>
          <a:blip r:embed="rId8"/>
          <a:stretch>
            <a:fillRect/>
          </a:stretch>
        </p:blipFill>
        <p:spPr>
          <a:xfrm>
            <a:off x="242140" y="5039403"/>
            <a:ext cx="745667" cy="702060"/>
          </a:xfrm>
          <a:prstGeom prst="rect">
            <a:avLst/>
          </a:prstGeom>
        </p:spPr>
      </p:pic>
    </p:spTree>
    <p:extLst>
      <p:ext uri="{BB962C8B-B14F-4D97-AF65-F5344CB8AC3E}">
        <p14:creationId xmlns:p14="http://schemas.microsoft.com/office/powerpoint/2010/main" val="352961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55CB1F8C-70A5-35DF-CD1A-AC8AAFA54E4B}"/>
              </a:ext>
            </a:extLst>
          </p:cNvPr>
          <p:cNvPicPr>
            <a:picLocks noChangeAspect="1"/>
          </p:cNvPicPr>
          <p:nvPr/>
        </p:nvPicPr>
        <p:blipFill>
          <a:blip r:embed="rId6"/>
          <a:stretch>
            <a:fillRect/>
          </a:stretch>
        </p:blipFill>
        <p:spPr>
          <a:xfrm>
            <a:off x="3506251" y="564540"/>
            <a:ext cx="7094022" cy="5079517"/>
          </a:xfrm>
          <a:prstGeom prst="rect">
            <a:avLst/>
          </a:prstGeom>
        </p:spPr>
      </p:pic>
      <p:pic>
        <p:nvPicPr>
          <p:cNvPr id="14" name="Picture 13">
            <a:extLst>
              <a:ext uri="{FF2B5EF4-FFF2-40B4-BE49-F238E27FC236}">
                <a16:creationId xmlns:a16="http://schemas.microsoft.com/office/drawing/2014/main" id="{25198990-B9F5-8B05-F8D5-ACB511568B8A}"/>
              </a:ext>
            </a:extLst>
          </p:cNvPr>
          <p:cNvPicPr>
            <a:picLocks noChangeAspect="1"/>
          </p:cNvPicPr>
          <p:nvPr/>
        </p:nvPicPr>
        <p:blipFill>
          <a:blip r:embed="rId7"/>
          <a:stretch>
            <a:fillRect/>
          </a:stretch>
        </p:blipFill>
        <p:spPr>
          <a:xfrm>
            <a:off x="371475" y="955406"/>
            <a:ext cx="3270278" cy="1474228"/>
          </a:xfrm>
          <a:prstGeom prst="rect">
            <a:avLst/>
          </a:prstGeom>
        </p:spPr>
      </p:pic>
      <p:sp>
        <p:nvSpPr>
          <p:cNvPr id="3" name="Oval 2">
            <a:extLst>
              <a:ext uri="{FF2B5EF4-FFF2-40B4-BE49-F238E27FC236}">
                <a16:creationId xmlns:a16="http://schemas.microsoft.com/office/drawing/2014/main" id="{C7CC26FE-BBD9-8BD1-B982-C65EED8FFEEA}"/>
              </a:ext>
            </a:extLst>
          </p:cNvPr>
          <p:cNvSpPr/>
          <p:nvPr/>
        </p:nvSpPr>
        <p:spPr>
          <a:xfrm>
            <a:off x="2006614" y="2595722"/>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F216C04E-394D-60AC-E4C4-6D39A11B0BED}"/>
              </a:ext>
            </a:extLst>
          </p:cNvPr>
          <p:cNvSpPr/>
          <p:nvPr/>
        </p:nvSpPr>
        <p:spPr>
          <a:xfrm>
            <a:off x="5335901" y="1317813"/>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2D16FC0E-6D11-5DD7-5A96-50251E31C967}"/>
              </a:ext>
            </a:extLst>
          </p:cNvPr>
          <p:cNvSpPr/>
          <p:nvPr/>
        </p:nvSpPr>
        <p:spPr>
          <a:xfrm>
            <a:off x="4295120" y="4402983"/>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083DEA3C-1502-00FE-A456-B70232DF98D3}"/>
              </a:ext>
            </a:extLst>
          </p:cNvPr>
          <p:cNvSpPr/>
          <p:nvPr/>
        </p:nvSpPr>
        <p:spPr>
          <a:xfrm>
            <a:off x="7793612" y="3561024"/>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5EDB7279-5E45-9DA8-A15F-BD30037BDC85}"/>
              </a:ext>
            </a:extLst>
          </p:cNvPr>
          <p:cNvSpPr/>
          <p:nvPr/>
        </p:nvSpPr>
        <p:spPr>
          <a:xfrm>
            <a:off x="8368254" y="2145608"/>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A7731BE8-8A54-10E4-62D9-336C8FA3A956}"/>
              </a:ext>
            </a:extLst>
          </p:cNvPr>
          <p:cNvSpPr/>
          <p:nvPr/>
        </p:nvSpPr>
        <p:spPr>
          <a:xfrm>
            <a:off x="6548612" y="1993557"/>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96E9AA98-EA00-C4ED-EFA8-D54DC738B5DA}"/>
              </a:ext>
            </a:extLst>
          </p:cNvPr>
          <p:cNvSpPr/>
          <p:nvPr/>
        </p:nvSpPr>
        <p:spPr>
          <a:xfrm>
            <a:off x="464015" y="2539391"/>
            <a:ext cx="2993295" cy="36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dirty="0">
                <a:solidFill>
                  <a:schemeClr val="tx1"/>
                </a:solidFill>
              </a:rPr>
              <a:t>Smoke Alarm </a:t>
            </a:r>
          </a:p>
        </p:txBody>
      </p:sp>
      <p:pic>
        <p:nvPicPr>
          <p:cNvPr id="22" name="Picture 21">
            <a:extLst>
              <a:ext uri="{FF2B5EF4-FFF2-40B4-BE49-F238E27FC236}">
                <a16:creationId xmlns:a16="http://schemas.microsoft.com/office/drawing/2014/main" id="{1D82C5A2-28D4-AA6A-E530-84B669AE4AC2}"/>
              </a:ext>
            </a:extLst>
          </p:cNvPr>
          <p:cNvPicPr>
            <a:picLocks noChangeAspect="1"/>
          </p:cNvPicPr>
          <p:nvPr/>
        </p:nvPicPr>
        <p:blipFill>
          <a:blip r:embed="rId8"/>
          <a:stretch>
            <a:fillRect/>
          </a:stretch>
        </p:blipFill>
        <p:spPr>
          <a:xfrm>
            <a:off x="10291087" y="3429000"/>
            <a:ext cx="989733" cy="2417233"/>
          </a:xfrm>
          <a:prstGeom prst="rect">
            <a:avLst/>
          </a:prstGeom>
        </p:spPr>
      </p:pic>
      <p:sp>
        <p:nvSpPr>
          <p:cNvPr id="13" name="Rectangle 12">
            <a:extLst>
              <a:ext uri="{FF2B5EF4-FFF2-40B4-BE49-F238E27FC236}">
                <a16:creationId xmlns:a16="http://schemas.microsoft.com/office/drawing/2014/main" id="{53D28B07-AE1C-87F7-A5E5-1B45F6FCD718}"/>
              </a:ext>
            </a:extLst>
          </p:cNvPr>
          <p:cNvSpPr/>
          <p:nvPr/>
        </p:nvSpPr>
        <p:spPr>
          <a:xfrm>
            <a:off x="11443063" y="4937760"/>
            <a:ext cx="647143" cy="863684"/>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a:extLst>
              <a:ext uri="{FF2B5EF4-FFF2-40B4-BE49-F238E27FC236}">
                <a16:creationId xmlns:a16="http://schemas.microsoft.com/office/drawing/2014/main" id="{9A43E4FA-5ADD-0304-E802-B267AE612E12}"/>
              </a:ext>
            </a:extLst>
          </p:cNvPr>
          <p:cNvPicPr>
            <a:picLocks noChangeAspect="1"/>
          </p:cNvPicPr>
          <p:nvPr/>
        </p:nvPicPr>
        <p:blipFill>
          <a:blip r:embed="rId10"/>
          <a:stretch>
            <a:fillRect/>
          </a:stretch>
        </p:blipFill>
        <p:spPr>
          <a:xfrm>
            <a:off x="242140" y="5039403"/>
            <a:ext cx="745667" cy="702060"/>
          </a:xfrm>
          <a:prstGeom prst="rect">
            <a:avLst/>
          </a:prstGeom>
        </p:spPr>
      </p:pic>
    </p:spTree>
    <p:extLst>
      <p:ext uri="{BB962C8B-B14F-4D97-AF65-F5344CB8AC3E}">
        <p14:creationId xmlns:p14="http://schemas.microsoft.com/office/powerpoint/2010/main" val="1743017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2" name="Rectangle 1">
            <a:extLst>
              <a:ext uri="{FF2B5EF4-FFF2-40B4-BE49-F238E27FC236}">
                <a16:creationId xmlns:a16="http://schemas.microsoft.com/office/drawing/2014/main" id="{2C397131-02DA-F637-4DD0-72A2C248123F}"/>
              </a:ext>
            </a:extLst>
          </p:cNvPr>
          <p:cNvSpPr/>
          <p:nvPr/>
        </p:nvSpPr>
        <p:spPr>
          <a:xfrm>
            <a:off x="371475" y="1466233"/>
            <a:ext cx="3027713" cy="2839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500" dirty="0">
                <a:solidFill>
                  <a:srgbClr val="FF0000"/>
                </a:solidFill>
                <a:latin typeface="Helvetica" panose="020B0604020202020204" pitchFamily="34" charset="0"/>
                <a:cs typeface="Helvetica" panose="020B0604020202020204" pitchFamily="34" charset="0"/>
              </a:rPr>
              <a:t>911</a:t>
            </a:r>
          </a:p>
        </p:txBody>
      </p:sp>
      <p:sp>
        <p:nvSpPr>
          <p:cNvPr id="3" name="Rectangle 2">
            <a:extLst>
              <a:ext uri="{FF2B5EF4-FFF2-40B4-BE49-F238E27FC236}">
                <a16:creationId xmlns:a16="http://schemas.microsoft.com/office/drawing/2014/main" id="{343A6C01-7132-C3A4-C98F-D1C0B8F5AB10}"/>
              </a:ext>
            </a:extLst>
          </p:cNvPr>
          <p:cNvSpPr/>
          <p:nvPr/>
        </p:nvSpPr>
        <p:spPr>
          <a:xfrm>
            <a:off x="3725183" y="735477"/>
            <a:ext cx="72754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1. Type of Emergency</a:t>
            </a:r>
          </a:p>
        </p:txBody>
      </p:sp>
      <p:sp>
        <p:nvSpPr>
          <p:cNvPr id="19" name="Rectangle 18">
            <a:extLst>
              <a:ext uri="{FF2B5EF4-FFF2-40B4-BE49-F238E27FC236}">
                <a16:creationId xmlns:a16="http://schemas.microsoft.com/office/drawing/2014/main" id="{E5DC4225-F9F3-6CF8-4374-3DAF652A8A9C}"/>
              </a:ext>
            </a:extLst>
          </p:cNvPr>
          <p:cNvSpPr/>
          <p:nvPr/>
        </p:nvSpPr>
        <p:spPr>
          <a:xfrm>
            <a:off x="2879432" y="3364932"/>
            <a:ext cx="942408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3. Your Address or GPS Coordinates</a:t>
            </a:r>
          </a:p>
        </p:txBody>
      </p:sp>
      <p:sp>
        <p:nvSpPr>
          <p:cNvPr id="21" name="Rectangle 20">
            <a:extLst>
              <a:ext uri="{FF2B5EF4-FFF2-40B4-BE49-F238E27FC236}">
                <a16:creationId xmlns:a16="http://schemas.microsoft.com/office/drawing/2014/main" id="{1BD5658F-E6EF-D12E-1634-46F252F6BB9E}"/>
              </a:ext>
            </a:extLst>
          </p:cNvPr>
          <p:cNvSpPr/>
          <p:nvPr/>
        </p:nvSpPr>
        <p:spPr>
          <a:xfrm>
            <a:off x="3780938" y="4790598"/>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4. A Phone Number</a:t>
            </a:r>
          </a:p>
        </p:txBody>
      </p:sp>
      <p:sp>
        <p:nvSpPr>
          <p:cNvPr id="23" name="Rectangle 22">
            <a:extLst>
              <a:ext uri="{FF2B5EF4-FFF2-40B4-BE49-F238E27FC236}">
                <a16:creationId xmlns:a16="http://schemas.microsoft.com/office/drawing/2014/main" id="{85DEE3E2-1D78-03AC-D158-BB6CAD9AB652}"/>
              </a:ext>
            </a:extLst>
          </p:cNvPr>
          <p:cNvSpPr/>
          <p:nvPr/>
        </p:nvSpPr>
        <p:spPr>
          <a:xfrm>
            <a:off x="2767919" y="1921891"/>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2. Your Name</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ABCB42D9-DD0A-D379-997F-D8BB74058356}"/>
              </a:ext>
            </a:extLst>
          </p:cNvPr>
          <p:cNvPicPr>
            <a:picLocks noChangeAspect="1"/>
          </p:cNvPicPr>
          <p:nvPr/>
        </p:nvPicPr>
        <p:blipFill>
          <a:blip r:embed="rId7"/>
          <a:stretch>
            <a:fillRect/>
          </a:stretch>
        </p:blipFill>
        <p:spPr>
          <a:xfrm>
            <a:off x="242140" y="5039403"/>
            <a:ext cx="745667" cy="702060"/>
          </a:xfrm>
          <a:prstGeom prst="rect">
            <a:avLst/>
          </a:prstGeom>
        </p:spPr>
      </p:pic>
    </p:spTree>
    <p:extLst>
      <p:ext uri="{BB962C8B-B14F-4D97-AF65-F5344CB8AC3E}">
        <p14:creationId xmlns:p14="http://schemas.microsoft.com/office/powerpoint/2010/main" val="407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23"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785</Words>
  <Application>Microsoft Office PowerPoint</Application>
  <PresentationFormat>Widescreen</PresentationFormat>
  <Paragraphs>86</Paragraphs>
  <Slides>11</Slides>
  <Notes>11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11</vt:i4>
      </vt:variant>
    </vt:vector>
  </HeadingPairs>
  <TitlesOfParts>
    <vt:vector size="20" baseType="lpstr">
      <vt:lpstr>Arial</vt:lpstr>
      <vt:lpstr>Calibri</vt:lpstr>
      <vt:lpstr>Calibri Light</vt:lpstr>
      <vt:lpstr>Comic Sans MS</vt:lpstr>
      <vt:lpstr>Helvetica</vt:lpstr>
      <vt:lpstr>Helvetica 65 Medium</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Kym Keith</dc:creator>
  <cp:lastModifiedBy>Kym Keith</cp:lastModifiedBy>
  <cp:revision>4</cp:revision>
  <dcterms:created xsi:type="dcterms:W3CDTF">2022-08-29T18:40:47Z</dcterms:created>
  <dcterms:modified xsi:type="dcterms:W3CDTF">2023-01-24T17:32:19Z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