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9" r:id="rId2"/>
    <p:sldId id="301" r:id="rId3"/>
    <p:sldId id="303" r:id="rId4"/>
    <p:sldId id="302" r:id="rId5"/>
    <p:sldId id="305" r:id="rId6"/>
    <p:sldId id="310" r:id="rId7"/>
    <p:sldId id="306" r:id="rId8"/>
    <p:sldId id="30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38E3E-9093-46F4-86FC-8F262EC62E7A}" v="2" dt="2023-01-24T17:31:29.4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2734" autoAdjust="0"/>
  </p:normalViewPr>
  <p:slideViewPr>
    <p:cSldViewPr snapToGrid="0">
      <p:cViewPr varScale="1">
        <p:scale>
          <a:sx n="92" d="100"/>
          <a:sy n="92" d="100"/>
        </p:scale>
        <p:origin x="120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69F38E3E-9093-46F4-86FC-8F262EC62E7A}"/>
    <pc:docChg chg="addSld delSld modSld">
      <pc:chgData name="Kym Keith" userId="8510a1b8fa4ba23a" providerId="LiveId" clId="{69F38E3E-9093-46F4-86FC-8F262EC62E7A}" dt="2022-11-29T17:05:03.520" v="94" actId="6549"/>
      <pc:docMkLst>
        <pc:docMk/>
      </pc:docMkLst>
      <pc:sldChg chg="modSp mod">
        <pc:chgData name="Kym Keith" userId="8510a1b8fa4ba23a" providerId="LiveId" clId="{69F38E3E-9093-46F4-86FC-8F262EC62E7A}" dt="2022-11-29T00:51:20.549" v="2" actId="1076"/>
        <pc:sldMkLst>
          <pc:docMk/>
          <pc:sldMk cId="822926021" sldId="259"/>
        </pc:sldMkLst>
        <pc:spChg chg="mod">
          <ac:chgData name="Kym Keith" userId="8510a1b8fa4ba23a" providerId="LiveId" clId="{69F38E3E-9093-46F4-86FC-8F262EC62E7A}" dt="2022-11-29T00:51:20.549" v="2" actId="1076"/>
          <ac:spMkLst>
            <pc:docMk/>
            <pc:sldMk cId="822926021" sldId="259"/>
            <ac:spMk id="10" creationId="{FA84663E-90E4-24A2-0214-A6ADF750E5B9}"/>
          </ac:spMkLst>
        </pc:spChg>
      </pc:sldChg>
      <pc:sldChg chg="add modNotesTx">
        <pc:chgData name="Kym Keith" userId="8510a1b8fa4ba23a" providerId="LiveId" clId="{69F38E3E-9093-46F4-86FC-8F262EC62E7A}" dt="2022-11-29T17:05:03.520" v="94" actId="6549"/>
        <pc:sldMkLst>
          <pc:docMk/>
          <pc:sldMk cId="4167256178" sldId="301"/>
        </pc:sldMkLst>
      </pc:sldChg>
      <pc:sldChg chg="add">
        <pc:chgData name="Kym Keith" userId="8510a1b8fa4ba23a" providerId="LiveId" clId="{69F38E3E-9093-46F4-86FC-8F262EC62E7A}" dt="2022-11-16T22:53:28.180" v="0"/>
        <pc:sldMkLst>
          <pc:docMk/>
          <pc:sldMk cId="3307276835" sldId="302"/>
        </pc:sldMkLst>
      </pc:sldChg>
      <pc:sldChg chg="add">
        <pc:chgData name="Kym Keith" userId="8510a1b8fa4ba23a" providerId="LiveId" clId="{69F38E3E-9093-46F4-86FC-8F262EC62E7A}" dt="2022-11-16T22:53:28.180" v="0"/>
        <pc:sldMkLst>
          <pc:docMk/>
          <pc:sldMk cId="1470732628" sldId="303"/>
        </pc:sldMkLst>
      </pc:sldChg>
      <pc:sldChg chg="del">
        <pc:chgData name="Kym Keith" userId="8510a1b8fa4ba23a" providerId="LiveId" clId="{69F38E3E-9093-46F4-86FC-8F262EC62E7A}" dt="2022-11-21T20:26:44.780" v="1" actId="47"/>
        <pc:sldMkLst>
          <pc:docMk/>
          <pc:sldMk cId="1710665259" sldId="3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7BE38-C38F-4032-92BC-C53F0CF860BF}"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D7FE4-100B-4DF7-83C0-41DD3FFBA5CC}" type="slidenum">
              <a:rPr lang="en-CA" smtClean="0"/>
              <a:t>‹#›</a:t>
            </a:fld>
            <a:endParaRPr lang="en-CA"/>
          </a:p>
        </p:txBody>
      </p:sp>
    </p:spTree>
    <p:extLst>
      <p:ext uri="{BB962C8B-B14F-4D97-AF65-F5344CB8AC3E}">
        <p14:creationId xmlns:p14="http://schemas.microsoft.com/office/powerpoint/2010/main" val="267704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There are different types of smoke detectors. Some beep and others talk to you. Even though they may sound different they all have the same parts and all have test buttons.</a:t>
            </a:r>
          </a:p>
          <a:p>
            <a:pPr marL="0" marR="0" lvl="0" indent="0" algn="l" defTabSz="914400" rtl="0" eaLnBrk="1" fontAlgn="auto" latinLnBrk="0" hangingPunct="1">
              <a:lnSpc>
                <a:spcPct val="106000"/>
              </a:lnSpc>
              <a:spcBef>
                <a:spcPts val="0"/>
              </a:spcBef>
              <a:spcAft>
                <a:spcPts val="800"/>
              </a:spcAft>
              <a:buClrTx/>
              <a:buSzTx/>
              <a:buFont typeface="Symbol" panose="05050102010706020507" pitchFamily="18" charset="2"/>
              <a:buNone/>
              <a:tabLst/>
              <a:defRPr/>
            </a:pPr>
            <a:r>
              <a:rPr lang="en-NZ" sz="1400" dirty="0">
                <a:effectLst/>
                <a:latin typeface="Helvetica" panose="020B0604020202020204" pitchFamily="34" charset="0"/>
                <a:ea typeface="Calibri" panose="020F0502020204030204" pitchFamily="34" charset="0"/>
                <a:cs typeface="Helvetica" panose="020B0604020202020204" pitchFamily="34" charset="0"/>
              </a:rPr>
              <a:t>Smoke detectors are loud because it needs to warn everyone in the house-no matter where they are or what they are doing, even sleeping. </a:t>
            </a:r>
          </a:p>
          <a:p>
            <a:pPr marL="0" lvl="0" indent="0">
              <a:lnSpc>
                <a:spcPct val="106000"/>
              </a:lnSpc>
              <a:spcAft>
                <a:spcPts val="800"/>
              </a:spcAft>
              <a:buFont typeface="Symbol" panose="05050102010706020507" pitchFamily="18" charset="2"/>
              <a:buNone/>
            </a:pPr>
            <a:r>
              <a:rPr lang="en-NZ" sz="1400" dirty="0">
                <a:effectLst/>
                <a:latin typeface="Helvetica" panose="020B0604020202020204" pitchFamily="34" charset="0"/>
                <a:ea typeface="Calibri" panose="020F0502020204030204" pitchFamily="34" charset="0"/>
                <a:cs typeface="Helvetica" panose="020B0604020202020204" pitchFamily="34" charset="0"/>
              </a:rPr>
              <a:t>Every house should have a smoke detector/one on each floor, outside each sleeping area and in each bedroom</a:t>
            </a:r>
            <a:r>
              <a:rPr lang="en-NZ" sz="1400" b="1" dirty="0">
                <a:effectLst/>
                <a:latin typeface="Helvetica" panose="020B0604020202020204" pitchFamily="34" charset="0"/>
                <a:ea typeface="Calibri" panose="020F0502020204030204" pitchFamily="34" charset="0"/>
                <a:cs typeface="Helvetica" panose="020B0604020202020204" pitchFamily="34" charset="0"/>
              </a:rPr>
              <a:t>.</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r>
              <a:rPr lang="en-NZ" sz="1400" dirty="0">
                <a:effectLst/>
                <a:latin typeface="Helvetica" panose="020B0604020202020204" pitchFamily="34" charset="0"/>
                <a:ea typeface="Calibri" panose="020F0502020204030204" pitchFamily="34" charset="0"/>
                <a:cs typeface="Times New Roman" panose="02020603050405020304" pitchFamily="18" charset="0"/>
              </a:rPr>
              <a:t>Smoke alarms should be tested every month by pushing the test button (show the button). They also need new batteries every year.</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nSpc>
                <a:spcPct val="106000"/>
              </a:lnSpc>
              <a:spcAft>
                <a:spcPts val="800"/>
              </a:spcAft>
              <a:buFont typeface="Symbol" panose="05050102010706020507" pitchFamily="18" charset="2"/>
              <a:buNone/>
            </a:pP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33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0"/>
              </a:spcAft>
            </a:pPr>
            <a:r>
              <a:rPr lang="en-CA" sz="1800" b="0" dirty="0">
                <a:effectLst/>
                <a:latin typeface="Helvetica" panose="020B0604020202020204" pitchFamily="34" charset="0"/>
                <a:ea typeface="Calibri" panose="020F0502020204030204" pitchFamily="34" charset="0"/>
                <a:cs typeface="Helvetica" panose="020B0604020202020204" pitchFamily="34" charset="0"/>
              </a:rPr>
              <a:t>Smoke Detectors work by detecting fires by sensing small particles in the air. When there is a high count of those smoke particles this signals the alarm.</a:t>
            </a:r>
            <a:endParaRPr lang="en-CA" sz="1800" b="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697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should you do if you hear a smoke alarm?</a:t>
            </a: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Where should there be smoke detectors in every house?</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about if you smell smoke but don’t hear an alarm?</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800" dirty="0">
                <a:effectLst/>
                <a:latin typeface="Helvetica" panose="020B0604020202020204" pitchFamily="34" charset="0"/>
                <a:ea typeface="Calibri" panose="020F0502020204030204" pitchFamily="34" charset="0"/>
                <a:cs typeface="Helvetica" panose="020B0604020202020204" pitchFamily="34" charset="0"/>
              </a:rPr>
              <a:t>What do you think you should do if you smell smoke or see a fire starting on the stove or in another area of your house? (</a:t>
            </a:r>
            <a:r>
              <a:rPr lang="en-NZ" sz="1800" dirty="0">
                <a:solidFill>
                  <a:srgbClr val="FF0000"/>
                </a:solidFill>
                <a:effectLst/>
                <a:latin typeface="Helvetica" panose="020B0604020202020204" pitchFamily="34" charset="0"/>
                <a:ea typeface="Calibri" panose="020F0502020204030204" pitchFamily="34" charset="0"/>
                <a:cs typeface="Helvetica" panose="020B0604020202020204" pitchFamily="34" charset="0"/>
              </a:rPr>
              <a:t>Yell fire and get an adult</a:t>
            </a:r>
            <a:r>
              <a:rPr lang="en-NZ" sz="1800" dirty="0">
                <a:effectLst/>
                <a:latin typeface="Helvetica" panose="020B0604020202020204" pitchFamily="34" charset="0"/>
                <a:ea typeface="Calibri" panose="020F0502020204030204" pitchFamily="34" charset="0"/>
                <a:cs typeface="Helvetica" panose="020B0604020202020204" pitchFamily="34" charset="0"/>
              </a:rPr>
              <a:t>)</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279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53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800">
                <a:effectLst/>
                <a:latin typeface="Helvetica" panose="020B0604020202020204" pitchFamily="34" charset="0"/>
                <a:ea typeface="Calibri" panose="020F0502020204030204" pitchFamily="34" charset="0"/>
                <a:cs typeface="Times New Roman" panose="02020603050405020304" pitchFamily="18" charset="0"/>
              </a:rPr>
              <a:t>WHEN WE ROLL IT SQUISHES THE FLAMES AND TAKES THE OXYGEN AWAY FROM THE FLAMES WHICH FEEDS THE FIRE</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1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150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954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07152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411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0634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7877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1666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937784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40979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415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9353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4176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20812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509075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4.bin"/><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sparky.org/videos?playlistVideoId=6272543525001"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oleObject" Target="../embeddings/oleObject5.bin"/><Relationship Id="rId7" Type="http://schemas.openxmlformats.org/officeDocument/2006/relationships/image" Target="../media/image10.jp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13.svg"/><Relationship Id="rId4" Type="http://schemas.openxmlformats.org/officeDocument/2006/relationships/image" Target="../media/image6.wmf"/><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oleObject" Target="../embeddings/oleObject6.bin"/><Relationship Id="rId7"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7.bin"/><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6.wmf"/><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35854" y="1598054"/>
            <a:ext cx="5635156"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Grades 2-3 It’s a New Year, Are You Ready?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FA84663E-90E4-24A2-0214-A6ADF750E5B9}"/>
              </a:ext>
            </a:extLst>
          </p:cNvPr>
          <p:cNvSpPr/>
          <p:nvPr/>
        </p:nvSpPr>
        <p:spPr>
          <a:xfrm>
            <a:off x="11157478" y="5029992"/>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 name="Rectangle 2">
            <a:extLst>
              <a:ext uri="{FF2B5EF4-FFF2-40B4-BE49-F238E27FC236}">
                <a16:creationId xmlns:a16="http://schemas.microsoft.com/office/drawing/2014/main" id="{D01BBF73-6308-EE39-8651-84A0CCE6BE80}"/>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05CFA3BC-D02B-B6EC-2246-05C8F9AAABB3}"/>
              </a:ext>
            </a:extLst>
          </p:cNvPr>
          <p:cNvPicPr>
            <a:picLocks noChangeAspect="1"/>
          </p:cNvPicPr>
          <p:nvPr/>
        </p:nvPicPr>
        <p:blipFill>
          <a:blip r:embed="rId8"/>
          <a:stretch>
            <a:fillRect/>
          </a:stretch>
        </p:blipFill>
        <p:spPr>
          <a:xfrm>
            <a:off x="285860" y="5054695"/>
            <a:ext cx="883789" cy="832105"/>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430829" y="383991"/>
            <a:ext cx="851133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800" b="1" dirty="0">
                <a:latin typeface="Comic Sans MS" panose="030F0702030302020204" pitchFamily="66" charset="0"/>
              </a:rPr>
              <a:t>How Do We Know if There is a Fire or Smoke?</a:t>
            </a:r>
            <a:endParaRPr kumimoji="0" lang="en-US" sz="28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44077C48-5B8B-2514-BCEC-12249050864C}"/>
              </a:ext>
            </a:extLst>
          </p:cNvPr>
          <p:cNvPicPr>
            <a:picLocks noChangeAspect="1"/>
          </p:cNvPicPr>
          <p:nvPr/>
        </p:nvPicPr>
        <p:blipFill rotWithShape="1">
          <a:blip r:embed="rId6">
            <a:extLst>
              <a:ext uri="{28A0092B-C50C-407E-A947-70E740481C1C}">
                <a14:useLocalDpi xmlns:a14="http://schemas.microsoft.com/office/drawing/2010/main" val="0"/>
              </a:ext>
            </a:extLst>
          </a:blip>
          <a:srcRect l="16747" t="16769" r="16404" b="16381"/>
          <a:stretch/>
        </p:blipFill>
        <p:spPr>
          <a:xfrm>
            <a:off x="4099302" y="1433593"/>
            <a:ext cx="4014062" cy="4014062"/>
          </a:xfrm>
          <a:prstGeom prst="rect">
            <a:avLst/>
          </a:prstGeom>
        </p:spPr>
      </p:pic>
      <p:sp>
        <p:nvSpPr>
          <p:cNvPr id="7" name="Rectangle 6">
            <a:extLst>
              <a:ext uri="{FF2B5EF4-FFF2-40B4-BE49-F238E27FC236}">
                <a16:creationId xmlns:a16="http://schemas.microsoft.com/office/drawing/2014/main" id="{059B74A4-D863-6C02-5A14-80C2AC349741}"/>
              </a:ext>
            </a:extLst>
          </p:cNvPr>
          <p:cNvSpPr/>
          <p:nvPr/>
        </p:nvSpPr>
        <p:spPr>
          <a:xfrm rot="1295716">
            <a:off x="8018468" y="463519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FA681D03-CDEF-5598-8588-72538545174D}"/>
              </a:ext>
            </a:extLst>
          </p:cNvPr>
          <p:cNvSpPr/>
          <p:nvPr/>
        </p:nvSpPr>
        <p:spPr>
          <a:xfrm rot="1321713">
            <a:off x="8018470" y="3394637"/>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13" name="Rectangle 12">
            <a:extLst>
              <a:ext uri="{FF2B5EF4-FFF2-40B4-BE49-F238E27FC236}">
                <a16:creationId xmlns:a16="http://schemas.microsoft.com/office/drawing/2014/main" id="{29199614-5F8C-4233-6194-F5DB0DEB75D1}"/>
              </a:ext>
            </a:extLst>
          </p:cNvPr>
          <p:cNvSpPr/>
          <p:nvPr/>
        </p:nvSpPr>
        <p:spPr>
          <a:xfrm rot="1358485">
            <a:off x="8018468" y="2289626"/>
            <a:ext cx="1383996"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omic Sans MS" panose="030F0702030302020204" pitchFamily="66" charset="0"/>
              </a:rPr>
              <a:t>Beep!</a:t>
            </a:r>
            <a:endParaRPr lang="en-CA" sz="3200" b="1" dirty="0">
              <a:solidFill>
                <a:srgbClr val="FF0000"/>
              </a:solidFill>
              <a:latin typeface="Comic Sans MS" panose="030F0702030302020204" pitchFamily="66" charset="0"/>
            </a:endParaRPr>
          </a:p>
        </p:txBody>
      </p:sp>
      <p:sp>
        <p:nvSpPr>
          <p:cNvPr id="2" name="Rectangle 1">
            <a:extLst>
              <a:ext uri="{FF2B5EF4-FFF2-40B4-BE49-F238E27FC236}">
                <a16:creationId xmlns:a16="http://schemas.microsoft.com/office/drawing/2014/main" id="{46BAF11F-A9BB-C58C-23D0-424D693FDEB0}"/>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4D4F745D-452A-1B3D-6A45-C4D7C0D8EF2F}"/>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416725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8875" y="5883412"/>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3735224" y="275425"/>
            <a:ext cx="62176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4000" b="1" dirty="0">
                <a:latin typeface="Comic Sans MS" panose="030F0702030302020204" pitchFamily="66" charset="0"/>
              </a:rPr>
              <a:t>Smoke Detector Parts</a:t>
            </a:r>
            <a:endParaRPr kumimoji="0" lang="en-US" sz="40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2" name="Picture 1" descr="File:InsideSmokeDetector.jpg - Wikipedia, the free encyclopedia">
            <a:extLst>
              <a:ext uri="{FF2B5EF4-FFF2-40B4-BE49-F238E27FC236}">
                <a16:creationId xmlns:a16="http://schemas.microsoft.com/office/drawing/2014/main" id="{9D61B190-B5C3-467D-63B5-39D0DBCFB2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4982" y="1044626"/>
            <a:ext cx="6132576" cy="4599432"/>
          </a:xfrm>
          <a:prstGeom prst="rect">
            <a:avLst/>
          </a:prstGeom>
        </p:spPr>
      </p:pic>
      <p:sp>
        <p:nvSpPr>
          <p:cNvPr id="3" name="Arrow: Left 2">
            <a:extLst>
              <a:ext uri="{FF2B5EF4-FFF2-40B4-BE49-F238E27FC236}">
                <a16:creationId xmlns:a16="http://schemas.microsoft.com/office/drawing/2014/main" id="{35A4C9B2-12CA-EA12-2F1F-F631B2301CEC}"/>
              </a:ext>
            </a:extLst>
          </p:cNvPr>
          <p:cNvSpPr/>
          <p:nvPr/>
        </p:nvSpPr>
        <p:spPr>
          <a:xfrm rot="255354">
            <a:off x="4687883" y="4708208"/>
            <a:ext cx="4715023" cy="441435"/>
          </a:xfrm>
          <a:prstGeom prst="leftArrow">
            <a:avLst/>
          </a:prstGeom>
          <a:solidFill>
            <a:srgbClr val="00B0F0"/>
          </a:solidFill>
          <a:ln>
            <a:solidFill>
              <a:schemeClr val="accent3">
                <a:lumMod val="7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CA"/>
          </a:p>
        </p:txBody>
      </p:sp>
      <p:sp>
        <p:nvSpPr>
          <p:cNvPr id="6" name="Arrow: Left 5">
            <a:extLst>
              <a:ext uri="{FF2B5EF4-FFF2-40B4-BE49-F238E27FC236}">
                <a16:creationId xmlns:a16="http://schemas.microsoft.com/office/drawing/2014/main" id="{9FB33EB3-A077-6D5D-0164-0EC68DCD58B5}"/>
              </a:ext>
            </a:extLst>
          </p:cNvPr>
          <p:cNvSpPr/>
          <p:nvPr/>
        </p:nvSpPr>
        <p:spPr>
          <a:xfrm rot="255354">
            <a:off x="6793087" y="2903721"/>
            <a:ext cx="2527763" cy="441435"/>
          </a:xfrm>
          <a:prstGeom prst="leftArrow">
            <a:avLst/>
          </a:prstGeom>
          <a:solidFill>
            <a:srgbClr val="00B0F0"/>
          </a:solidFill>
          <a:ln>
            <a:solidFill>
              <a:schemeClr val="accent3">
                <a:lumMod val="7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CA" dirty="0"/>
          </a:p>
        </p:txBody>
      </p:sp>
      <p:sp>
        <p:nvSpPr>
          <p:cNvPr id="7" name="Arrow: Left 6">
            <a:extLst>
              <a:ext uri="{FF2B5EF4-FFF2-40B4-BE49-F238E27FC236}">
                <a16:creationId xmlns:a16="http://schemas.microsoft.com/office/drawing/2014/main" id="{EF5E5D83-3C9F-AA49-4707-F75919298CB6}"/>
              </a:ext>
            </a:extLst>
          </p:cNvPr>
          <p:cNvSpPr/>
          <p:nvPr/>
        </p:nvSpPr>
        <p:spPr>
          <a:xfrm rot="20901069">
            <a:off x="3574858" y="1628662"/>
            <a:ext cx="5924126" cy="441435"/>
          </a:xfrm>
          <a:prstGeom prst="leftArrow">
            <a:avLst/>
          </a:prstGeom>
          <a:solidFill>
            <a:srgbClr val="00B0F0"/>
          </a:solidFill>
          <a:ln>
            <a:solidFill>
              <a:schemeClr val="accent3">
                <a:lumMod val="7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4AF7E2EF-BBE3-9DEC-ACE0-ED60BE287644}"/>
              </a:ext>
            </a:extLst>
          </p:cNvPr>
          <p:cNvSpPr txBox="1"/>
          <p:nvPr/>
        </p:nvSpPr>
        <p:spPr>
          <a:xfrm>
            <a:off x="9482541" y="983311"/>
            <a:ext cx="1156973" cy="461665"/>
          </a:xfrm>
          <a:prstGeom prst="rect">
            <a:avLst/>
          </a:prstGeom>
          <a:noFill/>
        </p:spPr>
        <p:txBody>
          <a:bodyPr wrap="square" rtlCol="0">
            <a:spAutoFit/>
          </a:bodyPr>
          <a:lstStyle/>
          <a:p>
            <a:r>
              <a:rPr lang="en-CA" sz="2400" dirty="0"/>
              <a:t>Beeper</a:t>
            </a:r>
          </a:p>
        </p:txBody>
      </p:sp>
      <p:sp>
        <p:nvSpPr>
          <p:cNvPr id="10" name="TextBox 9">
            <a:extLst>
              <a:ext uri="{FF2B5EF4-FFF2-40B4-BE49-F238E27FC236}">
                <a16:creationId xmlns:a16="http://schemas.microsoft.com/office/drawing/2014/main" id="{9D4F7E5B-B112-2B6C-0A7D-77E7584587B6}"/>
              </a:ext>
            </a:extLst>
          </p:cNvPr>
          <p:cNvSpPr txBox="1"/>
          <p:nvPr/>
        </p:nvSpPr>
        <p:spPr>
          <a:xfrm>
            <a:off x="9412785" y="2960301"/>
            <a:ext cx="1501205" cy="738664"/>
          </a:xfrm>
          <a:prstGeom prst="rect">
            <a:avLst/>
          </a:prstGeom>
          <a:noFill/>
        </p:spPr>
        <p:txBody>
          <a:bodyPr wrap="square" rtlCol="0">
            <a:spAutoFit/>
          </a:bodyPr>
          <a:lstStyle/>
          <a:p>
            <a:r>
              <a:rPr lang="en-CA" sz="2400" dirty="0"/>
              <a:t>Battery</a:t>
            </a:r>
          </a:p>
          <a:p>
            <a:endParaRPr lang="en-CA" dirty="0"/>
          </a:p>
        </p:txBody>
      </p:sp>
      <p:sp>
        <p:nvSpPr>
          <p:cNvPr id="13" name="TextBox 12">
            <a:extLst>
              <a:ext uri="{FF2B5EF4-FFF2-40B4-BE49-F238E27FC236}">
                <a16:creationId xmlns:a16="http://schemas.microsoft.com/office/drawing/2014/main" id="{9FC3CCF3-A519-5EDE-5C89-A1045E2D9E21}"/>
              </a:ext>
            </a:extLst>
          </p:cNvPr>
          <p:cNvSpPr txBox="1"/>
          <p:nvPr/>
        </p:nvSpPr>
        <p:spPr>
          <a:xfrm>
            <a:off x="9475222" y="4794595"/>
            <a:ext cx="955339" cy="461665"/>
          </a:xfrm>
          <a:prstGeom prst="rect">
            <a:avLst/>
          </a:prstGeom>
          <a:noFill/>
        </p:spPr>
        <p:txBody>
          <a:bodyPr wrap="square" rtlCol="0">
            <a:spAutoFit/>
          </a:bodyPr>
          <a:lstStyle/>
          <a:p>
            <a:r>
              <a:rPr lang="en-CA" sz="2400" dirty="0"/>
              <a:t>Nose</a:t>
            </a:r>
          </a:p>
        </p:txBody>
      </p:sp>
      <p:sp>
        <p:nvSpPr>
          <p:cNvPr id="8" name="Rectangle 7">
            <a:extLst>
              <a:ext uri="{FF2B5EF4-FFF2-40B4-BE49-F238E27FC236}">
                <a16:creationId xmlns:a16="http://schemas.microsoft.com/office/drawing/2014/main" id="{3BDB543B-5A3B-3021-0E78-5288724B09F2}"/>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a:extLst>
              <a:ext uri="{FF2B5EF4-FFF2-40B4-BE49-F238E27FC236}">
                <a16:creationId xmlns:a16="http://schemas.microsoft.com/office/drawing/2014/main" id="{E46FF686-C13F-425A-92A1-212951D83C33}"/>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147073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572885" y="129315"/>
            <a:ext cx="904622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rPr>
              <a:t>Learn the Sounds of Fire Safety</a:t>
            </a:r>
            <a:endParaRPr kumimoji="0" lang="en-US" sz="4400" b="0" i="0" u="none" strike="noStrike" kern="1200" cap="none" spc="0" normalizeH="0" baseline="0" noProof="0" dirty="0">
              <a:ln>
                <a:noFill/>
              </a:ln>
              <a:solidFill>
                <a:srgbClr val="044E77"/>
              </a:solidFill>
              <a:effectLst/>
              <a:uLnTx/>
              <a:uFillTx/>
              <a:latin typeface="Comic Sans MS" panose="030F0702030302020204" pitchFamily="66" charset="0"/>
            </a:endParaRPr>
          </a:p>
        </p:txBody>
      </p:sp>
      <p:sp>
        <p:nvSpPr>
          <p:cNvPr id="3" name="Rectangle 2">
            <a:hlinkClick r:id="rId6"/>
            <a:extLst>
              <a:ext uri="{FF2B5EF4-FFF2-40B4-BE49-F238E27FC236}">
                <a16:creationId xmlns:a16="http://schemas.microsoft.com/office/drawing/2014/main" id="{B7671CDB-6501-13EC-861E-AC55E29362DA}"/>
              </a:ext>
            </a:extLst>
          </p:cNvPr>
          <p:cNvSpPr/>
          <p:nvPr/>
        </p:nvSpPr>
        <p:spPr>
          <a:xfrm>
            <a:off x="1778250" y="949170"/>
            <a:ext cx="8272401" cy="42553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958F251F-07B9-16D4-C223-BE79925ECC7A}"/>
              </a:ext>
            </a:extLst>
          </p:cNvPr>
          <p:cNvSpPr txBox="1"/>
          <p:nvPr/>
        </p:nvSpPr>
        <p:spPr>
          <a:xfrm>
            <a:off x="2649700" y="5130475"/>
            <a:ext cx="6529499" cy="778355"/>
          </a:xfrm>
          <a:prstGeom prst="rect">
            <a:avLst/>
          </a:prstGeom>
          <a:noFill/>
        </p:spPr>
        <p:txBody>
          <a:bodyPr wrap="square">
            <a:spAutoFit/>
          </a:bodyPr>
          <a:lstStyle/>
          <a:p>
            <a:pPr marL="457200" indent="-457200">
              <a:lnSpc>
                <a:spcPct val="200000"/>
              </a:lnSpc>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National Fire Protection Association Kids. (n.d.-g).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NFPA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Learn the Sounds of Fire Safety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[Video]. </a:t>
            </a:r>
            <a:r>
              <a:rPr lang="en-US" sz="1200" u="sng"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https://www.sparky.org/videos?playlistVideoId=6272543525001</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E0F18D7B-030E-1470-7031-255FAC29A3F1}"/>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F70418D1-3D2C-7DD8-94A7-093862E814EA}"/>
              </a:ext>
            </a:extLst>
          </p:cNvPr>
          <p:cNvPicPr>
            <a:picLocks noChangeAspect="1"/>
          </p:cNvPicPr>
          <p:nvPr/>
        </p:nvPicPr>
        <p:blipFill>
          <a:blip r:embed="rId8"/>
          <a:stretch>
            <a:fillRect/>
          </a:stretch>
        </p:blipFill>
        <p:spPr>
          <a:xfrm>
            <a:off x="242140" y="4927257"/>
            <a:ext cx="797632" cy="750986"/>
          </a:xfrm>
          <a:prstGeom prst="rect">
            <a:avLst/>
          </a:prstGeom>
        </p:spPr>
      </p:pic>
    </p:spTree>
    <p:extLst>
      <p:ext uri="{BB962C8B-B14F-4D97-AF65-F5344CB8AC3E}">
        <p14:creationId xmlns:p14="http://schemas.microsoft.com/office/powerpoint/2010/main" val="3307276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516376" y="137606"/>
            <a:ext cx="915924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What To Do If You Hear The Fire Alarm!</a:t>
            </a:r>
            <a:endParaRPr kumimoji="0" lang="en-US" sz="34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pic>
        <p:nvPicPr>
          <p:cNvPr id="3" name="Picture 2" descr="Icon&#10;&#10;Description automatically generated">
            <a:extLst>
              <a:ext uri="{FF2B5EF4-FFF2-40B4-BE49-F238E27FC236}">
                <a16:creationId xmlns:a16="http://schemas.microsoft.com/office/drawing/2014/main" id="{DFDE8C0C-F3CA-B504-97F4-0ED5E70E680D}"/>
              </a:ext>
            </a:extLst>
          </p:cNvPr>
          <p:cNvPicPr>
            <a:picLocks noChangeAspect="1"/>
          </p:cNvPicPr>
          <p:nvPr/>
        </p:nvPicPr>
        <p:blipFill rotWithShape="1">
          <a:blip r:embed="rId6">
            <a:extLst>
              <a:ext uri="{28A0092B-C50C-407E-A947-70E740481C1C}">
                <a14:useLocalDpi xmlns:a14="http://schemas.microsoft.com/office/drawing/2010/main" val="0"/>
              </a:ext>
            </a:extLst>
          </a:blip>
          <a:srcRect l="16792" t="16946" r="16602" b="17520"/>
          <a:stretch/>
        </p:blipFill>
        <p:spPr>
          <a:xfrm>
            <a:off x="623840" y="994200"/>
            <a:ext cx="2127903" cy="2093645"/>
          </a:xfrm>
          <a:prstGeom prst="rect">
            <a:avLst/>
          </a:prstGeom>
        </p:spPr>
      </p:pic>
      <p:sp>
        <p:nvSpPr>
          <p:cNvPr id="6" name="Rectangle 5">
            <a:extLst>
              <a:ext uri="{FF2B5EF4-FFF2-40B4-BE49-F238E27FC236}">
                <a16:creationId xmlns:a16="http://schemas.microsoft.com/office/drawing/2014/main" id="{52980353-EB8F-183A-C915-35DAF77F594E}"/>
              </a:ext>
            </a:extLst>
          </p:cNvPr>
          <p:cNvSpPr/>
          <p:nvPr/>
        </p:nvSpPr>
        <p:spPr>
          <a:xfrm rot="2842246">
            <a:off x="1859407" y="3068039"/>
            <a:ext cx="889331" cy="5194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Comic Sans MS" panose="030F0702030302020204" pitchFamily="66" charset="0"/>
              </a:rPr>
              <a:t>Beep!</a:t>
            </a:r>
            <a:endParaRPr lang="en-CA" dirty="0">
              <a:solidFill>
                <a:srgbClr val="FF0000"/>
              </a:solidFill>
              <a:latin typeface="Comic Sans MS" panose="030F0702030302020204" pitchFamily="66" charset="0"/>
            </a:endParaRPr>
          </a:p>
        </p:txBody>
      </p:sp>
      <p:sp>
        <p:nvSpPr>
          <p:cNvPr id="7" name="Rectangle 6">
            <a:extLst>
              <a:ext uri="{FF2B5EF4-FFF2-40B4-BE49-F238E27FC236}">
                <a16:creationId xmlns:a16="http://schemas.microsoft.com/office/drawing/2014/main" id="{93A52D2E-0BD0-67A7-97EB-311BC28809CA}"/>
              </a:ext>
            </a:extLst>
          </p:cNvPr>
          <p:cNvSpPr/>
          <p:nvPr/>
        </p:nvSpPr>
        <p:spPr>
          <a:xfrm rot="2298875">
            <a:off x="2456514" y="2526501"/>
            <a:ext cx="897310"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Comic Sans MS" panose="030F0702030302020204" pitchFamily="66" charset="0"/>
              </a:rPr>
              <a:t>Beep!</a:t>
            </a:r>
            <a:endParaRPr lang="en-CA" dirty="0">
              <a:solidFill>
                <a:srgbClr val="FF0000"/>
              </a:solidFill>
              <a:latin typeface="Comic Sans MS" panose="030F0702030302020204" pitchFamily="66" charset="0"/>
            </a:endParaRPr>
          </a:p>
        </p:txBody>
      </p:sp>
      <p:sp>
        <p:nvSpPr>
          <p:cNvPr id="9" name="Rectangle 8">
            <a:extLst>
              <a:ext uri="{FF2B5EF4-FFF2-40B4-BE49-F238E27FC236}">
                <a16:creationId xmlns:a16="http://schemas.microsoft.com/office/drawing/2014/main" id="{393E0969-E3EC-5B57-CBA6-4EF0503D49A7}"/>
              </a:ext>
            </a:extLst>
          </p:cNvPr>
          <p:cNvSpPr/>
          <p:nvPr/>
        </p:nvSpPr>
        <p:spPr>
          <a:xfrm rot="3879865">
            <a:off x="999856" y="3283575"/>
            <a:ext cx="1375873" cy="632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Comic Sans MS" panose="030F0702030302020204" pitchFamily="66" charset="0"/>
              </a:rPr>
              <a:t>Beep!</a:t>
            </a:r>
            <a:endParaRPr lang="en-CA" dirty="0">
              <a:solidFill>
                <a:srgbClr val="FF0000"/>
              </a:solidFill>
              <a:latin typeface="Comic Sans MS" panose="030F0702030302020204" pitchFamily="66" charset="0"/>
            </a:endParaRPr>
          </a:p>
        </p:txBody>
      </p:sp>
      <p:sp>
        <p:nvSpPr>
          <p:cNvPr id="10" name="Rectangle 9">
            <a:extLst>
              <a:ext uri="{FF2B5EF4-FFF2-40B4-BE49-F238E27FC236}">
                <a16:creationId xmlns:a16="http://schemas.microsoft.com/office/drawing/2014/main" id="{8FA69BB3-62B0-C6F9-60E2-FCF596A33A20}"/>
              </a:ext>
            </a:extLst>
          </p:cNvPr>
          <p:cNvSpPr/>
          <p:nvPr/>
        </p:nvSpPr>
        <p:spPr>
          <a:xfrm>
            <a:off x="371475" y="4224920"/>
            <a:ext cx="2738355" cy="628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1. Hear the fire alarm</a:t>
            </a:r>
            <a:endParaRPr lang="en-CA" dirty="0">
              <a:solidFill>
                <a:schemeClr val="tx1"/>
              </a:solidFill>
              <a:latin typeface="Comic Sans MS" panose="030F0702030302020204" pitchFamily="66" charset="0"/>
            </a:endParaRPr>
          </a:p>
        </p:txBody>
      </p:sp>
      <p:sp>
        <p:nvSpPr>
          <p:cNvPr id="15" name="Rectangle 14">
            <a:extLst>
              <a:ext uri="{FF2B5EF4-FFF2-40B4-BE49-F238E27FC236}">
                <a16:creationId xmlns:a16="http://schemas.microsoft.com/office/drawing/2014/main" id="{8669DC80-A51E-2E5C-76A5-C9F447A3EDC0}"/>
              </a:ext>
            </a:extLst>
          </p:cNvPr>
          <p:cNvSpPr/>
          <p:nvPr/>
        </p:nvSpPr>
        <p:spPr>
          <a:xfrm>
            <a:off x="4313255" y="4171974"/>
            <a:ext cx="2738355" cy="628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2. Get low and get out</a:t>
            </a:r>
            <a:endParaRPr lang="en-CA" dirty="0">
              <a:solidFill>
                <a:schemeClr val="tx1"/>
              </a:solidFill>
              <a:latin typeface="Comic Sans MS" panose="030F0702030302020204" pitchFamily="66" charset="0"/>
            </a:endParaRPr>
          </a:p>
        </p:txBody>
      </p:sp>
      <p:sp>
        <p:nvSpPr>
          <p:cNvPr id="24" name="Rectangle 23">
            <a:extLst>
              <a:ext uri="{FF2B5EF4-FFF2-40B4-BE49-F238E27FC236}">
                <a16:creationId xmlns:a16="http://schemas.microsoft.com/office/drawing/2014/main" id="{5D619F9E-CAF1-AC26-1A5D-29E7708F887D}"/>
              </a:ext>
            </a:extLst>
          </p:cNvPr>
          <p:cNvSpPr/>
          <p:nvPr/>
        </p:nvSpPr>
        <p:spPr>
          <a:xfrm>
            <a:off x="8337925" y="4250427"/>
            <a:ext cx="2738355" cy="628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3. Meet up with your family</a:t>
            </a:r>
            <a:endParaRPr lang="en-CA" dirty="0">
              <a:solidFill>
                <a:schemeClr val="tx1"/>
              </a:solidFill>
              <a:latin typeface="Comic Sans MS" panose="030F0702030302020204" pitchFamily="66" charset="0"/>
            </a:endParaRPr>
          </a:p>
        </p:txBody>
      </p:sp>
      <p:pic>
        <p:nvPicPr>
          <p:cNvPr id="26" name="Picture 25" descr="A picture containing clipart&#10;&#10;Description automatically generated">
            <a:extLst>
              <a:ext uri="{FF2B5EF4-FFF2-40B4-BE49-F238E27FC236}">
                <a16:creationId xmlns:a16="http://schemas.microsoft.com/office/drawing/2014/main" id="{319687EE-C3C9-5641-036F-EE0BE21050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8882" y="1490000"/>
            <a:ext cx="4306627" cy="1937982"/>
          </a:xfrm>
          <a:prstGeom prst="rect">
            <a:avLst/>
          </a:prstGeom>
        </p:spPr>
      </p:pic>
      <p:pic>
        <p:nvPicPr>
          <p:cNvPr id="28" name="Picture 27" descr="A picture containing vector graphics&#10;&#10;Description automatically generated">
            <a:extLst>
              <a:ext uri="{FF2B5EF4-FFF2-40B4-BE49-F238E27FC236}">
                <a16:creationId xmlns:a16="http://schemas.microsoft.com/office/drawing/2014/main" id="{8E86B085-1FA4-5708-511C-BBBF002121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6356" y="1928377"/>
            <a:ext cx="1632230" cy="1163548"/>
          </a:xfrm>
          <a:prstGeom prst="rect">
            <a:avLst/>
          </a:prstGeom>
        </p:spPr>
      </p:pic>
      <p:pic>
        <p:nvPicPr>
          <p:cNvPr id="23" name="Graphic 22" descr="Deciduous tree with solid fill">
            <a:extLst>
              <a:ext uri="{FF2B5EF4-FFF2-40B4-BE49-F238E27FC236}">
                <a16:creationId xmlns:a16="http://schemas.microsoft.com/office/drawing/2014/main" id="{65293EB0-A7B4-3318-8A78-052997E2E7F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33236" y="693063"/>
            <a:ext cx="2175201" cy="2175201"/>
          </a:xfrm>
          <a:prstGeom prst="rect">
            <a:avLst/>
          </a:prstGeom>
        </p:spPr>
      </p:pic>
      <p:sp>
        <p:nvSpPr>
          <p:cNvPr id="8" name="Rectangle 7">
            <a:extLst>
              <a:ext uri="{FF2B5EF4-FFF2-40B4-BE49-F238E27FC236}">
                <a16:creationId xmlns:a16="http://schemas.microsoft.com/office/drawing/2014/main" id="{6DE7D292-83FE-D88C-BDA9-5D6FA413D9FC}"/>
              </a:ext>
            </a:extLst>
          </p:cNvPr>
          <p:cNvSpPr/>
          <p:nvPr/>
        </p:nvSpPr>
        <p:spPr>
          <a:xfrm>
            <a:off x="11122797" y="4855645"/>
            <a:ext cx="827063" cy="954429"/>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6905205B-E140-88B1-34DF-02EB6F9AD279}"/>
              </a:ext>
            </a:extLst>
          </p:cNvPr>
          <p:cNvPicPr>
            <a:picLocks noChangeAspect="1"/>
          </p:cNvPicPr>
          <p:nvPr/>
        </p:nvPicPr>
        <p:blipFill>
          <a:blip r:embed="rId12"/>
          <a:stretch>
            <a:fillRect/>
          </a:stretch>
        </p:blipFill>
        <p:spPr>
          <a:xfrm>
            <a:off x="224753" y="5001170"/>
            <a:ext cx="798174" cy="751497"/>
          </a:xfrm>
          <a:prstGeom prst="rect">
            <a:avLst/>
          </a:prstGeom>
        </p:spPr>
      </p:pic>
    </p:spTree>
    <p:extLst>
      <p:ext uri="{BB962C8B-B14F-4D97-AF65-F5344CB8AC3E}">
        <p14:creationId xmlns:p14="http://schemas.microsoft.com/office/powerpoint/2010/main" val="2016018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680158" y="472301"/>
            <a:ext cx="665780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If Your Clothing Catches </a:t>
            </a:r>
            <a:r>
              <a:rPr lang="en-CA" sz="3400" b="1" dirty="0">
                <a:solidFill>
                  <a:srgbClr val="044E77"/>
                </a:solidFill>
                <a:latin typeface="Comic Sans MS" panose="030F0702030302020204" pitchFamily="66" charset="0"/>
              </a:rPr>
              <a:t>F</a:t>
            </a: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ire!</a:t>
            </a:r>
            <a:endParaRPr kumimoji="0" lang="en-US" sz="34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sp>
        <p:nvSpPr>
          <p:cNvPr id="2" name="Rectangle 1">
            <a:extLst>
              <a:ext uri="{FF2B5EF4-FFF2-40B4-BE49-F238E27FC236}">
                <a16:creationId xmlns:a16="http://schemas.microsoft.com/office/drawing/2014/main" id="{E841FC3F-5BCC-7293-E0FD-A8921B9E0B5A}"/>
              </a:ext>
            </a:extLst>
          </p:cNvPr>
          <p:cNvSpPr/>
          <p:nvPr/>
        </p:nvSpPr>
        <p:spPr>
          <a:xfrm>
            <a:off x="1069204" y="1441711"/>
            <a:ext cx="3160350" cy="3937573"/>
          </a:xfrm>
          <a:prstGeom prst="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8204AD58-4376-065E-2AE0-6550E10AC2FA}"/>
              </a:ext>
            </a:extLst>
          </p:cNvPr>
          <p:cNvSpPr/>
          <p:nvPr/>
        </p:nvSpPr>
        <p:spPr>
          <a:xfrm>
            <a:off x="4567100" y="1441711"/>
            <a:ext cx="3160349" cy="3937573"/>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950D3B92-1E51-8851-C1E0-93DD2135B9A5}"/>
              </a:ext>
            </a:extLst>
          </p:cNvPr>
          <p:cNvSpPr/>
          <p:nvPr/>
        </p:nvSpPr>
        <p:spPr>
          <a:xfrm>
            <a:off x="8077859" y="1441711"/>
            <a:ext cx="3044937" cy="3937573"/>
          </a:xfrm>
          <a:prstGeom prst="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9CD5BB62-186A-47CF-FD19-C3F7AF441B75}"/>
              </a:ext>
            </a:extLst>
          </p:cNvPr>
          <p:cNvSpPr/>
          <p:nvPr/>
        </p:nvSpPr>
        <p:spPr>
          <a:xfrm>
            <a:off x="11122797" y="4855645"/>
            <a:ext cx="827063" cy="954429"/>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D947242C-415D-1559-63BB-E9A045EAE89E}"/>
              </a:ext>
            </a:extLst>
          </p:cNvPr>
          <p:cNvPicPr>
            <a:picLocks noChangeAspect="1"/>
          </p:cNvPicPr>
          <p:nvPr/>
        </p:nvPicPr>
        <p:blipFill>
          <a:blip r:embed="rId10"/>
          <a:stretch>
            <a:fillRect/>
          </a:stretch>
        </p:blipFill>
        <p:spPr>
          <a:xfrm>
            <a:off x="224753" y="5001170"/>
            <a:ext cx="798174" cy="751497"/>
          </a:xfrm>
          <a:prstGeom prst="rect">
            <a:avLst/>
          </a:prstGeom>
        </p:spPr>
      </p:pic>
    </p:spTree>
    <p:extLst>
      <p:ext uri="{BB962C8B-B14F-4D97-AF65-F5344CB8AC3E}">
        <p14:creationId xmlns:p14="http://schemas.microsoft.com/office/powerpoint/2010/main" val="337302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55CB1F8C-70A5-35DF-CD1A-AC8AAFA54E4B}"/>
              </a:ext>
            </a:extLst>
          </p:cNvPr>
          <p:cNvPicPr>
            <a:picLocks noChangeAspect="1"/>
          </p:cNvPicPr>
          <p:nvPr/>
        </p:nvPicPr>
        <p:blipFill>
          <a:blip r:embed="rId6"/>
          <a:stretch>
            <a:fillRect/>
          </a:stretch>
        </p:blipFill>
        <p:spPr>
          <a:xfrm>
            <a:off x="3506251" y="564540"/>
            <a:ext cx="7094022" cy="5079517"/>
          </a:xfrm>
          <a:prstGeom prst="rect">
            <a:avLst/>
          </a:prstGeom>
        </p:spPr>
      </p:pic>
      <p:pic>
        <p:nvPicPr>
          <p:cNvPr id="14" name="Picture 13">
            <a:extLst>
              <a:ext uri="{FF2B5EF4-FFF2-40B4-BE49-F238E27FC236}">
                <a16:creationId xmlns:a16="http://schemas.microsoft.com/office/drawing/2014/main" id="{25198990-B9F5-8B05-F8D5-ACB511568B8A}"/>
              </a:ext>
            </a:extLst>
          </p:cNvPr>
          <p:cNvPicPr>
            <a:picLocks noChangeAspect="1"/>
          </p:cNvPicPr>
          <p:nvPr/>
        </p:nvPicPr>
        <p:blipFill>
          <a:blip r:embed="rId7"/>
          <a:stretch>
            <a:fillRect/>
          </a:stretch>
        </p:blipFill>
        <p:spPr>
          <a:xfrm>
            <a:off x="576074" y="1971472"/>
            <a:ext cx="2676899" cy="1457528"/>
          </a:xfrm>
          <a:prstGeom prst="rect">
            <a:avLst/>
          </a:prstGeom>
        </p:spPr>
      </p:pic>
      <p:sp>
        <p:nvSpPr>
          <p:cNvPr id="3" name="Rectangle 2">
            <a:extLst>
              <a:ext uri="{FF2B5EF4-FFF2-40B4-BE49-F238E27FC236}">
                <a16:creationId xmlns:a16="http://schemas.microsoft.com/office/drawing/2014/main" id="{8E3AE4B3-8D37-9160-0364-B83C834F3DA6}"/>
              </a:ext>
            </a:extLst>
          </p:cNvPr>
          <p:cNvSpPr/>
          <p:nvPr/>
        </p:nvSpPr>
        <p:spPr>
          <a:xfrm>
            <a:off x="11122797" y="4855645"/>
            <a:ext cx="827063" cy="954429"/>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F6651236-D064-9F1F-E305-12A08F8DCAE8}"/>
              </a:ext>
            </a:extLst>
          </p:cNvPr>
          <p:cNvPicPr>
            <a:picLocks noChangeAspect="1"/>
          </p:cNvPicPr>
          <p:nvPr/>
        </p:nvPicPr>
        <p:blipFill>
          <a:blip r:embed="rId9"/>
          <a:stretch>
            <a:fillRect/>
          </a:stretch>
        </p:blipFill>
        <p:spPr>
          <a:xfrm>
            <a:off x="224753" y="5001170"/>
            <a:ext cx="798174" cy="751497"/>
          </a:xfrm>
          <a:prstGeom prst="rect">
            <a:avLst/>
          </a:prstGeom>
        </p:spPr>
      </p:pic>
    </p:spTree>
    <p:extLst>
      <p:ext uri="{BB962C8B-B14F-4D97-AF65-F5344CB8AC3E}">
        <p14:creationId xmlns:p14="http://schemas.microsoft.com/office/powerpoint/2010/main" val="1743017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2" name="Rectangle 1">
            <a:extLst>
              <a:ext uri="{FF2B5EF4-FFF2-40B4-BE49-F238E27FC236}">
                <a16:creationId xmlns:a16="http://schemas.microsoft.com/office/drawing/2014/main" id="{2C397131-02DA-F637-4DD0-72A2C248123F}"/>
              </a:ext>
            </a:extLst>
          </p:cNvPr>
          <p:cNvSpPr/>
          <p:nvPr/>
        </p:nvSpPr>
        <p:spPr>
          <a:xfrm>
            <a:off x="371475" y="1466233"/>
            <a:ext cx="3027713" cy="2839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500" dirty="0">
                <a:solidFill>
                  <a:srgbClr val="FF0000"/>
                </a:solidFill>
                <a:latin typeface="Helvetica" panose="020B0604020202020204" pitchFamily="34" charset="0"/>
                <a:cs typeface="Helvetica" panose="020B0604020202020204" pitchFamily="34" charset="0"/>
              </a:rPr>
              <a:t>911</a:t>
            </a:r>
          </a:p>
        </p:txBody>
      </p:sp>
      <p:sp>
        <p:nvSpPr>
          <p:cNvPr id="3" name="Rectangle 2">
            <a:extLst>
              <a:ext uri="{FF2B5EF4-FFF2-40B4-BE49-F238E27FC236}">
                <a16:creationId xmlns:a16="http://schemas.microsoft.com/office/drawing/2014/main" id="{343A6C01-7132-C3A4-C98F-D1C0B8F5AB10}"/>
              </a:ext>
            </a:extLst>
          </p:cNvPr>
          <p:cNvSpPr/>
          <p:nvPr/>
        </p:nvSpPr>
        <p:spPr>
          <a:xfrm>
            <a:off x="3725183" y="735477"/>
            <a:ext cx="72754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1. Type of Emergency</a:t>
            </a:r>
          </a:p>
        </p:txBody>
      </p:sp>
      <p:sp>
        <p:nvSpPr>
          <p:cNvPr id="19" name="Rectangle 18">
            <a:extLst>
              <a:ext uri="{FF2B5EF4-FFF2-40B4-BE49-F238E27FC236}">
                <a16:creationId xmlns:a16="http://schemas.microsoft.com/office/drawing/2014/main" id="{E5DC4225-F9F3-6CF8-4374-3DAF652A8A9C}"/>
              </a:ext>
            </a:extLst>
          </p:cNvPr>
          <p:cNvSpPr/>
          <p:nvPr/>
        </p:nvSpPr>
        <p:spPr>
          <a:xfrm>
            <a:off x="3514477" y="3119519"/>
            <a:ext cx="5789466"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3. Your Address</a:t>
            </a:r>
          </a:p>
        </p:txBody>
      </p:sp>
      <p:sp>
        <p:nvSpPr>
          <p:cNvPr id="21" name="Rectangle 20">
            <a:extLst>
              <a:ext uri="{FF2B5EF4-FFF2-40B4-BE49-F238E27FC236}">
                <a16:creationId xmlns:a16="http://schemas.microsoft.com/office/drawing/2014/main" id="{1BD5658F-E6EF-D12E-1634-46F252F6BB9E}"/>
              </a:ext>
            </a:extLst>
          </p:cNvPr>
          <p:cNvSpPr/>
          <p:nvPr/>
        </p:nvSpPr>
        <p:spPr>
          <a:xfrm>
            <a:off x="3725183" y="4335485"/>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4. A Phone Number</a:t>
            </a:r>
          </a:p>
        </p:txBody>
      </p:sp>
      <p:sp>
        <p:nvSpPr>
          <p:cNvPr id="23" name="Rectangle 22">
            <a:extLst>
              <a:ext uri="{FF2B5EF4-FFF2-40B4-BE49-F238E27FC236}">
                <a16:creationId xmlns:a16="http://schemas.microsoft.com/office/drawing/2014/main" id="{85DEE3E2-1D78-03AC-D158-BB6CAD9AB652}"/>
              </a:ext>
            </a:extLst>
          </p:cNvPr>
          <p:cNvSpPr/>
          <p:nvPr/>
        </p:nvSpPr>
        <p:spPr>
          <a:xfrm>
            <a:off x="2767919" y="1921891"/>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2. Your Name</a:t>
            </a:r>
          </a:p>
        </p:txBody>
      </p:sp>
      <p:sp>
        <p:nvSpPr>
          <p:cNvPr id="6" name="Rectangle 5">
            <a:extLst>
              <a:ext uri="{FF2B5EF4-FFF2-40B4-BE49-F238E27FC236}">
                <a16:creationId xmlns:a16="http://schemas.microsoft.com/office/drawing/2014/main" id="{1D9FD218-D44B-A355-58D0-28613BC9D992}"/>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7EC3BBBE-5A6F-A42B-63A8-55568A3716A9}"/>
              </a:ext>
            </a:extLst>
          </p:cNvPr>
          <p:cNvPicPr>
            <a:picLocks noChangeAspect="1"/>
          </p:cNvPicPr>
          <p:nvPr/>
        </p:nvPicPr>
        <p:blipFill>
          <a:blip r:embed="rId7"/>
          <a:stretch>
            <a:fillRect/>
          </a:stretch>
        </p:blipFill>
        <p:spPr>
          <a:xfrm>
            <a:off x="224753" y="5001170"/>
            <a:ext cx="798174" cy="751497"/>
          </a:xfrm>
          <a:prstGeom prst="rect">
            <a:avLst/>
          </a:prstGeom>
        </p:spPr>
      </p:pic>
    </p:spTree>
    <p:extLst>
      <p:ext uri="{BB962C8B-B14F-4D97-AF65-F5344CB8AC3E}">
        <p14:creationId xmlns:p14="http://schemas.microsoft.com/office/powerpoint/2010/main" val="247322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23"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413</Words>
  <Application>Microsoft Office PowerPoint</Application>
  <PresentationFormat>Widescreen</PresentationFormat>
  <Paragraphs>58</Paragraphs>
  <Slides>8</Slides>
  <Notes>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8</vt:i4>
      </vt:variant>
    </vt:vector>
  </HeadingPairs>
  <TitlesOfParts>
    <vt:vector size="18" baseType="lpstr">
      <vt:lpstr>Arial</vt:lpstr>
      <vt:lpstr>Calibri</vt:lpstr>
      <vt:lpstr>Calibri Light</vt:lpstr>
      <vt:lpstr>Comic Sans MS</vt:lpstr>
      <vt:lpstr>Helvetica</vt:lpstr>
      <vt:lpstr>Helvetica 65 Medium</vt:lpstr>
      <vt:lpstr>Symbol</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Kym Keith</dc:creator>
  <cp:lastModifiedBy>Kym Keith</cp:lastModifiedBy>
  <cp:revision>2</cp:revision>
  <dcterms:created xsi:type="dcterms:W3CDTF">2022-08-29T18:40:47Z</dcterms:created>
  <dcterms:modified xsi:type="dcterms:W3CDTF">2023-01-24T17:31:31Z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