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9" r:id="rId2"/>
    <p:sldId id="305" r:id="rId3"/>
    <p:sldId id="260" r:id="rId4"/>
    <p:sldId id="31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0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3Qk6YyqFxQdQXsEJhm76gw==" hashData="6Gl8EFjZN6QDZ4sbFVBL3I7ix4kK8Zi+DwPnkMMLhg537I9WieNIUdIPEuBEvmda2RylymKtya/H0m9h3H37N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F7CCD0-66FD-435E-A0E4-48662FACEA97}" v="61" dt="2022-11-11T21:48:48.0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1314" autoAdjust="0"/>
  </p:normalViewPr>
  <p:slideViewPr>
    <p:cSldViewPr snapToGrid="0">
      <p:cViewPr varScale="1">
        <p:scale>
          <a:sx n="57" d="100"/>
          <a:sy n="57" d="100"/>
        </p:scale>
        <p:origin x="26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88F27-5D56-471E-BC83-A25F345226CC}" type="datetimeFigureOut">
              <a:rPr lang="en-CA" smtClean="0"/>
              <a:t>2022-11-22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83F6-322B-4EA4-B1F3-D4C85FC4B3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1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9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If it is real- water it every day</a:t>
            </a:r>
          </a:p>
          <a:p>
            <a:r>
              <a:rPr lang="en-CA" dirty="0"/>
              <a:t>Keep it away from fireplaces, candles or heaters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532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Check each set of lights, for broken or cracked sockets, frayed or bare wires, or loose connections, and throw out damaged sets.</a:t>
            </a:r>
            <a:endParaRPr lang="en-US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 no more than three sets of lights in one extension cord.</a:t>
            </a:r>
            <a:endParaRPr lang="en-US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Turn off all lights when you go to bed or leave the house.</a:t>
            </a:r>
            <a:endParaRPr lang="en-US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A1A8D-68F0-48D3-AEFE-82F099779795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3327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Only use decorations that are nonflammable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A1A8D-68F0-48D3-AEFE-82F099779795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5502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Test your smoke alarms to make sure they are working.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Make sure there is one outside all sleeping areas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A1A8D-68F0-48D3-AEFE-82F099779795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0350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Carbon monoxide can come from wood burning stoves, gas stoves engines and kerosene heaters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Make sure you have one in your home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A1A8D-68F0-48D3-AEFE-82F099779795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9260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Make sure you have a fire escape plan and everyone knows where to meet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A1A8D-68F0-48D3-AEFE-82F099779795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7084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Make sure you don’t have too many items plugged into the same extension cord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Never put them under rugs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A1A8D-68F0-48D3-AEFE-82F099779795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7004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Keep space heaters at least one meter from anything that can burn (curtains, decorations, furniture)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A1A8D-68F0-48D3-AEFE-82F099779795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4924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Always make sure someone puts them out before bed, or when they leave the room or house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Keep them away from children and pets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Keep them away from anything that can burn (curtains, furniture, clothing, decorations)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Never let candles burn out completely. Extinguish them when they get to within two inches of the holder or decorative material.</a:t>
            </a:r>
            <a:endParaRPr lang="en-US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A1A8D-68F0-48D3-AEFE-82F099779795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8367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Keep lighters and matches safety out of sight and reach of children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A1A8D-68F0-48D3-AEFE-82F099779795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2874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Keep pot handles out of reach of children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Watch food  when you are cooking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Don’t play near a stove or oven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A1A8D-68F0-48D3-AEFE-82F099779795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1250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Do not touch burning cigarettes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Ask people to smoke outside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Make sure they put out their cigarettes completely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A1A8D-68F0-48D3-AEFE-82F099779795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3294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980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4136A-38F6-4DE9-8D3E-478C58AAA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C4C05-5B74-4345-9264-BEF3934AE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32F3C-E0B0-47B1-B67D-940D1C89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3B993-E6FD-4236-A9C5-C892F085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D4B01-11B9-4CC1-A6FF-939A4744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192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37A4-4BEF-4155-B564-B1FC7690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80816-7E5A-4018-9935-B2D2F85B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AEE0B-01A9-4856-AD10-2D222EEF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EFA86-7DEE-481D-B33B-38ED14ED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7513C-17D5-49C3-84C5-D003AFAB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643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26EF-C067-465F-9196-0C86AA1E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E26E0-0E46-4BB9-A72E-D5C1A798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8E71D-D6BB-4215-8C26-43CB139D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0F1C-E677-4E17-A727-04A1D66D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91429-915E-47A2-9DA0-1F76BFC29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89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CCA1-E080-47E5-BA11-32B6B092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48ACA-4E73-4843-90E5-C56B33596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B12D2-111C-4278-9E91-D8E7F57F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B85ED-93A2-4A08-B93D-E711C58A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60FA6-73F5-4A65-A1E4-46904A5A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3C46A-81F4-4D1D-A0B8-18551D94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115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96FD-8523-44FA-B929-0F3E8C10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9B094-BC5F-4146-AF2E-FBA86B24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02922-159D-4A29-8C2E-2A41CDC6C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2EA4C-5441-46FD-86ED-A8E3EB3D0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8B9B5-C830-4402-84DA-64BCE6C7B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EE1B72-AE22-42E0-B6BE-E185E699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65A7F-38FC-4F2D-834A-16E36A6CE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71E2F-601C-4FC4-8E44-4001C5B4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789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B1EB-39EB-4BF7-956C-A5BB4D05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F91A4-5948-4AF4-9CC8-ACE5A957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0222D-838F-4D91-A874-3D33CE3B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74B2A-B862-4EFD-8117-500D09EA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172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71DF0-F475-4C2A-8DE6-94DDC9846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DA19E-2E85-44A0-AF17-2B467153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6AB6-4B25-4206-95B6-5AB5C5C5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352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5AC8-E26D-47A4-87A1-F9984F3E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F148-A234-41D7-A3B3-4FEB3E27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77DAE-64CC-484D-92EB-875166F99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9C376-1A31-4BFE-814B-226B6572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F07B9-5787-4DB3-A2D0-774A90E4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B7875-DB38-4832-8452-E36662A6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3EAD-D562-45FB-9646-65B36C20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6D7AA-9758-46B3-9BCC-2559EFCDF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D80FD-A305-49D9-8293-90C155BCD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50DA8-9083-4023-82C4-DA62C110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C8802-A075-4A00-AB56-DA67A20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9168-AAA4-40E7-98A6-34085565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714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3DEE-2823-43F2-9491-D2181E57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5DD97-D2F1-4C62-B613-F4BCD6460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9E25E-3B35-42B8-8F69-B3460B71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BB8F-D0A1-4F9D-833C-F46D8645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D5395-AA6F-4276-B88E-AD0EE3D7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019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BCC03-865B-4682-BDB9-B7A014064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421EE-908E-4DC9-A949-CC9E0AA53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8B62E-67CE-49FA-8575-9BA81444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ADA9D-182C-42C2-B4EA-2ADD8968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BFF28-ED0F-401D-8AFD-BA8ADC2A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228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30F7F8-15AB-4C75-B203-C3F970F8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7DA95-1D16-40C9-A5F9-46CA467BF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3FF72-B0FC-4BFD-B0CA-EC34B92CC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B31F-99DA-4996-BBEB-08D417A98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33CA5-1E30-4BA1-BD5E-32829BC7F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73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8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9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0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7.png"/><Relationship Id="rId4" Type="http://schemas.openxmlformats.org/officeDocument/2006/relationships/image" Target="../media/image6.wmf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2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ixPiiw81nOY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</a:t>
            </a:r>
          </a:p>
        </p:txBody>
      </p:sp>
      <p:pic>
        <p:nvPicPr>
          <p:cNvPr id="8" name="Content Placeholder 7" descr="Repair Team Sasquatch">
            <a:extLst>
              <a:ext uri="{FF2B5EF4-FFF2-40B4-BE49-F238E27FC236}">
                <a16:creationId xmlns:a16="http://schemas.microsoft.com/office/drawing/2014/main" id="{08E6116F-1581-6C27-C092-8D59F0CF6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90" y="2434653"/>
            <a:ext cx="1083921" cy="108392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28775" y="1600200"/>
            <a:ext cx="8705850" cy="400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622" t="55989" r="40379" b="30499"/>
          <a:stretch/>
        </p:blipFill>
        <p:spPr>
          <a:xfrm>
            <a:off x="0" y="6025895"/>
            <a:ext cx="7501128" cy="832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1622" t="55989" r="15531" b="30499"/>
          <a:stretch/>
        </p:blipFill>
        <p:spPr>
          <a:xfrm>
            <a:off x="7501128" y="6028041"/>
            <a:ext cx="4690872" cy="8321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1700" y="1883252"/>
            <a:ext cx="56060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Safety Course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: 2-3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 65 Medium" panose="020B050000000000000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1F497D"/>
                </a:solidFill>
                <a:latin typeface="Helvetica 65 Medium" panose="020B0500000000000000"/>
                <a:cs typeface="Times New Roman" panose="02020603050405020304" pitchFamily="18" charset="0"/>
              </a:rPr>
              <a:t>Holiday Safety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 65 Medium" panose="020B050000000000000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04797-4CBD-455C-99CA-3FC43DEA8A87}"/>
              </a:ext>
            </a:extLst>
          </p:cNvPr>
          <p:cNvSpPr txBox="1"/>
          <p:nvPr/>
        </p:nvSpPr>
        <p:spPr>
          <a:xfrm>
            <a:off x="6212648" y="3349387"/>
            <a:ext cx="3539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First 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Technical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Advisory Group Inc.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517C159-77FD-490A-AC8A-5A7067755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428602"/>
              </p:ext>
            </p:extLst>
          </p:nvPr>
        </p:nvGraphicFramePr>
        <p:xfrm>
          <a:off x="2539208" y="1847512"/>
          <a:ext cx="3239021" cy="341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983960" imgH="11669760" progId="">
                  <p:embed/>
                </p:oleObj>
              </mc:Choice>
              <mc:Fallback>
                <p:oleObj r:id="rId5" imgW="10983960" imgH="1166976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517C159-77FD-490A-AC8A-5A7067755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9208" y="1847512"/>
                        <a:ext cx="3239021" cy="341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C881D2F-5D1D-6EB0-FF53-F4D209F85648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A83E04-5F78-27C5-AE0E-6135596ABBD8}"/>
              </a:ext>
            </a:extLst>
          </p:cNvPr>
          <p:cNvSpPr/>
          <p:nvPr/>
        </p:nvSpPr>
        <p:spPr>
          <a:xfrm>
            <a:off x="2314824" y="5039749"/>
            <a:ext cx="7795647" cy="934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Prevention is Everyone’s Responsibility</a:t>
            </a:r>
            <a:endParaRPr lang="en-CA" sz="2400" i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FADE1DA-667C-4C1B-FEB2-7B2CA41F17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860" y="5054695"/>
            <a:ext cx="883789" cy="83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2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419135"/>
              </p:ext>
            </p:extLst>
          </p:nvPr>
        </p:nvGraphicFramePr>
        <p:xfrm>
          <a:off x="-1" y="5381626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81626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F3E9EEA1-A080-7B4E-C52B-587D4147E8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962" y="155461"/>
            <a:ext cx="4182513" cy="5226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391974-AD71-4DD7-5732-B12C3861A75B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088D84-427C-9163-1044-E11E5933E4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857" y="4970578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18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chemeClr val="bg1"/>
                </a:solidFill>
                <a:latin typeface="Helvetica 65 Medium" panose="020B0500000000000000"/>
              </a:rPr>
              <a:t>tsag.net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B9E686BE-89C6-E265-EDAF-54961F6C52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13" b="10735"/>
          <a:stretch/>
        </p:blipFill>
        <p:spPr>
          <a:xfrm>
            <a:off x="2666999" y="327180"/>
            <a:ext cx="6858000" cy="55816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E1AA0E-A32A-EAC1-0E7C-6130C4C4C837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652A92-2B9B-DB83-AF03-CD83940B72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635" y="5017004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01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chemeClr val="bg1"/>
                </a:solidFill>
                <a:latin typeface="Helvetica 65 Medium" panose="020B0500000000000000"/>
              </a:rPr>
              <a:t>tsag.net</a:t>
            </a:r>
          </a:p>
        </p:txBody>
      </p:sp>
      <p:pic>
        <p:nvPicPr>
          <p:cNvPr id="4" name="Picture 3" descr="Colorful decorative balls in a row">
            <a:extLst>
              <a:ext uri="{FF2B5EF4-FFF2-40B4-BE49-F238E27FC236}">
                <a16:creationId xmlns:a16="http://schemas.microsoft.com/office/drawing/2014/main" id="{D9999202-CE37-5218-854D-49807F3730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034" y="369277"/>
            <a:ext cx="6943929" cy="46179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E0A589-17A8-F5FC-D77C-8AEB291CEA7C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693964-EEBA-A655-64EA-82FBCBBA9A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40" y="5017004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97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chemeClr val="bg1"/>
                </a:solidFill>
                <a:latin typeface="Helvetica 65 Medium" panose="020B0500000000000000"/>
              </a:rPr>
              <a:t>tsag.net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6D05892E-9075-9D2C-EA91-77F74C4A7FC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2" t="17786" r="16517" b="17520"/>
          <a:stretch/>
        </p:blipFill>
        <p:spPr>
          <a:xfrm>
            <a:off x="4056184" y="967153"/>
            <a:ext cx="4079630" cy="38845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F10155C-2E9D-2D14-7232-BD19445EBEA1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989413-021C-23E0-5519-D1FD9FAA53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40" y="4970578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9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chemeClr val="bg1"/>
                </a:solidFill>
                <a:latin typeface="Helvetica 65 Medium" panose="020B0500000000000000"/>
              </a:rPr>
              <a:t>tsag.net</a:t>
            </a:r>
          </a:p>
        </p:txBody>
      </p:sp>
      <p:pic>
        <p:nvPicPr>
          <p:cNvPr id="4" name="Picture 3" descr="A picture containing text, indoor, white, oven&#10;&#10;Description automatically generated">
            <a:extLst>
              <a:ext uri="{FF2B5EF4-FFF2-40B4-BE49-F238E27FC236}">
                <a16:creationId xmlns:a16="http://schemas.microsoft.com/office/drawing/2014/main" id="{C03DFD69-3064-1EE1-9DB7-A75C8365CC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607" y="0"/>
            <a:ext cx="3940785" cy="57540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632D3FA-CAD2-A93F-708B-517FE5C713CC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390BE1-5C77-6570-C76C-C5D9323FB1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40" y="4981483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chemeClr val="bg1"/>
                </a:solidFill>
                <a:latin typeface="Helvetica 65 Medium" panose="020B0500000000000000"/>
              </a:rPr>
              <a:t>tsag.net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407B58-CF1B-1F9F-3B05-0A06F06ADA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0478" y="299768"/>
            <a:ext cx="7094022" cy="507951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3602900-37FF-F05B-AF8F-9C1B802AA182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202FD6-6982-A848-CAE6-3D50F00E6C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40" y="5046130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9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chemeClr val="bg1"/>
                </a:solidFill>
                <a:latin typeface="Helvetica 65 Medium" panose="020B0500000000000000"/>
              </a:rPr>
              <a:t>tsag.net</a:t>
            </a:r>
          </a:p>
        </p:txBody>
      </p:sp>
      <p:pic>
        <p:nvPicPr>
          <p:cNvPr id="4" name="Picture 3" descr="A picture containing wall, indoor, electronics, cluttered&#10;&#10;Description automatically generated">
            <a:extLst>
              <a:ext uri="{FF2B5EF4-FFF2-40B4-BE49-F238E27FC236}">
                <a16:creationId xmlns:a16="http://schemas.microsoft.com/office/drawing/2014/main" id="{9C0CDDEB-AA1D-F888-2F14-27D7EC066C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757" y="723430"/>
            <a:ext cx="6836168" cy="45605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CC44D21-029A-869B-CC8F-390969F918F4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43EA76-E239-F1C9-9065-A8D31C5F38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40" y="5017004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83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chemeClr val="bg1"/>
                </a:solidFill>
                <a:latin typeface="Helvetica 65 Medium" panose="020B0500000000000000"/>
              </a:rPr>
              <a:t>tsag.net</a:t>
            </a:r>
          </a:p>
        </p:txBody>
      </p:sp>
      <p:pic>
        <p:nvPicPr>
          <p:cNvPr id="3" name="Picture 2" descr="A close-up of a computer chip&#10;&#10;Description automatically generated with low confidence">
            <a:extLst>
              <a:ext uri="{FF2B5EF4-FFF2-40B4-BE49-F238E27FC236}">
                <a16:creationId xmlns:a16="http://schemas.microsoft.com/office/drawing/2014/main" id="{59B4BE55-AF0D-EA19-ECBB-CB4D6E5555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384" y="62103"/>
            <a:ext cx="4361786" cy="565603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52C2E7-ABC4-6D43-9CA0-C86CC6190EBB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A8ACC5-95AA-26CA-D445-29F7E8FE9C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40" y="4993576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193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chemeClr val="bg1"/>
                </a:solidFill>
                <a:latin typeface="Helvetica 65 Medium" panose="020B0500000000000000"/>
              </a:rPr>
              <a:t>tsag.net</a:t>
            </a:r>
          </a:p>
        </p:txBody>
      </p:sp>
      <p:pic>
        <p:nvPicPr>
          <p:cNvPr id="4" name="Picture 3" descr="Row of lit candles">
            <a:extLst>
              <a:ext uri="{FF2B5EF4-FFF2-40B4-BE49-F238E27FC236}">
                <a16:creationId xmlns:a16="http://schemas.microsoft.com/office/drawing/2014/main" id="{A947B929-60C6-5619-E3B3-EBD496A611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1" y="275425"/>
            <a:ext cx="7810500" cy="5207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F7C5C9-0E76-9CF8-8A5B-198321372B46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6A788C-4508-3E1F-CD2F-5997C2EDB6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40" y="4970578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31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chemeClr val="bg1"/>
                </a:solidFill>
                <a:latin typeface="Helvetica 65 Medium" panose="020B0500000000000000"/>
              </a:rPr>
              <a:t>tsag.net</a:t>
            </a:r>
          </a:p>
        </p:txBody>
      </p:sp>
      <p:pic>
        <p:nvPicPr>
          <p:cNvPr id="3" name="Picture 2" descr="Compass, matches, penknife on wood surface">
            <a:extLst>
              <a:ext uri="{FF2B5EF4-FFF2-40B4-BE49-F238E27FC236}">
                <a16:creationId xmlns:a16="http://schemas.microsoft.com/office/drawing/2014/main" id="{23628609-4E7F-BA98-5E95-4DF012C441E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31" r="63801" b="18462"/>
          <a:stretch/>
        </p:blipFill>
        <p:spPr>
          <a:xfrm>
            <a:off x="1565799" y="841449"/>
            <a:ext cx="3674416" cy="4273063"/>
          </a:xfrm>
          <a:prstGeom prst="rect">
            <a:avLst/>
          </a:prstGeom>
        </p:spPr>
      </p:pic>
      <p:pic>
        <p:nvPicPr>
          <p:cNvPr id="7" name="Picture 6" descr="A picture containing lighter&#10;&#10;Description automatically generated">
            <a:extLst>
              <a:ext uri="{FF2B5EF4-FFF2-40B4-BE49-F238E27FC236}">
                <a16:creationId xmlns:a16="http://schemas.microsoft.com/office/drawing/2014/main" id="{EB35BD83-5F10-0D7B-503D-B86808C909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552" y="204870"/>
            <a:ext cx="4818185" cy="557157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D0F7C2-7544-8488-32FF-22079BC2A52A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08DB5F-8749-35B2-2F03-E0B30E6483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2140" y="5012500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55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chemeClr val="bg1"/>
                </a:solidFill>
                <a:latin typeface="Helvetica 65 Medium" panose="020B0500000000000000"/>
              </a:rPr>
              <a:t>tsag.net</a:t>
            </a:r>
          </a:p>
        </p:txBody>
      </p:sp>
      <p:pic>
        <p:nvPicPr>
          <p:cNvPr id="4" name="Picture 3" descr="A picture containing indoor&#10;&#10;Description automatically generated">
            <a:extLst>
              <a:ext uri="{FF2B5EF4-FFF2-40B4-BE49-F238E27FC236}">
                <a16:creationId xmlns:a16="http://schemas.microsoft.com/office/drawing/2014/main" id="{3D11AA61-ABCB-8C5F-25DE-7F9855094F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519" y="576275"/>
            <a:ext cx="7065864" cy="45382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14521B-C7DD-3423-15EC-BFC159E805BA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3DF29B-231D-1670-E9B4-F722750828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40" y="4980703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71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chemeClr val="bg1"/>
                </a:solidFill>
                <a:latin typeface="Helvetica 65 Medium" panose="020B0500000000000000"/>
              </a:rPr>
              <a:t>tsag.net</a:t>
            </a:r>
          </a:p>
        </p:txBody>
      </p:sp>
      <p:pic>
        <p:nvPicPr>
          <p:cNvPr id="3" name="Picture 2" descr="A red and white sign&#10;&#10;Description automatically generated with medium confidence">
            <a:extLst>
              <a:ext uri="{FF2B5EF4-FFF2-40B4-BE49-F238E27FC236}">
                <a16:creationId xmlns:a16="http://schemas.microsoft.com/office/drawing/2014/main" id="{E544A3B5-1EC9-035B-0BAD-56E4CF343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631" y="652287"/>
            <a:ext cx="6688718" cy="4462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FED9D4-BA88-848A-9B56-391D666B2FEA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54DD26-7F8A-B585-7DA7-30D250A3AB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40" y="4970578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846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50010" y="5381626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50010" y="5381626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3715922" y="162620"/>
            <a:ext cx="4660136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Holiday Fire Safety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56B7D2-F488-3D62-8A91-FEDDB8F3AA30}"/>
              </a:ext>
            </a:extLst>
          </p:cNvPr>
          <p:cNvSpPr/>
          <p:nvPr/>
        </p:nvSpPr>
        <p:spPr>
          <a:xfrm>
            <a:off x="1676400" y="5113867"/>
            <a:ext cx="8208026" cy="650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U.S. Fire Administration. (2019, December 2). </a:t>
            </a:r>
            <a:r>
              <a:rPr lang="en-CA" sz="14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Holiday Fire Safety </a:t>
            </a:r>
            <a:r>
              <a:rPr lang="en-CA" sz="1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[Video]. YouTube. </a:t>
            </a:r>
            <a:r>
              <a:rPr lang="en-CA" sz="14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https://www.youtube.com/watch?v=ixPiiw81nOY</a:t>
            </a:r>
            <a:endParaRPr lang="en-CA" sz="1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en-C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9CF4C3-56E5-4645-3EAA-C95DEEA08F14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32F486-F8DC-0A27-EEE0-BFECF89215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649" y="5051389"/>
            <a:ext cx="769566" cy="724562"/>
          </a:xfrm>
          <a:prstGeom prst="rect">
            <a:avLst/>
          </a:prstGeom>
        </p:spPr>
      </p:pic>
      <p:sp>
        <p:nvSpPr>
          <p:cNvPr id="9" name="Rectangle 8">
            <a:hlinkClick r:id="rId6"/>
            <a:extLst>
              <a:ext uri="{FF2B5EF4-FFF2-40B4-BE49-F238E27FC236}">
                <a16:creationId xmlns:a16="http://schemas.microsoft.com/office/drawing/2014/main" id="{12DC1386-2DCD-F554-3A5A-F2DE2C44633A}"/>
              </a:ext>
            </a:extLst>
          </p:cNvPr>
          <p:cNvSpPr/>
          <p:nvPr/>
        </p:nvSpPr>
        <p:spPr>
          <a:xfrm>
            <a:off x="2302933" y="740991"/>
            <a:ext cx="7581493" cy="4279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10787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401</Words>
  <Application>Microsoft Office PowerPoint</Application>
  <PresentationFormat>Widescreen</PresentationFormat>
  <Paragraphs>63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Helvetica</vt:lpstr>
      <vt:lpstr>Helvetica 65 Medium</vt:lpstr>
      <vt:lpstr>Times New Roman</vt:lpstr>
      <vt:lpstr>1_Office Theme</vt:lpstr>
      <vt:lpstr>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Kym Keith</dc:creator>
  <cp:lastModifiedBy>Kym Keith</cp:lastModifiedBy>
  <cp:revision>7</cp:revision>
  <dcterms:created xsi:type="dcterms:W3CDTF">2022-08-17T22:17:55Z</dcterms:created>
  <dcterms:modified xsi:type="dcterms:W3CDTF">2022-11-22T21:44:52Z</dcterms:modified>
</cp:coreProperties>
</file>